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7" r:id="rId3"/>
  </p:sldMasterIdLst>
  <p:notesMasterIdLst>
    <p:notesMasterId r:id="rId15"/>
  </p:notesMasterIdLst>
  <p:sldIdLst>
    <p:sldId id="258" r:id="rId4"/>
    <p:sldId id="260" r:id="rId5"/>
    <p:sldId id="261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57" r:id="rId1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7904" autoAdjust="0"/>
  </p:normalViewPr>
  <p:slideViewPr>
    <p:cSldViewPr snapToGrid="0" snapToObjects="1">
      <p:cViewPr>
        <p:scale>
          <a:sx n="66" d="100"/>
          <a:sy n="66" d="100"/>
        </p:scale>
        <p:origin x="-72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F109E-10E6-481A-A22F-B342D69AB286}" type="datetimeFigureOut">
              <a:rPr lang="da-DK" smtClean="0"/>
              <a:t>12-09-2018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1FE4C-7C74-4537-9FEC-5907F284AC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65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1FE4C-7C74-4537-9FEC-5907F284AC4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73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10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2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1FE4C-7C74-4537-9FEC-5907F284AC4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810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2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1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3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8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4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5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5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6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7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1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8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8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F994-4E8F-4791-8D77-5BDF89797222}" type="slidenum">
              <a:rPr lang="da-DK" altLang="da-DK" smtClean="0">
                <a:solidFill>
                  <a:prstClr val="black"/>
                </a:solidFill>
              </a:rPr>
              <a:pPr/>
              <a:t>9</a:t>
            </a:fld>
            <a:endParaRPr lang="da-DK" alt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67418CE-A954-C548-90D8-FB213139D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DE9D7ADB-09D7-6846-B89C-E452A1873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DAC5EC97-F96E-2A42-A92B-D1119D95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6303871A-EF17-C14D-9BDE-67E1C946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6AEFED02-11F5-814A-86F7-0DCBC8A8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7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AB13ED0-12B9-6C4F-A466-96568F05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229FABCF-3EF3-A144-8469-1DE0C17A4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8FFA8546-D23A-DD4B-BCD5-F8732F6C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9CBAE4F8-5060-824E-8EC2-E545E99A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E93EC071-4A65-BA44-A76A-63FF94F8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5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="" xmlns:a16="http://schemas.microsoft.com/office/drawing/2014/main" id="{8D2A02D8-CFD3-4E4A-981F-64A7FE8EC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2831D5C1-B868-384B-B735-DE64C1F72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9CA0EB81-8530-6545-86E0-9F2F50F9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6A52144A-5B81-1C41-B542-EFECC97A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55728918-DC27-DD4E-8C73-3EA0583C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35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000" y="2160000"/>
            <a:ext cx="10560000" cy="1440000"/>
          </a:xfrm>
        </p:spPr>
        <p:txBody>
          <a:bodyPr anchor="ctr" anchorCtr="1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64000" y="3861470"/>
            <a:ext cx="10560000" cy="172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CBA-797C-4A2E-B2F9-070C339ACA64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4" name="Tekstfelt 3"/>
          <p:cNvSpPr txBox="1"/>
          <p:nvPr userDrawn="1"/>
        </p:nvSpPr>
        <p:spPr>
          <a:xfrm>
            <a:off x="-2256928" y="-7217"/>
            <a:ext cx="2063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Indsæt ekstra logo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knappen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ekstra logo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gruppen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Egedal logoer 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fanen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indsætte et ekstra logo i præsentationen (fx institution, decentral afdeling eller projekt). Logoet bliver så indsat automatisk på den korrekte placering i øverste højre hjørne og i den korrekte maksimale bredde. For at indsætte et ekstra logo SKAL du benytte </a:t>
            </a:r>
            <a:r>
              <a:rPr lang="da-DK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Citrix, da det kræver et særligt program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Sidefod og dato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Med knappen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Sidehoved og sidefod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, i gruppen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Tekst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 på fanen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Indsæt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kan du tilføje/fjerne dato, diasnummer og eventuelt indsætte din egen bundtekst med fx emne, begivenhed eller dit navn/enhed.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Anvendelse af farver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Du må kun bruge farverne fra Egedals designmanual til layoutet i diashowet. Farverne er implementeret i præsentationen. Du finder dem i den øverste række i PowerPoints farvepaletter under overskriften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Temafarver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28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333375"/>
            <a:ext cx="90240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000" y="1620000"/>
            <a:ext cx="10896000" cy="3960000"/>
          </a:xfrm>
          <a:prstGeom prst="rect">
            <a:avLst/>
          </a:prstGeom>
        </p:spPr>
        <p:txBody>
          <a:bodyPr/>
          <a:lstStyle>
            <a:lvl2pPr marL="800100" indent="-342900">
              <a:buSzPct val="100000"/>
              <a:buFont typeface="Arial" panose="020B0604020202020204" pitchFamily="34" charset="0"/>
              <a:buChar char="•"/>
              <a:defRPr/>
            </a:lvl2pPr>
            <a:lvl3pPr>
              <a:defRPr sz="1800"/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E64-D071-4886-A5D3-745559353F1F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333375"/>
            <a:ext cx="90240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000" y="1620000"/>
            <a:ext cx="5280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20000"/>
            <a:ext cx="5280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0366-DA40-45DF-9BD3-5DEDE9E2B11C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333375"/>
            <a:ext cx="90240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000" y="1620000"/>
            <a:ext cx="6480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2"/>
          </p:nvPr>
        </p:nvSpPr>
        <p:spPr>
          <a:xfrm>
            <a:off x="7391584" y="1619999"/>
            <a:ext cx="4128000" cy="18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7391584" y="3700103"/>
            <a:ext cx="4128000" cy="18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426A40-790E-4A6E-80B6-FDB621195168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5147-B430-4712-8C79-295FA47D3A4F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270-28AC-4C34-928C-4A6A5F63583C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5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000" y="2160000"/>
            <a:ext cx="10560000" cy="1440000"/>
          </a:xfrm>
        </p:spPr>
        <p:txBody>
          <a:bodyPr anchor="ctr" anchorCtr="1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64000" y="3861470"/>
            <a:ext cx="10560000" cy="172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CBA-797C-4A2E-B2F9-070C339ACA64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4" name="Tekstfelt 3"/>
          <p:cNvSpPr txBox="1"/>
          <p:nvPr userDrawn="1"/>
        </p:nvSpPr>
        <p:spPr>
          <a:xfrm>
            <a:off x="-2256928" y="-7217"/>
            <a:ext cx="2063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Indsæt ekstra logo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knappen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ekstra logo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gruppen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Egedal logoer 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fanen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indsætte et ekstra logo i præsentationen (fx institution, decentral afdeling eller projekt). Logoet bliver så indsat automatisk på den korrekte placering i øverste højre hjørne og i den korrekte maksimale bredde. For at indsætte et ekstra logo SKAL du benytte </a:t>
            </a:r>
            <a:r>
              <a:rPr lang="da-DK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Citrix, da det kræver et særligt program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Sidefod og dato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Med knappen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Sidehoved og sidefod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, i gruppen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Tekst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 på fanen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Indsæt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kan du tilføje/fjerne dato, diasnummer og eventuelt indsætte din egen bundtekst med fx emne, begivenhed eller dit navn/enhed.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Anvendelse af farver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Du må kun bruge farverne fra Egedals designmanual til layoutet i diashowet. Farverne er implementeret i præsentationen. Du finder dem i den øverste række i PowerPoints farvepaletter under overskriften </a:t>
            </a:r>
            <a:r>
              <a:rPr lang="da-DK" sz="800" b="1" dirty="0">
                <a:solidFill>
                  <a:srgbClr val="000000"/>
                </a:solidFill>
                <a:latin typeface="Arial" panose="020B0604020202020204" pitchFamily="34" charset="0"/>
              </a:rPr>
              <a:t>Temafarver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3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333375"/>
            <a:ext cx="90240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000" y="1620000"/>
            <a:ext cx="10896000" cy="3960000"/>
          </a:xfrm>
          <a:prstGeom prst="rect">
            <a:avLst/>
          </a:prstGeom>
        </p:spPr>
        <p:txBody>
          <a:bodyPr/>
          <a:lstStyle>
            <a:lvl2pPr marL="800100" indent="-342900">
              <a:buSzPct val="100000"/>
              <a:buFont typeface="Arial" panose="020B0604020202020204" pitchFamily="34" charset="0"/>
              <a:buChar char="•"/>
              <a:defRPr/>
            </a:lvl2pPr>
            <a:lvl3pPr>
              <a:defRPr sz="1800"/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E64-D071-4886-A5D3-745559353F1F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BC30E8D9-09D4-1B48-9276-5692FC52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B47F08EB-6215-8C49-B9D2-672BCB91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A486A421-C7A4-2A42-B073-25BE88F7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F2D878E6-05F7-4443-A868-778D18FD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6479E987-F73B-074E-80DF-0C64611B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786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333375"/>
            <a:ext cx="90240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000" y="1620000"/>
            <a:ext cx="5280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20000"/>
            <a:ext cx="5280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0366-DA40-45DF-9BD3-5DEDE9E2B11C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1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333375"/>
            <a:ext cx="90240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000" y="1620000"/>
            <a:ext cx="6480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2"/>
          </p:nvPr>
        </p:nvSpPr>
        <p:spPr>
          <a:xfrm>
            <a:off x="7391584" y="1619999"/>
            <a:ext cx="4128000" cy="18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7391584" y="3700103"/>
            <a:ext cx="4128000" cy="18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426A40-790E-4A6E-80B6-FDB621195168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5147-B430-4712-8C79-295FA47D3A4F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45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270-28AC-4C34-928C-4A6A5F63583C}" type="datetime2">
              <a:rPr lang="da-DK" smtClean="0">
                <a:solidFill>
                  <a:srgbClr val="000000"/>
                </a:solidFill>
              </a:rPr>
              <a:pPr/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</a:rPr>
              <a:t>Eventuel tekst i sidefod, fx begivenhed eller dit navn og enhed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/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3667ABB-78D1-B64B-B71E-7BB94FE5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2D83B7FC-2CA5-3743-A4AF-2F0B3C724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25D40B4E-6AF0-CF47-8C4D-C0DBB584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C4EC470B-78BB-3F42-AF01-07FD9385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EA105366-9BAC-404F-A586-6BD159A1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95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6955A0CD-62E4-4741-8CE6-BF4E0362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4BEE2EC7-C4E8-9F4A-BB07-87FB8198B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CEBEE581-2797-D543-832F-57EE08737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E0C3FE8B-3D1F-D642-B87A-F684FB11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5B2B583A-1B97-E947-999D-A302FDDB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4915BD23-0772-F247-8317-CCF8E799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1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E2C3B68-C37F-2840-B1CC-DDB3D906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883B3845-BB40-0545-B58C-FEC69BB60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526D6339-644A-044C-AF37-86123621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530B5519-2809-F548-A71A-C73A89580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3E9BC8AB-945E-784A-95C2-676382738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2D1E3DE5-99C9-384C-8E04-B839303E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777A1F14-2E19-B541-AFBD-CDFFB322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9441DD3B-FFF4-E54B-9F0A-F2AC6395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60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078CAA2-9663-A54E-8408-73D1619D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1A3EEB61-23BA-A043-A293-E4639820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21C230B6-55D5-F64E-B271-29F07509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56D1A1D1-75DA-A34A-820E-1AFDA2BC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06BB6CC2-176A-AA42-9758-4541B393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B531D45D-66E4-1C46-91BE-808C2160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869F2458-6EBE-E04B-913B-EF0452E6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72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641579-9DB2-6E49-BC66-91FD4AF2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4EDE4DFE-4B03-0440-AB2F-B7249B31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3077572-7063-F14B-A501-6E11D4EE7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739A5658-6379-3A4D-9E7D-94DA0215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BB2012A5-83AF-5040-9197-EFF8057D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20824A57-DE6D-CA48-A18B-43DFFA57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86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D28D99B-1674-AE4B-AB5D-FE5EBB9D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72B00539-BA58-F045-88C7-7E5F62B24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D1E2876A-9223-5F41-AF2E-B20CE7324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FD8E70AA-C210-0A42-9422-0B6AC96D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59F95916-32EB-234C-883D-5EAACF13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AB80FF7E-3E7F-2848-B170-60D85873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79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2C6B0389-AAA0-884E-8FDA-1F969007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43C5C6C2-5C57-DC40-8EB1-DC249863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71540C9F-F942-254C-9451-54A40939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E269-9F16-FE4E-842E-B3E17E912FAF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58CE9D08-EBF5-014D-95E6-4FE5825C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163D280A-E83A-B945-AECB-2FA13FF0A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45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048000"/>
            <a:ext cx="12193057" cy="82912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 bwMode="auto">
          <a:xfrm>
            <a:off x="0" y="6048002"/>
            <a:ext cx="12192000" cy="276999"/>
          </a:xfrm>
          <a:prstGeom prst="rect">
            <a:avLst/>
          </a:prstGeom>
          <a:gradFill flip="none" rotWithShape="1">
            <a:gsLst>
              <a:gs pos="0">
                <a:srgbClr val="006917">
                  <a:alpha val="60000"/>
                </a:srgbClr>
              </a:gs>
              <a:gs pos="50000">
                <a:srgbClr val="006917">
                  <a:alpha val="40000"/>
                </a:srgbClr>
              </a:gs>
              <a:gs pos="100000">
                <a:srgbClr val="006917">
                  <a:alpha val="2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33375"/>
            <a:ext cx="90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24417" y="1620000"/>
            <a:ext cx="10896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91030" y="6454800"/>
            <a:ext cx="311972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624417" y="6282220"/>
            <a:ext cx="8592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</a:rPr>
              <a:t>Eventuel tekst i sidefod, fx begivenhed eller dit navn og enhed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4000" y="6454067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C06C7688-ECFD-4A98-85D1-6EB167F1877B}" type="datetime2">
              <a:rPr lang="da-DK" smtClean="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09" y="6226013"/>
            <a:ext cx="1180000" cy="46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" y="5760004"/>
            <a:ext cx="12192000" cy="2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57175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282575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0463" indent="-257175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0338" indent="-269875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48000"/>
            <a:ext cx="12193057" cy="82912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 bwMode="auto">
          <a:xfrm>
            <a:off x="0" y="6048000"/>
            <a:ext cx="12192000" cy="276999"/>
          </a:xfrm>
          <a:prstGeom prst="rect">
            <a:avLst/>
          </a:prstGeom>
          <a:gradFill flip="none" rotWithShape="1">
            <a:gsLst>
              <a:gs pos="0">
                <a:srgbClr val="006917">
                  <a:alpha val="60000"/>
                </a:srgbClr>
              </a:gs>
              <a:gs pos="50000">
                <a:srgbClr val="006917">
                  <a:alpha val="40000"/>
                </a:srgbClr>
              </a:gs>
              <a:gs pos="100000">
                <a:srgbClr val="006917">
                  <a:alpha val="2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33375"/>
            <a:ext cx="90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24417" y="1620000"/>
            <a:ext cx="10896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91029" y="6454800"/>
            <a:ext cx="311972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A659A9EF-7721-4C23-A7BF-70CD5B3A0417}" type="slidenum">
              <a:rPr lang="da-DK" altLang="da-DK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624417" y="6282220"/>
            <a:ext cx="8592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</a:rPr>
              <a:t>Eventuel tekst i sidefod, fx begivenhed eller dit navn og enhed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4000" y="6454067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C06C7688-ECFD-4A98-85D1-6EB167F1877B}" type="datetime2">
              <a:rPr lang="da-DK" smtClean="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12. september 2018</a:t>
            </a:fld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09" y="6226013"/>
            <a:ext cx="1180000" cy="46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" y="5760002"/>
            <a:ext cx="12192000" cy="2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57175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282575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0463" indent="-257175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0338" indent="-269875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72999EE2-CCC6-DF41-BF4A-6210817A6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29" y="2093709"/>
            <a:ext cx="9144000" cy="1655762"/>
          </a:xfrm>
        </p:spPr>
        <p:txBody>
          <a:bodyPr/>
          <a:lstStyle/>
          <a:p>
            <a:pPr algn="l"/>
            <a:r>
              <a:rPr lang="sv-SE" b="1" dirty="0" smtClean="0"/>
              <a:t>The </a:t>
            </a:r>
            <a:r>
              <a:rPr lang="sv-SE" b="1" dirty="0" err="1" smtClean="0"/>
              <a:t>ZOOper</a:t>
            </a:r>
            <a:r>
              <a:rPr lang="sv-SE" b="1" dirty="0" smtClean="0"/>
              <a:t> </a:t>
            </a:r>
            <a:r>
              <a:rPr lang="sv-SE" b="1" dirty="0" err="1" smtClean="0"/>
              <a:t>Bicycle</a:t>
            </a:r>
            <a:r>
              <a:rPr lang="sv-SE" b="1" dirty="0" smtClean="0"/>
              <a:t> </a:t>
            </a:r>
            <a:r>
              <a:rPr lang="sv-SE" b="1" dirty="0" err="1" smtClean="0"/>
              <a:t>Path</a:t>
            </a:r>
            <a:endParaRPr lang="sv-SE" b="1" dirty="0"/>
          </a:p>
          <a:p>
            <a:pPr algn="l"/>
            <a:r>
              <a:rPr lang="sv-SE" i="1" dirty="0" smtClean="0"/>
              <a:t>Sune Schøning</a:t>
            </a:r>
          </a:p>
          <a:p>
            <a:pPr algn="l"/>
            <a:r>
              <a:rPr lang="sv-SE" i="1" dirty="0" smtClean="0"/>
              <a:t>Egedal </a:t>
            </a:r>
            <a:r>
              <a:rPr lang="sv-SE" i="1" dirty="0" err="1" smtClean="0"/>
              <a:t>Municipality</a:t>
            </a:r>
            <a:endParaRPr lang="sv-SE" i="1" dirty="0"/>
          </a:p>
        </p:txBody>
      </p: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50F07E5C-3A3E-4341-BF94-B0521FC5C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7492" y="-356704"/>
            <a:ext cx="8212351" cy="82123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="" xmlns:a16="http://schemas.microsoft.com/office/drawing/2014/main" id="{56281715-9AAB-FF47-9353-ECFC8E4257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537" y="933945"/>
            <a:ext cx="4615711" cy="4788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85EEC460-270C-314E-8871-6FD7E3EF62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2390">
            <a:off x="10069599" y="4850061"/>
            <a:ext cx="1585907" cy="1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and future </a:t>
            </a:r>
            <a:r>
              <a:rPr lang="da-DK" dirty="0" err="1"/>
              <a:t>perspectives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Opened in 2nd of May</a:t>
            </a:r>
          </a:p>
          <a:p>
            <a:r>
              <a:rPr lang="en-US" sz="2000" dirty="0" smtClean="0"/>
              <a:t>900 RFID </a:t>
            </a:r>
            <a:r>
              <a:rPr lang="en-US" sz="2000" dirty="0"/>
              <a:t>tags handed out</a:t>
            </a:r>
          </a:p>
          <a:p>
            <a:r>
              <a:rPr lang="en-US" sz="2000" dirty="0"/>
              <a:t>Activity has doubled</a:t>
            </a:r>
          </a:p>
          <a:p>
            <a:r>
              <a:rPr lang="en-US" sz="2000" dirty="0"/>
              <a:t>Programming classes</a:t>
            </a:r>
          </a:p>
          <a:p>
            <a:r>
              <a:rPr lang="en-US" sz="2000" dirty="0"/>
              <a:t>Further interactions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433" y="3450747"/>
            <a:ext cx="3240000" cy="2066488"/>
          </a:xfrm>
        </p:spPr>
      </p:pic>
      <p:pic>
        <p:nvPicPr>
          <p:cNvPr id="11" name="Pladsholder til billede 1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433" y="813575"/>
            <a:ext cx="3240000" cy="2160000"/>
          </a:xfr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92" y="3477019"/>
            <a:ext cx="3099600" cy="2066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5936" y="3450835"/>
            <a:ext cx="3099600" cy="20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3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6" name="Pladsholder til billed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982" y="5517235"/>
            <a:ext cx="2011759" cy="9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50F07E5C-3A3E-4341-BF94-B0521FC5C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334" y="-308472"/>
            <a:ext cx="4120308" cy="412030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B25E7D69-7211-D447-822F-2939FAB962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2390">
            <a:off x="11075479" y="5797756"/>
            <a:ext cx="861036" cy="861036"/>
          </a:xfrm>
          <a:prstGeom prst="rect">
            <a:avLst/>
          </a:prstGeom>
        </p:spPr>
      </p:pic>
      <p:pic>
        <p:nvPicPr>
          <p:cNvPr id="11" name="Billede 10" descr="Et billede, der indeholder udendørs, skilt, himmel&#10;&#10;Beskrivelse, der er oprettet med høj sikkerhed">
            <a:extLst>
              <a:ext uri="{FF2B5EF4-FFF2-40B4-BE49-F238E27FC236}">
                <a16:creationId xmlns="" xmlns:a16="http://schemas.microsoft.com/office/drawing/2014/main" id="{F53AD871-947C-441E-9D7F-6D2B5341FD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574" y="494335"/>
            <a:ext cx="1857247" cy="695110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="" xmlns:a16="http://schemas.microsoft.com/office/drawing/2014/main" id="{72999EE2-CCC6-DF41-BF4A-6210817A6B5C}"/>
              </a:ext>
            </a:extLst>
          </p:cNvPr>
          <p:cNvSpPr>
            <a:spLocks noGrp="1"/>
          </p:cNvSpPr>
          <p:nvPr/>
        </p:nvSpPr>
        <p:spPr>
          <a:xfrm>
            <a:off x="1257347" y="1940108"/>
            <a:ext cx="9144000" cy="395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err="1"/>
              <a:t>Key</a:t>
            </a:r>
            <a:r>
              <a:rPr lang="sv-SE" b="1" dirty="0"/>
              <a:t> </a:t>
            </a:r>
            <a:r>
              <a:rPr lang="sv-SE" b="1" dirty="0" err="1"/>
              <a:t>takeaways</a:t>
            </a:r>
            <a:r>
              <a:rPr lang="sv-SE" b="1" dirty="0"/>
              <a:t> -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smtClean="0"/>
              <a:t>CO-</a:t>
            </a:r>
            <a:r>
              <a:rPr lang="sv-SE" i="1" dirty="0" err="1" smtClean="0"/>
              <a:t>creation</a:t>
            </a:r>
            <a:r>
              <a:rPr lang="sv-SE" i="1" dirty="0" smtClean="0"/>
              <a:t> is a </a:t>
            </a:r>
            <a:r>
              <a:rPr lang="sv-SE" i="1" dirty="0" err="1" smtClean="0"/>
              <a:t>useful</a:t>
            </a:r>
            <a:r>
              <a:rPr lang="sv-SE" i="1" dirty="0" smtClean="0"/>
              <a:t> </a:t>
            </a:r>
            <a:r>
              <a:rPr lang="sv-SE" i="1" dirty="0" err="1" smtClean="0"/>
              <a:t>mean</a:t>
            </a:r>
            <a:r>
              <a:rPr lang="sv-SE" i="1" dirty="0" smtClean="0"/>
              <a:t> for an innovative </a:t>
            </a:r>
            <a:r>
              <a:rPr lang="sv-SE" i="1" dirty="0" err="1" smtClean="0"/>
              <a:t>project</a:t>
            </a:r>
            <a:endParaRPr lang="sv-SE" i="1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i="1" dirty="0" err="1" smtClean="0"/>
              <a:t>But</a:t>
            </a:r>
            <a:r>
              <a:rPr lang="sv-SE" i="1" dirty="0" smtClean="0"/>
              <a:t> it </a:t>
            </a:r>
            <a:r>
              <a:rPr lang="sv-SE" i="1" dirty="0" err="1" smtClean="0"/>
              <a:t>takes</a:t>
            </a:r>
            <a:r>
              <a:rPr lang="sv-SE" i="1" dirty="0" smtClean="0"/>
              <a:t> </a:t>
            </a:r>
            <a:r>
              <a:rPr lang="sv-SE" i="1" dirty="0" err="1" smtClean="0"/>
              <a:t>time</a:t>
            </a:r>
            <a:endParaRPr lang="sv-SE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err="1" smtClean="0"/>
              <a:t>Light</a:t>
            </a:r>
            <a:r>
              <a:rPr lang="sv-SE" i="1" dirty="0" smtClean="0"/>
              <a:t> </a:t>
            </a:r>
            <a:r>
              <a:rPr lang="sv-SE" i="1" dirty="0" err="1" smtClean="0"/>
              <a:t>projects</a:t>
            </a:r>
            <a:r>
              <a:rPr lang="sv-SE" i="1" dirty="0" smtClean="0"/>
              <a:t> </a:t>
            </a:r>
            <a:r>
              <a:rPr lang="sv-SE" i="1" dirty="0" err="1" smtClean="0"/>
              <a:t>can</a:t>
            </a:r>
            <a:r>
              <a:rPr lang="sv-SE" i="1" dirty="0" smtClean="0"/>
              <a:t> support </a:t>
            </a:r>
            <a:r>
              <a:rPr lang="sv-SE" i="1" dirty="0" err="1" smtClean="0"/>
              <a:t>multiple</a:t>
            </a:r>
            <a:r>
              <a:rPr lang="sv-SE" i="1" dirty="0" smtClean="0"/>
              <a:t> agendas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smtClean="0"/>
              <a:t>Play </a:t>
            </a:r>
            <a:r>
              <a:rPr lang="sv-SE" i="1" dirty="0" err="1" smtClean="0"/>
              <a:t>along</a:t>
            </a:r>
            <a:r>
              <a:rPr lang="sv-SE" i="1" dirty="0" smtClean="0"/>
              <a:t> </a:t>
            </a:r>
            <a:r>
              <a:rPr lang="sv-SE" i="1" dirty="0" err="1" smtClean="0"/>
              <a:t>with</a:t>
            </a:r>
            <a:r>
              <a:rPr lang="sv-SE" i="1" dirty="0" smtClean="0"/>
              <a:t> the </a:t>
            </a:r>
            <a:r>
              <a:rPr lang="sv-SE" i="1" dirty="0" err="1" smtClean="0"/>
              <a:t>children</a:t>
            </a:r>
            <a:endParaRPr lang="sv-SE" i="1" dirty="0" smtClean="0"/>
          </a:p>
        </p:txBody>
      </p:sp>
    </p:spTree>
    <p:extLst>
      <p:ext uri="{BB962C8B-B14F-4D97-AF65-F5344CB8AC3E}">
        <p14:creationId xmlns:p14="http://schemas.microsoft.com/office/powerpoint/2010/main" val="14594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</a:t>
            </a:r>
            <a:endParaRPr lang="da-DK" dirty="0"/>
          </a:p>
        </p:txBody>
      </p:sp>
      <p:sp>
        <p:nvSpPr>
          <p:cNvPr id="15" name="Pladsholder til indhold 14"/>
          <p:cNvSpPr>
            <a:spLocks noGrp="1"/>
          </p:cNvSpPr>
          <p:nvPr>
            <p:ph sz="half" idx="1"/>
          </p:nvPr>
        </p:nvSpPr>
        <p:spPr>
          <a:xfrm>
            <a:off x="624000" y="1620000"/>
            <a:ext cx="7776256" cy="3960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Support the Health Strategy</a:t>
            </a:r>
            <a:endParaRPr lang="en-US" sz="2000" dirty="0"/>
          </a:p>
          <a:p>
            <a:r>
              <a:rPr lang="en-US" sz="2000" dirty="0"/>
              <a:t>Promote our ”Cycle Super Highway”</a:t>
            </a:r>
          </a:p>
          <a:p>
            <a:r>
              <a:rPr lang="en-US" sz="2000" dirty="0" smtClean="0"/>
              <a:t>Make </a:t>
            </a:r>
            <a:r>
              <a:rPr lang="en-US" sz="2000" dirty="0"/>
              <a:t>a positive choice</a:t>
            </a:r>
          </a:p>
          <a:p>
            <a:pPr lvl="1"/>
            <a:r>
              <a:rPr lang="en-US" sz="1800" dirty="0"/>
              <a:t>”State of the art” solutions</a:t>
            </a:r>
          </a:p>
          <a:p>
            <a:pPr lvl="1"/>
            <a:r>
              <a:rPr lang="en-US" sz="1800" dirty="0" err="1"/>
              <a:t>WiFi</a:t>
            </a:r>
            <a:endParaRPr lang="en-US" sz="1800" dirty="0"/>
          </a:p>
          <a:p>
            <a:pPr lvl="1"/>
            <a:r>
              <a:rPr lang="en-US" sz="1800" dirty="0"/>
              <a:t>Racing/competition</a:t>
            </a:r>
          </a:p>
          <a:p>
            <a:pPr lvl="1"/>
            <a:r>
              <a:rPr lang="en-US" sz="1800" dirty="0"/>
              <a:t>APP</a:t>
            </a:r>
          </a:p>
          <a:p>
            <a:pPr lvl="1"/>
            <a:r>
              <a:rPr lang="en-US" sz="1800" dirty="0"/>
              <a:t>???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440086" y="2462621"/>
            <a:ext cx="4127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18" name="Pladsholder til dato 1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309" y="835998"/>
            <a:ext cx="4128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Lige forbindelse 19"/>
          <p:cNvCxnSpPr/>
          <p:nvPr/>
        </p:nvCxnSpPr>
        <p:spPr bwMode="auto">
          <a:xfrm>
            <a:off x="11376587" y="1340768"/>
            <a:ext cx="1219200" cy="914400"/>
          </a:xfrm>
          <a:prstGeom prst="lin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6546109" y="620688"/>
            <a:ext cx="1219200" cy="914400"/>
          </a:xfrm>
          <a:prstGeom prst="lin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7902707" y="225252"/>
            <a:ext cx="1219200" cy="914400"/>
          </a:xfrm>
          <a:prstGeom prst="lin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5" name="Gruppe 2054"/>
          <p:cNvGrpSpPr/>
          <p:nvPr/>
        </p:nvGrpSpPr>
        <p:grpSpPr>
          <a:xfrm>
            <a:off x="5625240" y="3007605"/>
            <a:ext cx="6355121" cy="2636587"/>
            <a:chOff x="4262858" y="225252"/>
            <a:chExt cx="4766341" cy="2211431"/>
          </a:xfrm>
        </p:grpSpPr>
        <p:grpSp>
          <p:nvGrpSpPr>
            <p:cNvPr id="10" name="Gruppe 9"/>
            <p:cNvGrpSpPr/>
            <p:nvPr/>
          </p:nvGrpSpPr>
          <p:grpSpPr>
            <a:xfrm>
              <a:off x="4262858" y="332656"/>
              <a:ext cx="4766341" cy="2104027"/>
              <a:chOff x="1" y="3407255"/>
              <a:chExt cx="3194050" cy="170766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" y="3407255"/>
                <a:ext cx="3194050" cy="170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Kombinationstegning 11"/>
              <p:cNvSpPr/>
              <p:nvPr/>
            </p:nvSpPr>
            <p:spPr>
              <a:xfrm>
                <a:off x="433388" y="3712369"/>
                <a:ext cx="2328862" cy="1281112"/>
              </a:xfrm>
              <a:custGeom>
                <a:avLst/>
                <a:gdLst>
                  <a:gd name="connsiteX0" fmla="*/ 0 w 2328862"/>
                  <a:gd name="connsiteY0" fmla="*/ 0 h 1281112"/>
                  <a:gd name="connsiteX1" fmla="*/ 90487 w 2328862"/>
                  <a:gd name="connsiteY1" fmla="*/ 297656 h 1281112"/>
                  <a:gd name="connsiteX2" fmla="*/ 147637 w 2328862"/>
                  <a:gd name="connsiteY2" fmla="*/ 350044 h 1281112"/>
                  <a:gd name="connsiteX3" fmla="*/ 209550 w 2328862"/>
                  <a:gd name="connsiteY3" fmla="*/ 804862 h 1281112"/>
                  <a:gd name="connsiteX4" fmla="*/ 892968 w 2328862"/>
                  <a:gd name="connsiteY4" fmla="*/ 1126331 h 1281112"/>
                  <a:gd name="connsiteX5" fmla="*/ 1162050 w 2328862"/>
                  <a:gd name="connsiteY5" fmla="*/ 1214437 h 1281112"/>
                  <a:gd name="connsiteX6" fmla="*/ 1304925 w 2328862"/>
                  <a:gd name="connsiteY6" fmla="*/ 1250156 h 1281112"/>
                  <a:gd name="connsiteX7" fmla="*/ 1800225 w 2328862"/>
                  <a:gd name="connsiteY7" fmla="*/ 1264444 h 1281112"/>
                  <a:gd name="connsiteX8" fmla="*/ 1833562 w 2328862"/>
                  <a:gd name="connsiteY8" fmla="*/ 1202531 h 1281112"/>
                  <a:gd name="connsiteX9" fmla="*/ 1924050 w 2328862"/>
                  <a:gd name="connsiteY9" fmla="*/ 1195387 h 1281112"/>
                  <a:gd name="connsiteX10" fmla="*/ 1981200 w 2328862"/>
                  <a:gd name="connsiteY10" fmla="*/ 1173956 h 1281112"/>
                  <a:gd name="connsiteX11" fmla="*/ 2107406 w 2328862"/>
                  <a:gd name="connsiteY11" fmla="*/ 1178719 h 1281112"/>
                  <a:gd name="connsiteX12" fmla="*/ 2171700 w 2328862"/>
                  <a:gd name="connsiteY12" fmla="*/ 1219200 h 1281112"/>
                  <a:gd name="connsiteX13" fmla="*/ 2328862 w 2328862"/>
                  <a:gd name="connsiteY13" fmla="*/ 1281112 h 12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28862" h="1281112">
                    <a:moveTo>
                      <a:pt x="0" y="0"/>
                    </a:moveTo>
                    <a:lnTo>
                      <a:pt x="90487" y="297656"/>
                    </a:lnTo>
                    <a:lnTo>
                      <a:pt x="147637" y="350044"/>
                    </a:lnTo>
                    <a:lnTo>
                      <a:pt x="209550" y="804862"/>
                    </a:lnTo>
                    <a:lnTo>
                      <a:pt x="892968" y="1126331"/>
                    </a:lnTo>
                    <a:lnTo>
                      <a:pt x="1162050" y="1214437"/>
                    </a:lnTo>
                    <a:lnTo>
                      <a:pt x="1304925" y="1250156"/>
                    </a:lnTo>
                    <a:lnTo>
                      <a:pt x="1800225" y="1264444"/>
                    </a:lnTo>
                    <a:lnTo>
                      <a:pt x="1833562" y="1202531"/>
                    </a:lnTo>
                    <a:lnTo>
                      <a:pt x="1924050" y="1195387"/>
                    </a:lnTo>
                    <a:lnTo>
                      <a:pt x="1981200" y="1173956"/>
                    </a:lnTo>
                    <a:lnTo>
                      <a:pt x="2107406" y="1178719"/>
                    </a:lnTo>
                    <a:lnTo>
                      <a:pt x="2171700" y="1219200"/>
                    </a:lnTo>
                    <a:lnTo>
                      <a:pt x="2328862" y="1281112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da-DK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4" name="Gruppe 2053"/>
            <p:cNvGrpSpPr/>
            <p:nvPr/>
          </p:nvGrpSpPr>
          <p:grpSpPr>
            <a:xfrm>
              <a:off x="4909582" y="225252"/>
              <a:ext cx="3609736" cy="1008112"/>
              <a:chOff x="4909582" y="225252"/>
              <a:chExt cx="3609736" cy="1008112"/>
            </a:xfrm>
          </p:grpSpPr>
          <p:cxnSp>
            <p:nvCxnSpPr>
              <p:cNvPr id="23" name="Lige forbindelse 22"/>
              <p:cNvCxnSpPr/>
              <p:nvPr/>
            </p:nvCxnSpPr>
            <p:spPr bwMode="auto">
              <a:xfrm flipH="1" flipV="1">
                <a:off x="5927030" y="225252"/>
                <a:ext cx="2592288" cy="1008112"/>
              </a:xfrm>
              <a:prstGeom prst="line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Lige forbindelse 30"/>
              <p:cNvCxnSpPr/>
              <p:nvPr/>
            </p:nvCxnSpPr>
            <p:spPr bwMode="auto">
              <a:xfrm flipH="1">
                <a:off x="4909582" y="225252"/>
                <a:ext cx="1017448" cy="39543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49" name="Lige forbindelse 2048"/>
          <p:cNvCxnSpPr/>
          <p:nvPr/>
        </p:nvCxnSpPr>
        <p:spPr bwMode="auto">
          <a:xfrm flipV="1">
            <a:off x="6546109" y="225252"/>
            <a:ext cx="1278083" cy="323428"/>
          </a:xfrm>
          <a:prstGeom prst="lin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94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Lighting</a:t>
            </a:r>
            <a:r>
              <a:rPr lang="da-DK" dirty="0"/>
              <a:t> </a:t>
            </a:r>
            <a:r>
              <a:rPr lang="da-DK" dirty="0" err="1"/>
              <a:t>Metropolis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000" dirty="0" err="1" smtClean="0"/>
              <a:t>Extra</a:t>
            </a:r>
            <a:r>
              <a:rPr lang="da-DK" sz="2000" dirty="0" smtClean="0"/>
              <a:t> </a:t>
            </a:r>
            <a:r>
              <a:rPr lang="da-DK" sz="2000" dirty="0" err="1"/>
              <a:t>quality</a:t>
            </a:r>
            <a:r>
              <a:rPr lang="da-DK" sz="2000" dirty="0"/>
              <a:t> for </a:t>
            </a:r>
            <a:r>
              <a:rPr lang="da-DK" sz="2000" dirty="0" err="1"/>
              <a:t>our</a:t>
            </a:r>
            <a:r>
              <a:rPr lang="da-DK" sz="2000" dirty="0"/>
              <a:t> </a:t>
            </a:r>
            <a:r>
              <a:rPr lang="da-DK" sz="2000" dirty="0" err="1"/>
              <a:t>project</a:t>
            </a:r>
            <a:endParaRPr lang="da-DK" sz="2000" dirty="0"/>
          </a:p>
          <a:p>
            <a:r>
              <a:rPr lang="da-DK" sz="2000" dirty="0" smtClean="0"/>
              <a:t>Branding</a:t>
            </a:r>
            <a:endParaRPr lang="da-DK" sz="2000" dirty="0"/>
          </a:p>
          <a:p>
            <a:r>
              <a:rPr lang="da-DK" sz="2000" dirty="0"/>
              <a:t>Innovation</a:t>
            </a:r>
          </a:p>
          <a:p>
            <a:r>
              <a:rPr lang="da-DK" sz="2000" dirty="0" err="1" smtClean="0"/>
              <a:t>Partnership</a:t>
            </a:r>
            <a:r>
              <a:rPr lang="da-DK" sz="2000" dirty="0" smtClean="0"/>
              <a:t> </a:t>
            </a:r>
            <a:r>
              <a:rPr lang="da-DK" sz="2000" dirty="0"/>
              <a:t>with </a:t>
            </a:r>
            <a:r>
              <a:rPr lang="da-DK" sz="2000" dirty="0" err="1"/>
              <a:t>industry</a:t>
            </a:r>
            <a:r>
              <a:rPr lang="da-DK" sz="2000" dirty="0"/>
              <a:t> &amp; </a:t>
            </a:r>
            <a:r>
              <a:rPr lang="da-DK" sz="2000" dirty="0" err="1"/>
              <a:t>Universities</a:t>
            </a:r>
            <a:endParaRPr lang="da-DK" sz="2000" dirty="0"/>
          </a:p>
          <a:p>
            <a:r>
              <a:rPr lang="da-DK" sz="2000" dirty="0" smtClean="0"/>
              <a:t>CO-</a:t>
            </a:r>
            <a:r>
              <a:rPr lang="da-DK" sz="2000" dirty="0" err="1" smtClean="0"/>
              <a:t>creation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i="1" dirty="0" err="1"/>
              <a:t>Take</a:t>
            </a:r>
            <a:r>
              <a:rPr lang="da-DK" sz="2000" i="1" dirty="0"/>
              <a:t> a </a:t>
            </a:r>
            <a:r>
              <a:rPr lang="da-DK" sz="2000" i="1" dirty="0" err="1"/>
              <a:t>walk</a:t>
            </a:r>
            <a:r>
              <a:rPr lang="da-DK" sz="2000" i="1" dirty="0"/>
              <a:t> on the </a:t>
            </a:r>
            <a:r>
              <a:rPr lang="da-DK" sz="2000" i="1" dirty="0" err="1"/>
              <a:t>wild</a:t>
            </a:r>
            <a:r>
              <a:rPr lang="da-DK" sz="2000" i="1" dirty="0"/>
              <a:t> </a:t>
            </a:r>
            <a:r>
              <a:rPr lang="da-DK" sz="2000" i="1" dirty="0" smtClean="0"/>
              <a:t>side</a:t>
            </a:r>
          </a:p>
          <a:p>
            <a:r>
              <a:rPr lang="da-DK" sz="2000" dirty="0"/>
              <a:t>New </a:t>
            </a:r>
            <a:r>
              <a:rPr lang="da-DK" sz="2000" dirty="0" err="1"/>
              <a:t>knowledge</a:t>
            </a:r>
            <a:r>
              <a:rPr lang="da-DK" sz="2000" dirty="0"/>
              <a:t> and </a:t>
            </a:r>
            <a:r>
              <a:rPr lang="da-DK" sz="2000" dirty="0" err="1"/>
              <a:t>insights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9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0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35" y="495703"/>
            <a:ext cx="3960000" cy="19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uppe 17"/>
          <p:cNvGrpSpPr/>
          <p:nvPr/>
        </p:nvGrpSpPr>
        <p:grpSpPr>
          <a:xfrm>
            <a:off x="7903583" y="2467944"/>
            <a:ext cx="4032000" cy="1583197"/>
            <a:chOff x="3703281" y="3193615"/>
            <a:chExt cx="5284383" cy="2708910"/>
          </a:xfrm>
        </p:grpSpPr>
        <p:pic>
          <p:nvPicPr>
            <p:cNvPr id="19" name="Picture 2" descr="M:\Lighting Metropolis\Cykelstien\CO-creation - Walk on the wild side\IMG_0627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281" y="3425323"/>
              <a:ext cx="3302936" cy="2477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M:\Lighting Metropolis\Cykelstien\CO-creation - Walk on the wild side\IMG_0633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354" r="-5509"/>
            <a:stretch/>
          </p:blipFill>
          <p:spPr bwMode="auto">
            <a:xfrm>
              <a:off x="6955981" y="3193615"/>
              <a:ext cx="2031683" cy="270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335" y="4186998"/>
            <a:ext cx="3960527" cy="154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e 4"/>
          <p:cNvGrpSpPr/>
          <p:nvPr/>
        </p:nvGrpSpPr>
        <p:grpSpPr>
          <a:xfrm>
            <a:off x="607482" y="4165023"/>
            <a:ext cx="7290853" cy="1415150"/>
            <a:chOff x="607482" y="4165023"/>
            <a:chExt cx="7290853" cy="1415150"/>
          </a:xfrm>
        </p:grpSpPr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xmlns="" id="{803A77F9-B00C-40CC-9818-16501655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82" y="4165023"/>
              <a:ext cx="1338360" cy="141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xmlns="" id="{F9E87486-F2CD-4975-88B4-FA89A3070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242" y="4957860"/>
              <a:ext cx="2443916" cy="46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xmlns="" id="{C8CF9C67-32F6-4873-86EB-53B8825A7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045" y="4379428"/>
              <a:ext cx="2810640" cy="467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xmlns="" id="{BDB0FB5C-1C7B-41F6-9985-3CCCE0E97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883" y="4340465"/>
              <a:ext cx="2112235" cy="1156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xmlns="" id="{A85BF7C4-8C7E-481D-AEF0-2F0EAA32B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2102" y="4276918"/>
              <a:ext cx="1706233" cy="67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8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CO-</a:t>
            </a:r>
            <a:r>
              <a:rPr lang="da-DK" dirty="0" err="1"/>
              <a:t>creation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70 kids </a:t>
            </a:r>
            <a:r>
              <a:rPr lang="da-DK" sz="2000" dirty="0" err="1" smtClean="0"/>
              <a:t>participated</a:t>
            </a:r>
            <a:endParaRPr lang="da-DK" sz="2000" dirty="0" smtClean="0"/>
          </a:p>
          <a:p>
            <a:r>
              <a:rPr lang="da-DK" sz="2000" dirty="0" smtClean="0"/>
              <a:t>Local engagement</a:t>
            </a:r>
            <a:endParaRPr lang="da-DK" sz="2000" dirty="0"/>
          </a:p>
          <a:p>
            <a:r>
              <a:rPr lang="da-DK" sz="2000" dirty="0" smtClean="0"/>
              <a:t>CO-</a:t>
            </a:r>
            <a:r>
              <a:rPr lang="da-DK" sz="2000" dirty="0" err="1" smtClean="0"/>
              <a:t>Ownership</a:t>
            </a:r>
            <a:endParaRPr lang="da-DK" sz="2000" dirty="0"/>
          </a:p>
          <a:p>
            <a:r>
              <a:rPr lang="da-DK" sz="2000" dirty="0" smtClean="0"/>
              <a:t>Lots </a:t>
            </a:r>
            <a:r>
              <a:rPr lang="da-DK" sz="2000" dirty="0"/>
              <a:t>of new inputs</a:t>
            </a:r>
          </a:p>
          <a:p>
            <a:r>
              <a:rPr lang="da-DK" sz="2000" dirty="0" err="1"/>
              <a:t>Reward</a:t>
            </a:r>
            <a:r>
              <a:rPr lang="da-DK" sz="2000" dirty="0"/>
              <a:t> </a:t>
            </a:r>
            <a:r>
              <a:rPr lang="da-DK" sz="2000" dirty="0" err="1"/>
              <a:t>safety</a:t>
            </a:r>
            <a:r>
              <a:rPr lang="da-DK" sz="2000" dirty="0"/>
              <a:t>!</a:t>
            </a:r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26" name="Picture 14" descr="M:\Lighting Metropolis\Cykelstien\Billeder\Elevworkshop\IMG_605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417" y="3734943"/>
            <a:ext cx="397717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M:\Lighting Metropolis\Cykelstien\Billeder\Elevworkshop\IMG_520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2811" y="3734943"/>
            <a:ext cx="298672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:\Lighting Metropolis\Cykelstien\Billeder\Elevworkshop\IMG_06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299" y="3734943"/>
            <a:ext cx="352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1" name="Billede 3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88" y="1352145"/>
            <a:ext cx="3533912" cy="19878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4225" y="1352146"/>
            <a:ext cx="2988000" cy="198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4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5" name="Pladsholder til billed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982" y="5517235"/>
            <a:ext cx="2011759" cy="9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CO-</a:t>
            </a:r>
            <a:r>
              <a:rPr lang="da-DK" dirty="0" err="1"/>
              <a:t>creation</a:t>
            </a:r>
            <a:endParaRPr lang="da-DK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566" y="77005"/>
            <a:ext cx="12016868" cy="30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xmlns="" id="{0667AA03-61A1-4A9E-915F-9CB3A82A9892}"/>
              </a:ext>
            </a:extLst>
          </p:cNvPr>
          <p:cNvGrpSpPr/>
          <p:nvPr/>
        </p:nvGrpSpPr>
        <p:grpSpPr>
          <a:xfrm>
            <a:off x="75224" y="2780928"/>
            <a:ext cx="3716520" cy="2588800"/>
            <a:chOff x="56418" y="2780928"/>
            <a:chExt cx="2787390" cy="2588800"/>
          </a:xfrm>
        </p:grpSpPr>
        <p:cxnSp>
          <p:nvCxnSpPr>
            <p:cNvPr id="9" name="Lige pilforbindelse 8"/>
            <p:cNvCxnSpPr/>
            <p:nvPr/>
          </p:nvCxnSpPr>
          <p:spPr bwMode="auto">
            <a:xfrm flipH="1" flipV="1">
              <a:off x="1475656" y="2780928"/>
              <a:ext cx="1368152" cy="2160240"/>
            </a:xfrm>
            <a:prstGeom prst="straightConnector1">
              <a:avLst/>
            </a:prstGeom>
            <a:solidFill>
              <a:srgbClr val="C0C0C0"/>
            </a:solidFill>
            <a:ln>
              <a:noFill/>
              <a:tailEnd type="arrow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110776"/>
              <a:ext cx="1609371" cy="125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56418" y="3722546"/>
              <a:ext cx="2643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400" b="1" dirty="0">
                  <a:solidFill>
                    <a:srgbClr val="000000"/>
                  </a:solidFill>
                </a:rPr>
                <a:t>Light </a:t>
              </a:r>
              <a:r>
                <a:rPr lang="da-DK" sz="1400" b="1" dirty="0" err="1">
                  <a:solidFill>
                    <a:srgbClr val="000000"/>
                  </a:solidFill>
                </a:rPr>
                <a:t>should</a:t>
              </a:r>
              <a:r>
                <a:rPr lang="da-DK" sz="1400" b="1" dirty="0">
                  <a:solidFill>
                    <a:srgbClr val="000000"/>
                  </a:solidFill>
                </a:rPr>
                <a:t> </a:t>
              </a:r>
              <a:r>
                <a:rPr lang="da-DK" sz="1400" b="1" dirty="0" err="1">
                  <a:solidFill>
                    <a:srgbClr val="000000"/>
                  </a:solidFill>
                </a:rPr>
                <a:t>follow</a:t>
              </a:r>
              <a:r>
                <a:rPr lang="da-DK" sz="1400" b="1" dirty="0">
                  <a:solidFill>
                    <a:srgbClr val="000000"/>
                  </a:solidFill>
                </a:rPr>
                <a:t> Us!</a:t>
              </a:r>
            </a:p>
          </p:txBody>
        </p:sp>
        <p:cxnSp>
          <p:nvCxnSpPr>
            <p:cNvPr id="12" name="Lige pilforbindelse 11"/>
            <p:cNvCxnSpPr/>
            <p:nvPr/>
          </p:nvCxnSpPr>
          <p:spPr bwMode="auto">
            <a:xfrm flipH="1">
              <a:off x="1450113" y="2780928"/>
              <a:ext cx="961647" cy="864096"/>
            </a:xfrm>
            <a:prstGeom prst="straightConnector1">
              <a:avLst/>
            </a:prstGeom>
            <a:ln w="12700">
              <a:tailEnd type="arrow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xmlns="" id="{3783FE77-97B4-4761-A1DF-D6FAEAA4AD1B}"/>
              </a:ext>
            </a:extLst>
          </p:cNvPr>
          <p:cNvGrpSpPr/>
          <p:nvPr/>
        </p:nvGrpSpPr>
        <p:grpSpPr>
          <a:xfrm>
            <a:off x="8823471" y="1196752"/>
            <a:ext cx="3407701" cy="4551194"/>
            <a:chOff x="6617602" y="1196752"/>
            <a:chExt cx="2555776" cy="4551194"/>
          </a:xfrm>
        </p:grpSpPr>
        <p:grpSp>
          <p:nvGrpSpPr>
            <p:cNvPr id="15" name="Gruppe 14"/>
            <p:cNvGrpSpPr/>
            <p:nvPr/>
          </p:nvGrpSpPr>
          <p:grpSpPr>
            <a:xfrm>
              <a:off x="7536478" y="4110776"/>
              <a:ext cx="1471926" cy="1637170"/>
              <a:chOff x="3168602" y="6300912"/>
              <a:chExt cx="7487099" cy="8327633"/>
            </a:xfrm>
          </p:grpSpPr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602" y="6300912"/>
                <a:ext cx="7245350" cy="5099050"/>
              </a:xfrm>
              <a:prstGeom prst="snip2Same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3805" l="0" r="9743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184826" y="10646092"/>
                <a:ext cx="5470875" cy="3982453"/>
              </a:xfrm>
              <a:prstGeom prst="snip2Same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kstboks 20"/>
            <p:cNvSpPr txBox="1"/>
            <p:nvPr/>
          </p:nvSpPr>
          <p:spPr>
            <a:xfrm>
              <a:off x="6617602" y="3545577"/>
              <a:ext cx="255577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400" b="1" dirty="0" err="1">
                  <a:solidFill>
                    <a:srgbClr val="000000"/>
                  </a:solidFill>
                </a:rPr>
                <a:t>Remember</a:t>
              </a:r>
              <a:r>
                <a:rPr lang="da-DK" sz="1400" b="1" dirty="0">
                  <a:solidFill>
                    <a:srgbClr val="000000"/>
                  </a:solidFill>
                </a:rPr>
                <a:t> </a:t>
              </a:r>
              <a:r>
                <a:rPr lang="da-DK" sz="1400" b="1" dirty="0" err="1">
                  <a:solidFill>
                    <a:srgbClr val="000000"/>
                  </a:solidFill>
                </a:rPr>
                <a:t>me</a:t>
              </a:r>
              <a:endParaRPr lang="da-DK" sz="1400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400" b="1" dirty="0">
                  <a:solidFill>
                    <a:srgbClr val="000000"/>
                  </a:solidFill>
                </a:rPr>
                <a:t>- And </a:t>
              </a:r>
              <a:r>
                <a:rPr lang="da-DK" sz="1400" b="1" dirty="0" err="1">
                  <a:solidFill>
                    <a:srgbClr val="000000"/>
                  </a:solidFill>
                </a:rPr>
                <a:t>reward</a:t>
              </a:r>
              <a:r>
                <a:rPr lang="da-DK" sz="1400" b="1" dirty="0">
                  <a:solidFill>
                    <a:srgbClr val="000000"/>
                  </a:solidFill>
                </a:rPr>
                <a:t> </a:t>
              </a:r>
              <a:r>
                <a:rPr lang="da-DK" sz="1400" b="1" dirty="0" err="1">
                  <a:solidFill>
                    <a:srgbClr val="000000"/>
                  </a:solidFill>
                </a:rPr>
                <a:t>safety</a:t>
              </a:r>
              <a:r>
                <a:rPr lang="da-DK" sz="1400" b="1" dirty="0">
                  <a:solidFill>
                    <a:srgbClr val="000000"/>
                  </a:solidFill>
                </a:rPr>
                <a:t>!</a:t>
              </a:r>
            </a:p>
          </p:txBody>
        </p:sp>
        <p:cxnSp>
          <p:nvCxnSpPr>
            <p:cNvPr id="23" name="Lige pilforbindelse 22"/>
            <p:cNvCxnSpPr/>
            <p:nvPr/>
          </p:nvCxnSpPr>
          <p:spPr bwMode="auto">
            <a:xfrm>
              <a:off x="6948264" y="1196752"/>
              <a:ext cx="947226" cy="2376264"/>
            </a:xfrm>
            <a:prstGeom prst="straightConnector1">
              <a:avLst/>
            </a:prstGeom>
            <a:ln w="12700">
              <a:tailEnd type="arrow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xmlns="" id="{23CA8925-7580-40C8-8C31-97B5951C248E}"/>
              </a:ext>
            </a:extLst>
          </p:cNvPr>
          <p:cNvGrpSpPr/>
          <p:nvPr/>
        </p:nvGrpSpPr>
        <p:grpSpPr>
          <a:xfrm>
            <a:off x="4321492" y="2920631"/>
            <a:ext cx="3549019" cy="2620231"/>
            <a:chOff x="3241118" y="2920628"/>
            <a:chExt cx="2661764" cy="2620231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558CF263-9057-4657-9E1D-B1A2CC43B2A7}"/>
                </a:ext>
              </a:extLst>
            </p:cNvPr>
            <p:cNvGrpSpPr/>
            <p:nvPr/>
          </p:nvGrpSpPr>
          <p:grpSpPr>
            <a:xfrm>
              <a:off x="3241119" y="3722547"/>
              <a:ext cx="2661763" cy="1818312"/>
              <a:chOff x="3241119" y="3722547"/>
              <a:chExt cx="2661763" cy="1818312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 bwMode="auto">
              <a:xfrm>
                <a:off x="3241119" y="4110776"/>
                <a:ext cx="2661763" cy="1430083"/>
              </a:xfrm>
              <a:prstGeom prst="snip1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kstboks 19"/>
              <p:cNvSpPr txBox="1"/>
              <p:nvPr/>
            </p:nvSpPr>
            <p:spPr>
              <a:xfrm>
                <a:off x="3241119" y="3722547"/>
                <a:ext cx="26617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a-DK" sz="1400" b="1" dirty="0" err="1">
                    <a:solidFill>
                      <a:srgbClr val="000000"/>
                    </a:solidFill>
                  </a:rPr>
                  <a:t>We</a:t>
                </a:r>
                <a:r>
                  <a:rPr lang="da-DK" sz="1400" b="1" dirty="0">
                    <a:solidFill>
                      <a:srgbClr val="000000"/>
                    </a:solidFill>
                  </a:rPr>
                  <a:t> miss the </a:t>
                </a:r>
                <a:r>
                  <a:rPr lang="da-DK" sz="1400" b="1" dirty="0" err="1">
                    <a:solidFill>
                      <a:srgbClr val="000000"/>
                    </a:solidFill>
                  </a:rPr>
                  <a:t>animals</a:t>
                </a:r>
                <a:r>
                  <a:rPr lang="da-DK" sz="1400" b="1" dirty="0">
                    <a:solidFill>
                      <a:srgbClr val="000000"/>
                    </a:solidFill>
                  </a:rPr>
                  <a:t>!</a:t>
                </a:r>
              </a:p>
            </p:txBody>
          </p: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72FB9DFB-B6C4-4087-869E-74B433B9E994}"/>
                </a:ext>
              </a:extLst>
            </p:cNvPr>
            <p:cNvGrpSpPr/>
            <p:nvPr/>
          </p:nvGrpSpPr>
          <p:grpSpPr>
            <a:xfrm>
              <a:off x="3241118" y="2920628"/>
              <a:ext cx="2661763" cy="1109695"/>
              <a:chOff x="3241118" y="2920628"/>
              <a:chExt cx="2661763" cy="1109695"/>
            </a:xfrm>
          </p:grpSpPr>
          <p:cxnSp>
            <p:nvCxnSpPr>
              <p:cNvPr id="22" name="Lige pilforbindelse 21"/>
              <p:cNvCxnSpPr/>
              <p:nvPr/>
            </p:nvCxnSpPr>
            <p:spPr bwMode="auto">
              <a:xfrm flipH="1">
                <a:off x="4600209" y="2920628"/>
                <a:ext cx="961647" cy="864096"/>
              </a:xfrm>
              <a:prstGeom prst="straightConnector1">
                <a:avLst/>
              </a:prstGeom>
              <a:ln w="12700">
                <a:tailEnd type="arrow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kstboks 19">
                <a:extLst>
                  <a:ext uri="{FF2B5EF4-FFF2-40B4-BE49-F238E27FC236}">
                    <a16:creationId xmlns:a16="http://schemas.microsoft.com/office/drawing/2014/main" xmlns="" id="{DBA4DF06-8C0A-43BA-96D3-E627F0962912}"/>
                  </a:ext>
                </a:extLst>
              </p:cNvPr>
              <p:cNvSpPr txBox="1"/>
              <p:nvPr/>
            </p:nvSpPr>
            <p:spPr>
              <a:xfrm>
                <a:off x="3241118" y="3722546"/>
                <a:ext cx="26617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a-DK" sz="1400" b="1" dirty="0" err="1">
                    <a:solidFill>
                      <a:srgbClr val="000000"/>
                    </a:solidFill>
                  </a:rPr>
                  <a:t>We</a:t>
                </a:r>
                <a:r>
                  <a:rPr lang="da-DK" sz="1400" b="1" dirty="0">
                    <a:solidFill>
                      <a:srgbClr val="000000"/>
                    </a:solidFill>
                  </a:rPr>
                  <a:t> miss the </a:t>
                </a:r>
                <a:r>
                  <a:rPr lang="da-DK" sz="1400" b="1" dirty="0" err="1">
                    <a:solidFill>
                      <a:srgbClr val="000000"/>
                    </a:solidFill>
                  </a:rPr>
                  <a:t>animals</a:t>
                </a:r>
                <a:r>
                  <a:rPr lang="da-DK" sz="1400" b="1" dirty="0">
                    <a:solidFill>
                      <a:srgbClr val="000000"/>
                    </a:solidFill>
                  </a:rPr>
                  <a:t>!</a:t>
                </a:r>
              </a:p>
            </p:txBody>
          </p:sp>
        </p:grpSp>
      </p:grpSp>
      <p:sp>
        <p:nvSpPr>
          <p:cNvPr id="25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27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Prototype</a:t>
            </a:r>
            <a:endParaRPr lang="da-DK" dirty="0"/>
          </a:p>
        </p:txBody>
      </p:sp>
      <p:sp>
        <p:nvSpPr>
          <p:cNvPr id="15" name="Pladsholder til indhold 2"/>
          <p:cNvSpPr txBox="1">
            <a:spLocks/>
          </p:cNvSpPr>
          <p:nvPr/>
        </p:nvSpPr>
        <p:spPr>
          <a:xfrm>
            <a:off x="624000" y="1620000"/>
            <a:ext cx="7008171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604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30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 smtClean="0">
                <a:solidFill>
                  <a:srgbClr val="000000"/>
                </a:solidFill>
              </a:rPr>
              <a:t>Present the </a:t>
            </a:r>
            <a:r>
              <a:rPr lang="da-DK" sz="2000" dirty="0" err="1" smtClean="0">
                <a:solidFill>
                  <a:srgbClr val="000000"/>
                </a:solidFill>
              </a:rPr>
              <a:t>ideas</a:t>
            </a:r>
            <a:r>
              <a:rPr lang="da-DK" sz="2000" dirty="0" smtClean="0">
                <a:solidFill>
                  <a:srgbClr val="000000"/>
                </a:solidFill>
              </a:rPr>
              <a:t> for the </a:t>
            </a:r>
            <a:r>
              <a:rPr lang="da-DK" sz="2000" dirty="0" err="1" smtClean="0">
                <a:solidFill>
                  <a:srgbClr val="000000"/>
                </a:solidFill>
              </a:rPr>
              <a:t>originators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smtClean="0">
                <a:solidFill>
                  <a:srgbClr val="000000"/>
                </a:solidFill>
              </a:rPr>
              <a:t>See the </a:t>
            </a:r>
            <a:r>
              <a:rPr lang="da-DK" sz="2000" dirty="0" err="1" smtClean="0">
                <a:solidFill>
                  <a:srgbClr val="000000"/>
                </a:solidFill>
              </a:rPr>
              <a:t>reactions</a:t>
            </a:r>
            <a:r>
              <a:rPr lang="da-DK" sz="2000" dirty="0" smtClean="0">
                <a:solidFill>
                  <a:srgbClr val="000000"/>
                </a:solidFill>
              </a:rPr>
              <a:t> from </a:t>
            </a:r>
            <a:r>
              <a:rPr lang="da-DK" sz="2000" dirty="0" err="1" smtClean="0">
                <a:solidFill>
                  <a:srgbClr val="000000"/>
                </a:solidFill>
              </a:rPr>
              <a:t>different</a:t>
            </a:r>
            <a:r>
              <a:rPr lang="da-DK" sz="2000" dirty="0" smtClean="0">
                <a:solidFill>
                  <a:srgbClr val="000000"/>
                </a:solidFill>
              </a:rPr>
              <a:t> age </a:t>
            </a:r>
            <a:r>
              <a:rPr lang="da-DK" sz="2000" dirty="0" err="1" smtClean="0">
                <a:solidFill>
                  <a:srgbClr val="000000"/>
                </a:solidFill>
              </a:rPr>
              <a:t>groups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err="1" smtClean="0">
                <a:solidFill>
                  <a:srgbClr val="000000"/>
                </a:solidFill>
              </a:rPr>
              <a:t>Get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extra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smtClean="0">
                <a:solidFill>
                  <a:srgbClr val="000000"/>
                </a:solidFill>
              </a:rPr>
              <a:t>inputs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17" y="2952564"/>
            <a:ext cx="5641301" cy="2636675"/>
          </a:xfrm>
          <a:prstGeom prst="rect">
            <a:avLst/>
          </a:prstGeom>
        </p:spPr>
      </p:pic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337" y="333375"/>
            <a:ext cx="4320000" cy="2313608"/>
          </a:xfrm>
        </p:spPr>
      </p:pic>
      <p:pic>
        <p:nvPicPr>
          <p:cNvPr id="14" name="Pladsholder til indhold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338" y="2957224"/>
            <a:ext cx="4320000" cy="2657347"/>
          </a:xfrm>
          <a:prstGeom prst="rect">
            <a:avLst/>
          </a:prstGeom>
        </p:spPr>
      </p:pic>
      <p:pic>
        <p:nvPicPr>
          <p:cNvPr id="16" name="Pladsholder til billede 1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982" y="5517235"/>
            <a:ext cx="2011759" cy="912309"/>
          </a:xfrm>
        </p:spPr>
      </p:pic>
      <p:sp>
        <p:nvSpPr>
          <p:cNvPr id="11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2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320" y="232443"/>
            <a:ext cx="10666725" cy="82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4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584" y="1269519"/>
            <a:ext cx="3240000" cy="2160000"/>
          </a:xfrm>
        </p:spPr>
      </p:pic>
      <p:grpSp>
        <p:nvGrpSpPr>
          <p:cNvPr id="5" name="Gruppe 4"/>
          <p:cNvGrpSpPr/>
          <p:nvPr/>
        </p:nvGrpSpPr>
        <p:grpSpPr>
          <a:xfrm>
            <a:off x="634365" y="1269519"/>
            <a:ext cx="10885219" cy="4465406"/>
            <a:chOff x="634365" y="1269519"/>
            <a:chExt cx="10885219" cy="4465406"/>
          </a:xfrm>
        </p:grpSpPr>
        <p:pic>
          <p:nvPicPr>
            <p:cNvPr id="11" name="Billed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9584" y="3725472"/>
              <a:ext cx="3240000" cy="2009453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634365" y="1269519"/>
              <a:ext cx="6950235" cy="4465406"/>
              <a:chOff x="634365" y="1269519"/>
              <a:chExt cx="6950235" cy="4465406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607400" y="1269519"/>
                <a:ext cx="2977200" cy="4465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uppe 2"/>
              <p:cNvGrpSpPr/>
              <p:nvPr/>
            </p:nvGrpSpPr>
            <p:grpSpPr>
              <a:xfrm>
                <a:off x="634365" y="1269519"/>
                <a:ext cx="3279920" cy="4465405"/>
                <a:chOff x="634365" y="1269519"/>
                <a:chExt cx="3279920" cy="4465405"/>
              </a:xfrm>
            </p:grpSpPr>
            <p:pic>
              <p:nvPicPr>
                <p:cNvPr id="17" name="Billede 16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870"/>
                <a:stretch/>
              </p:blipFill>
              <p:spPr>
                <a:xfrm>
                  <a:off x="634365" y="3725471"/>
                  <a:ext cx="3279920" cy="2009453"/>
                </a:xfrm>
                <a:prstGeom prst="rect">
                  <a:avLst/>
                </a:prstGeom>
              </p:spPr>
            </p:pic>
            <p:pic>
              <p:nvPicPr>
                <p:cNvPr id="19" name="Billede 18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665" y="1269519"/>
                  <a:ext cx="3239672" cy="21600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6" name="Pladsholder til billed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982" y="5517235"/>
            <a:ext cx="2011759" cy="9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320" y="232443"/>
            <a:ext cx="10666725" cy="82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e 1"/>
          <p:cNvGrpSpPr/>
          <p:nvPr/>
        </p:nvGrpSpPr>
        <p:grpSpPr>
          <a:xfrm>
            <a:off x="686320" y="1236858"/>
            <a:ext cx="3240000" cy="4499244"/>
            <a:chOff x="686320" y="1236858"/>
            <a:chExt cx="3240000" cy="4499244"/>
          </a:xfrm>
        </p:grpSpPr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20" y="3576103"/>
              <a:ext cx="3240000" cy="2159999"/>
            </a:xfrm>
            <a:prstGeom prst="rect">
              <a:avLst/>
            </a:prstGeom>
          </p:spPr>
        </p:pic>
        <p:pic>
          <p:nvPicPr>
            <p:cNvPr id="15" name="Billed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20" y="1236858"/>
              <a:ext cx="3240000" cy="2160000"/>
            </a:xfrm>
            <a:prstGeom prst="rect">
              <a:avLst/>
            </a:prstGeom>
          </p:spPr>
        </p:pic>
      </p:grpSp>
      <p:pic>
        <p:nvPicPr>
          <p:cNvPr id="17" name="Billed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79" y="1236855"/>
            <a:ext cx="3240000" cy="2160000"/>
          </a:xfrm>
          <a:prstGeom prst="rect">
            <a:avLst/>
          </a:prstGeom>
        </p:spPr>
      </p:pic>
      <p:pic>
        <p:nvPicPr>
          <p:cNvPr id="13" name="Pladsholder til billede 8"/>
          <p:cNvPicPr preferRelativeResize="0">
            <a:picLocks noGrp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79" y="3541322"/>
            <a:ext cx="3240000" cy="2160000"/>
          </a:xfr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7577" y="1236855"/>
            <a:ext cx="2976846" cy="4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ladsholder til billed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982" y="5517235"/>
            <a:ext cx="2011759" cy="912309"/>
          </a:xfrm>
          <a:prstGeom prst="rect">
            <a:avLst/>
          </a:prstGeom>
        </p:spPr>
      </p:pic>
      <p:sp>
        <p:nvSpPr>
          <p:cNvPr id="12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4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technology</a:t>
            </a:r>
            <a:endParaRPr lang="da-DK" dirty="0"/>
          </a:p>
        </p:txBody>
      </p:sp>
      <p:pic>
        <p:nvPicPr>
          <p:cNvPr id="12" name="Pladsholder til indhold 11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198" y="836712"/>
            <a:ext cx="3168352" cy="4752528"/>
          </a:xfrm>
        </p:spPr>
      </p:pic>
      <p:pic>
        <p:nvPicPr>
          <p:cNvPr id="8" name="Pladsholder til billede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00" y="2967892"/>
            <a:ext cx="5760032" cy="2612108"/>
          </a:xfrm>
        </p:spPr>
      </p:pic>
      <p:sp>
        <p:nvSpPr>
          <p:cNvPr id="15" name="Pladsholder til indhold 2"/>
          <p:cNvSpPr txBox="1">
            <a:spLocks/>
          </p:cNvSpPr>
          <p:nvPr/>
        </p:nvSpPr>
        <p:spPr>
          <a:xfrm>
            <a:off x="624000" y="1620000"/>
            <a:ext cx="7008171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604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30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 err="1">
                <a:solidFill>
                  <a:srgbClr val="000000"/>
                </a:solidFill>
              </a:rPr>
              <a:t>Personalization</a:t>
            </a:r>
            <a:r>
              <a:rPr lang="da-DK" sz="2000" dirty="0">
                <a:solidFill>
                  <a:srgbClr val="000000"/>
                </a:solidFill>
              </a:rPr>
              <a:t> of the </a:t>
            </a:r>
            <a:r>
              <a:rPr lang="da-DK" sz="2000" dirty="0" err="1">
                <a:solidFill>
                  <a:srgbClr val="000000"/>
                </a:solidFill>
              </a:rPr>
              <a:t>journey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err="1">
                <a:solidFill>
                  <a:srgbClr val="000000"/>
                </a:solidFill>
              </a:rPr>
              <a:t>Statistics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err="1">
                <a:solidFill>
                  <a:srgbClr val="000000"/>
                </a:solidFill>
              </a:rPr>
              <a:t>Canvas</a:t>
            </a:r>
            <a:r>
              <a:rPr lang="da-DK" sz="2000" dirty="0">
                <a:solidFill>
                  <a:srgbClr val="000000"/>
                </a:solidFill>
              </a:rPr>
              <a:t> for </a:t>
            </a:r>
            <a:r>
              <a:rPr lang="da-DK" sz="2000" dirty="0" err="1">
                <a:solidFill>
                  <a:srgbClr val="000000"/>
                </a:solidFill>
              </a:rPr>
              <a:t>local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development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6" name="Pladsholder til billede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982" y="5517235"/>
            <a:ext cx="2011759" cy="912309"/>
          </a:xfr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79AEA4A7-3C7E-495E-85A0-87602825C3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2967893"/>
            <a:ext cx="5760032" cy="2612108"/>
          </a:xfrm>
          <a:prstGeom prst="rect">
            <a:avLst/>
          </a:prstGeom>
        </p:spPr>
      </p:pic>
      <p:sp>
        <p:nvSpPr>
          <p:cNvPr id="10" name="Pladsholder til dato 17"/>
          <p:cNvSpPr>
            <a:spLocks noGrp="1"/>
          </p:cNvSpPr>
          <p:nvPr>
            <p:ph type="dt" sz="half" idx="14"/>
          </p:nvPr>
        </p:nvSpPr>
        <p:spPr>
          <a:xfrm>
            <a:off x="624000" y="6454067"/>
            <a:ext cx="2743200" cy="180000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September 13th 2018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Pladsholder til sidefod 18"/>
          <p:cNvSpPr>
            <a:spLocks noGrp="1"/>
          </p:cNvSpPr>
          <p:nvPr>
            <p:ph type="ftr" sz="quarter" idx="15"/>
          </p:nvPr>
        </p:nvSpPr>
        <p:spPr>
          <a:xfrm>
            <a:off x="624417" y="6149591"/>
            <a:ext cx="8592000" cy="312629"/>
          </a:xfrm>
        </p:spPr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Sune Schøning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The </a:t>
            </a:r>
            <a:r>
              <a:rPr lang="da-DK" dirty="0" err="1">
                <a:solidFill>
                  <a:srgbClr val="000000"/>
                </a:solidFill>
              </a:rPr>
              <a:t>ZOOper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bicycle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path</a:t>
            </a:r>
            <a:r>
              <a:rPr lang="da-DK" dirty="0" smtClean="0">
                <a:solidFill>
                  <a:srgbClr val="000000"/>
                </a:solidFill>
              </a:rPr>
              <a:t> :</a:t>
            </a:r>
            <a:r>
              <a:rPr lang="da-DK" dirty="0" err="1" smtClean="0">
                <a:solidFill>
                  <a:srgbClr val="000000"/>
                </a:solidFill>
              </a:rPr>
              <a:t>byLIGHT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dal præsentation_Bylinje">
  <a:themeElements>
    <a:clrScheme name="Egedal farver">
      <a:dk1>
        <a:srgbClr val="000000"/>
      </a:dk1>
      <a:lt1>
        <a:srgbClr val="FFFFFF"/>
      </a:lt1>
      <a:dk2>
        <a:srgbClr val="FECC00"/>
      </a:dk2>
      <a:lt2>
        <a:srgbClr val="D2005B"/>
      </a:lt2>
      <a:accent1>
        <a:srgbClr val="006917"/>
      </a:accent1>
      <a:accent2>
        <a:srgbClr val="00778C"/>
      </a:accent2>
      <a:accent3>
        <a:srgbClr val="00944B"/>
      </a:accent3>
      <a:accent4>
        <a:srgbClr val="AFCB51"/>
      </a:accent4>
      <a:accent5>
        <a:srgbClr val="9EC1AC"/>
      </a:accent5>
      <a:accent6>
        <a:srgbClr val="5B94BE"/>
      </a:accent6>
      <a:hlink>
        <a:srgbClr val="006917"/>
      </a:hlink>
      <a:folHlink>
        <a:srgbClr val="5B94BE"/>
      </a:folHlink>
    </a:clrScheme>
    <a:fontScheme name="Egedal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gedal præsentation_Bylinje.potx" id="{D78ABFF1-C492-4FAA-B0D2-BF8CE4F80C54}" vid="{A8E6D96D-5B87-4590-B330-59A342D41BED}"/>
    </a:ext>
  </a:extLst>
</a:theme>
</file>

<file path=ppt/theme/theme3.xml><?xml version="1.0" encoding="utf-8"?>
<a:theme xmlns:a="http://schemas.openxmlformats.org/drawingml/2006/main" name="1_Egedal præsentation_Bylinje">
  <a:themeElements>
    <a:clrScheme name="Egedal farver">
      <a:dk1>
        <a:srgbClr val="000000"/>
      </a:dk1>
      <a:lt1>
        <a:srgbClr val="FFFFFF"/>
      </a:lt1>
      <a:dk2>
        <a:srgbClr val="FECC00"/>
      </a:dk2>
      <a:lt2>
        <a:srgbClr val="D2005B"/>
      </a:lt2>
      <a:accent1>
        <a:srgbClr val="006917"/>
      </a:accent1>
      <a:accent2>
        <a:srgbClr val="00778C"/>
      </a:accent2>
      <a:accent3>
        <a:srgbClr val="00944B"/>
      </a:accent3>
      <a:accent4>
        <a:srgbClr val="AFCB51"/>
      </a:accent4>
      <a:accent5>
        <a:srgbClr val="9EC1AC"/>
      </a:accent5>
      <a:accent6>
        <a:srgbClr val="5B94BE"/>
      </a:accent6>
      <a:hlink>
        <a:srgbClr val="006917"/>
      </a:hlink>
      <a:folHlink>
        <a:srgbClr val="5B94BE"/>
      </a:folHlink>
    </a:clrScheme>
    <a:fontScheme name="Egedal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gedal præsentation_Bylinje.potx" id="{D78ABFF1-C492-4FAA-B0D2-BF8CE4F80C54}" vid="{A8E6D96D-5B87-4590-B330-59A342D41BED}"/>
    </a:ext>
  </a:ext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274</Words>
  <Application>Microsoft Office PowerPoint</Application>
  <PresentationFormat>Brugerdefineret</PresentationFormat>
  <Paragraphs>88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11</vt:i4>
      </vt:variant>
    </vt:vector>
  </HeadingPairs>
  <TitlesOfParts>
    <vt:vector size="14" baseType="lpstr">
      <vt:lpstr>Office-tema</vt:lpstr>
      <vt:lpstr>Egedal præsentation_Bylinje</vt:lpstr>
      <vt:lpstr>1_Egedal præsentation_Bylinje</vt:lpstr>
      <vt:lpstr>PowerPoint-præsentation</vt:lpstr>
      <vt:lpstr>Background</vt:lpstr>
      <vt:lpstr>Lighting Metropolis</vt:lpstr>
      <vt:lpstr>CO-creation</vt:lpstr>
      <vt:lpstr>CO-creation</vt:lpstr>
      <vt:lpstr>Prototype</vt:lpstr>
      <vt:lpstr>PowerPoint-præsentation</vt:lpstr>
      <vt:lpstr>PowerPoint-præsentation</vt:lpstr>
      <vt:lpstr>Use of technology</vt:lpstr>
      <vt:lpstr>Results and future perspectives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Adolfsson</dc:creator>
  <cp:lastModifiedBy>Windows-bruger</cp:lastModifiedBy>
  <cp:revision>33</cp:revision>
  <cp:lastPrinted>2018-09-12T13:22:18Z</cp:lastPrinted>
  <dcterms:created xsi:type="dcterms:W3CDTF">2018-08-10T13:41:07Z</dcterms:created>
  <dcterms:modified xsi:type="dcterms:W3CDTF">2018-09-12T13:22:29Z</dcterms:modified>
</cp:coreProperties>
</file>