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regular.fntdata"/><Relationship Id="rId25" Type="http://schemas.openxmlformats.org/officeDocument/2006/relationships/slide" Target="slides/slide19.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lightingmetropolis.com/projects_post/light-on-the-green-path/"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03aaae1d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03aaae1d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403aaae1da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403aaae1da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100761f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100761f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3f285c27ce_2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f285c27ce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03aaae1d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03aaae1d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000000"/>
              </a:buClr>
              <a:buSzPts val="1200"/>
              <a:buChar char="●"/>
            </a:pPr>
            <a:r>
              <a:rPr lang="en-GB" sz="1200"/>
              <a:t>Recreated the space in Unity</a:t>
            </a:r>
            <a:endParaRPr sz="1200"/>
          </a:p>
          <a:p>
            <a:pPr indent="-304800" lvl="0" marL="457200" rtl="0" algn="l">
              <a:lnSpc>
                <a:spcPct val="115000"/>
              </a:lnSpc>
              <a:spcBef>
                <a:spcPts val="0"/>
              </a:spcBef>
              <a:spcAft>
                <a:spcPts val="0"/>
              </a:spcAft>
              <a:buClr>
                <a:srgbClr val="000000"/>
              </a:buClr>
              <a:buSzPts val="1200"/>
              <a:buChar char="●"/>
            </a:pPr>
            <a:r>
              <a:rPr lang="en-GB" sz="1200"/>
              <a:t>addressed spot lights</a:t>
            </a:r>
            <a:endParaRPr sz="1200"/>
          </a:p>
          <a:p>
            <a:pPr indent="-304800" lvl="0" marL="457200" rtl="0" algn="l">
              <a:lnSpc>
                <a:spcPct val="115000"/>
              </a:lnSpc>
              <a:spcBef>
                <a:spcPts val="0"/>
              </a:spcBef>
              <a:spcAft>
                <a:spcPts val="0"/>
              </a:spcAft>
              <a:buClr>
                <a:srgbClr val="000000"/>
              </a:buClr>
              <a:buSzPts val="1200"/>
              <a:buChar char="●"/>
            </a:pPr>
            <a:r>
              <a:rPr lang="en-GB" sz="1200"/>
              <a:t>simulated interaction </a:t>
            </a:r>
            <a:endParaRPr sz="1200"/>
          </a:p>
          <a:p>
            <a:pPr indent="-304800" lvl="0" marL="457200" rtl="0" algn="l">
              <a:lnSpc>
                <a:spcPct val="115000"/>
              </a:lnSpc>
              <a:spcBef>
                <a:spcPts val="0"/>
              </a:spcBef>
              <a:spcAft>
                <a:spcPts val="0"/>
              </a:spcAft>
              <a:buClr>
                <a:srgbClr val="000000"/>
              </a:buClr>
              <a:buSzPts val="1200"/>
              <a:buChar char="●"/>
            </a:pPr>
            <a:r>
              <a:rPr lang="en-GB" sz="1200"/>
              <a:t>Incorporates water codes</a:t>
            </a:r>
            <a:endParaRPr sz="1200"/>
          </a:p>
          <a:p>
            <a:pPr indent="-304800" lvl="0" marL="457200" rtl="0" algn="l">
              <a:lnSpc>
                <a:spcPct val="115000"/>
              </a:lnSpc>
              <a:spcBef>
                <a:spcPts val="0"/>
              </a:spcBef>
              <a:spcAft>
                <a:spcPts val="0"/>
              </a:spcAft>
              <a:buClr>
                <a:srgbClr val="000000"/>
              </a:buClr>
              <a:buSzPts val="1200"/>
              <a:buChar char="●"/>
            </a:pPr>
            <a:r>
              <a:rPr lang="en-GB" sz="1200"/>
              <a:t>Observations and evaluations</a:t>
            </a:r>
            <a:endParaRPr sz="900">
              <a:highlight>
                <a:srgbClr val="FFFFFF"/>
              </a:highlight>
            </a:endParaRPr>
          </a:p>
          <a:p>
            <a:pPr indent="0" lvl="0" marL="0" rtl="0" algn="l">
              <a:lnSpc>
                <a:spcPct val="115000"/>
              </a:lnSpc>
              <a:spcBef>
                <a:spcPts val="1600"/>
              </a:spcBef>
              <a:spcAft>
                <a:spcPts val="0"/>
              </a:spcAft>
              <a:buClr>
                <a:schemeClr val="dk1"/>
              </a:buClr>
              <a:buSzPts val="1100"/>
              <a:buFont typeface="Arial"/>
              <a:buNone/>
            </a:pPr>
            <a:r>
              <a:t/>
            </a:r>
            <a:endParaRPr sz="900">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900">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sz="900">
                <a:highlight>
                  <a:srgbClr val="FFFFFF"/>
                </a:highlight>
              </a:rPr>
              <a:t>the thesis serves to support the realisation of the project in two aspects: </a:t>
            </a:r>
            <a:endParaRPr sz="900">
              <a:highlight>
                <a:srgbClr val="FFFFFF"/>
              </a:highlight>
            </a:endParaRPr>
          </a:p>
          <a:p>
            <a:pPr indent="-285750" lvl="0" marL="457200" rtl="0" algn="l">
              <a:lnSpc>
                <a:spcPct val="115000"/>
              </a:lnSpc>
              <a:spcBef>
                <a:spcPts val="0"/>
              </a:spcBef>
              <a:spcAft>
                <a:spcPts val="0"/>
              </a:spcAft>
              <a:buSzPts val="900"/>
              <a:buChar char="-"/>
            </a:pPr>
            <a:r>
              <a:rPr lang="en-GB" sz="900">
                <a:highlight>
                  <a:srgbClr val="FFFFFF"/>
                </a:highlight>
              </a:rPr>
              <a:t>the selection of appropriate components (primarily lighting system, fixtures and sensors), and </a:t>
            </a:r>
            <a:endParaRPr sz="900">
              <a:highlight>
                <a:srgbClr val="FFFFFF"/>
              </a:highlight>
            </a:endParaRPr>
          </a:p>
          <a:p>
            <a:pPr indent="-285750" lvl="0" marL="457200" rtl="0" algn="l">
              <a:lnSpc>
                <a:spcPct val="115000"/>
              </a:lnSpc>
              <a:spcBef>
                <a:spcPts val="0"/>
              </a:spcBef>
              <a:spcAft>
                <a:spcPts val="0"/>
              </a:spcAft>
              <a:buSzPts val="900"/>
              <a:buChar char="-"/>
            </a:pPr>
            <a:r>
              <a:rPr lang="en-GB" sz="900">
                <a:highlight>
                  <a:srgbClr val="FFFFFF"/>
                </a:highlight>
              </a:rPr>
              <a:t>the development of simulating water movement and behaviour under different stimuli</a:t>
            </a:r>
            <a:r>
              <a:rPr lang="en-GB" sz="900">
                <a:highlight>
                  <a:srgbClr val="FFFFFF"/>
                </a:highlight>
              </a:rPr>
              <a:t> on a pump track.</a:t>
            </a:r>
            <a:r>
              <a:rPr lang="en-GB" sz="900">
                <a:highlight>
                  <a:srgbClr val="FFFFFF"/>
                </a:highlight>
              </a:rPr>
              <a:t> </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latin typeface="Calibri"/>
                <a:ea typeface="Calibri"/>
                <a:cs typeface="Calibri"/>
                <a:sym typeface="Calibri"/>
              </a:rPr>
              <a:t>In the same way that the behavior of water is always a result of external forces, the lighting installation of the pump track in Raadhusparken will be fully dependent on the amount of “energy” that is applied to the area. The types of </a:t>
            </a:r>
            <a:r>
              <a:rPr i="1" lang="en-GB">
                <a:latin typeface="Calibri"/>
                <a:ea typeface="Calibri"/>
                <a:cs typeface="Calibri"/>
                <a:sym typeface="Calibri"/>
              </a:rPr>
              <a:t>energies</a:t>
            </a:r>
            <a:r>
              <a:rPr lang="en-GB">
                <a:latin typeface="Calibri"/>
                <a:ea typeface="Calibri"/>
                <a:cs typeface="Calibri"/>
                <a:sym typeface="Calibri"/>
              </a:rPr>
              <a:t> that can have an influence on the installation can be divided into three categories:</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GB">
                <a:latin typeface="Calibri"/>
                <a:ea typeface="Calibri"/>
                <a:cs typeface="Calibri"/>
                <a:sym typeface="Calibri"/>
              </a:rPr>
              <a:t>the amount of activity (events) in Musicon, </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GB">
                <a:latin typeface="Calibri"/>
                <a:ea typeface="Calibri"/>
                <a:cs typeface="Calibri"/>
                <a:sym typeface="Calibri"/>
              </a:rPr>
              <a:t>the amount of activity on the pump track over time</a:t>
            </a:r>
            <a:endParaRPr>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Char char="-"/>
            </a:pPr>
            <a:r>
              <a:rPr lang="en-GB">
                <a:latin typeface="Calibri"/>
                <a:ea typeface="Calibri"/>
                <a:cs typeface="Calibri"/>
                <a:sym typeface="Calibri"/>
              </a:rPr>
              <a:t>the current activity on the pump track </a:t>
            </a:r>
            <a:endParaRPr>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40fd6494bc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40fd6494bc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0fd6494b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0fd6494b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03aaae1da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03aaae1da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All together the lighting design will be used as a living lab investigating the interaction between lighting and users.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fae041a7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fae041a7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hlinkClick r:id="rId2"/>
              </a:rPr>
              <a:t>http://lightingmetropolis.com/projects_post/light-on-the-green-path/</a:t>
            </a:r>
            <a:endParaRPr/>
          </a:p>
          <a:p>
            <a:pPr indent="0" lvl="0" marL="0" rtl="0" algn="l">
              <a:spcBef>
                <a:spcPts val="0"/>
              </a:spcBef>
              <a:spcAft>
                <a:spcPts val="0"/>
              </a:spcAft>
              <a:buNone/>
            </a:pPr>
            <a:r>
              <a:t/>
            </a:r>
            <a:endParaRPr/>
          </a:p>
          <a:p>
            <a:pPr indent="-317500" lvl="0" marL="457200" rtl="0" algn="l">
              <a:lnSpc>
                <a:spcPct val="115000"/>
              </a:lnSpc>
              <a:spcBef>
                <a:spcPts val="0"/>
              </a:spcBef>
              <a:spcAft>
                <a:spcPts val="0"/>
              </a:spcAft>
              <a:buClr>
                <a:srgbClr val="000000"/>
              </a:buClr>
              <a:buSzPts val="1400"/>
              <a:buChar char="-"/>
            </a:pPr>
            <a:r>
              <a:rPr lang="en-GB" sz="1400"/>
              <a:t>Social atmosphere</a:t>
            </a:r>
            <a:endParaRPr sz="1400"/>
          </a:p>
          <a:p>
            <a:pPr indent="-317500" lvl="0" marL="457200" rtl="0" algn="l">
              <a:lnSpc>
                <a:spcPct val="115000"/>
              </a:lnSpc>
              <a:spcBef>
                <a:spcPts val="0"/>
              </a:spcBef>
              <a:spcAft>
                <a:spcPts val="0"/>
              </a:spcAft>
              <a:buClr>
                <a:srgbClr val="000000"/>
              </a:buClr>
              <a:buSzPts val="1400"/>
              <a:buChar char="-"/>
            </a:pPr>
            <a:r>
              <a:rPr lang="en-GB" sz="1400"/>
              <a:t>Information:</a:t>
            </a:r>
            <a:endParaRPr sz="1400"/>
          </a:p>
          <a:p>
            <a:pPr indent="-317500" lvl="1" marL="914400" rtl="0" algn="l">
              <a:lnSpc>
                <a:spcPct val="115000"/>
              </a:lnSpc>
              <a:spcBef>
                <a:spcPts val="0"/>
              </a:spcBef>
              <a:spcAft>
                <a:spcPts val="0"/>
              </a:spcAft>
              <a:buClr>
                <a:srgbClr val="000000"/>
              </a:buClr>
              <a:buSzPts val="1400"/>
              <a:buChar char="-"/>
            </a:pPr>
            <a:r>
              <a:rPr lang="en-GB" sz="1400"/>
              <a:t>Do people understand which effects means what?</a:t>
            </a:r>
            <a:endParaRPr sz="1400"/>
          </a:p>
          <a:p>
            <a:pPr indent="-317500" lvl="0" marL="457200" rtl="0" algn="l">
              <a:lnSpc>
                <a:spcPct val="115000"/>
              </a:lnSpc>
              <a:spcBef>
                <a:spcPts val="0"/>
              </a:spcBef>
              <a:spcAft>
                <a:spcPts val="0"/>
              </a:spcAft>
              <a:buClr>
                <a:srgbClr val="000000"/>
              </a:buClr>
              <a:buSzPts val="1400"/>
              <a:buChar char="-"/>
            </a:pPr>
            <a:r>
              <a:rPr lang="en-GB" sz="1400"/>
              <a:t>Playfulness: </a:t>
            </a:r>
            <a:endParaRPr sz="1400"/>
          </a:p>
          <a:p>
            <a:pPr indent="-317500" lvl="1" marL="914400" rtl="0" algn="l">
              <a:lnSpc>
                <a:spcPct val="115000"/>
              </a:lnSpc>
              <a:spcBef>
                <a:spcPts val="0"/>
              </a:spcBef>
              <a:spcAft>
                <a:spcPts val="0"/>
              </a:spcAft>
              <a:buClr>
                <a:srgbClr val="000000"/>
              </a:buClr>
              <a:buSzPts val="1400"/>
              <a:buChar char="-"/>
            </a:pPr>
            <a:r>
              <a:rPr lang="en-GB" sz="1400"/>
              <a:t>Do people enjoy riding the pump track more with colors than regular light? </a:t>
            </a:r>
            <a:endParaRPr sz="1400"/>
          </a:p>
          <a:p>
            <a:pPr indent="-317500" lvl="1" marL="914400" rtl="0" algn="l">
              <a:lnSpc>
                <a:spcPct val="115000"/>
              </a:lnSpc>
              <a:spcBef>
                <a:spcPts val="0"/>
              </a:spcBef>
              <a:spcAft>
                <a:spcPts val="0"/>
              </a:spcAft>
              <a:buClr>
                <a:srgbClr val="000000"/>
              </a:buClr>
              <a:buSzPts val="1400"/>
              <a:buChar char="-"/>
            </a:pPr>
            <a:r>
              <a:rPr lang="en-GB" sz="1400"/>
              <a:t>Can the light convey how fast the rider went?</a:t>
            </a:r>
            <a:endParaRPr sz="1400"/>
          </a:p>
          <a:p>
            <a:pPr indent="-317500" lvl="2" marL="1371600" rtl="0" algn="l">
              <a:lnSpc>
                <a:spcPct val="115000"/>
              </a:lnSpc>
              <a:spcBef>
                <a:spcPts val="0"/>
              </a:spcBef>
              <a:spcAft>
                <a:spcPts val="0"/>
              </a:spcAft>
              <a:buClr>
                <a:srgbClr val="000000"/>
              </a:buClr>
              <a:buSzPts val="1400"/>
              <a:buChar char="-"/>
            </a:pPr>
            <a:r>
              <a:rPr lang="en-GB" sz="1400"/>
              <a:t>Will this motivate people to compete against each other and themselves? </a:t>
            </a:r>
            <a:endParaRPr sz="1400"/>
          </a:p>
          <a:p>
            <a:pPr indent="-317500" lvl="0" marL="457200" rtl="0" algn="l">
              <a:lnSpc>
                <a:spcPct val="115000"/>
              </a:lnSpc>
              <a:spcBef>
                <a:spcPts val="0"/>
              </a:spcBef>
              <a:spcAft>
                <a:spcPts val="0"/>
              </a:spcAft>
              <a:buClr>
                <a:srgbClr val="000000"/>
              </a:buClr>
              <a:buSzPts val="1400"/>
              <a:buChar char="-"/>
            </a:pPr>
            <a:r>
              <a:rPr lang="en-GB" sz="1400"/>
              <a:t>Safety: </a:t>
            </a:r>
            <a:endParaRPr sz="1400"/>
          </a:p>
          <a:p>
            <a:pPr indent="-317500" lvl="1" marL="914400" rtl="0" algn="l">
              <a:lnSpc>
                <a:spcPct val="115000"/>
              </a:lnSpc>
              <a:spcBef>
                <a:spcPts val="0"/>
              </a:spcBef>
              <a:spcAft>
                <a:spcPts val="0"/>
              </a:spcAft>
              <a:buClr>
                <a:srgbClr val="000000"/>
              </a:buClr>
              <a:buSzPts val="1400"/>
              <a:buChar char="-"/>
            </a:pPr>
            <a:r>
              <a:rPr lang="en-GB" sz="1400"/>
              <a:t>how well do people perform under different colors? </a:t>
            </a:r>
            <a:endParaRPr sz="1400"/>
          </a:p>
          <a:p>
            <a:pPr indent="-317500" lvl="0" marL="457200" rtl="0" algn="l">
              <a:lnSpc>
                <a:spcPct val="115000"/>
              </a:lnSpc>
              <a:spcBef>
                <a:spcPts val="0"/>
              </a:spcBef>
              <a:spcAft>
                <a:spcPts val="0"/>
              </a:spcAft>
              <a:buClr>
                <a:srgbClr val="000000"/>
              </a:buClr>
              <a:buSzPts val="1400"/>
              <a:buChar char="-"/>
            </a:pPr>
            <a:r>
              <a:rPr lang="en-GB" sz="1400"/>
              <a:t>Usage:</a:t>
            </a:r>
            <a:endParaRPr sz="1400"/>
          </a:p>
          <a:p>
            <a:pPr indent="-317500" lvl="1" marL="914400" rtl="0" algn="l">
              <a:lnSpc>
                <a:spcPct val="115000"/>
              </a:lnSpc>
              <a:spcBef>
                <a:spcPts val="0"/>
              </a:spcBef>
              <a:spcAft>
                <a:spcPts val="0"/>
              </a:spcAft>
              <a:buClr>
                <a:srgbClr val="000000"/>
              </a:buClr>
              <a:buSzPts val="1400"/>
              <a:buChar char="-"/>
            </a:pPr>
            <a:r>
              <a:rPr lang="en-GB" sz="1400"/>
              <a:t>The motion-sensors can reveal usage patterns</a:t>
            </a:r>
            <a:endParaRPr sz="1400"/>
          </a:p>
          <a:p>
            <a:pPr indent="0" lvl="0" marL="0" rtl="0" algn="l">
              <a:spcBef>
                <a:spcPts val="16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a:t>
            </a:r>
            <a:r>
              <a:rPr lang="en-GB"/>
              <a:t>nterview s and observations will gives us vast insight into what effects the musicon path as a whole, and the </a:t>
            </a:r>
            <a:endParaRPr/>
          </a:p>
          <a:p>
            <a:pPr indent="-288925" lvl="0" marL="457200" rtl="0" algn="l">
              <a:lnSpc>
                <a:spcPct val="115000"/>
              </a:lnSpc>
              <a:spcBef>
                <a:spcPts val="0"/>
              </a:spcBef>
              <a:spcAft>
                <a:spcPts val="0"/>
              </a:spcAft>
              <a:buSzPts val="950"/>
              <a:buChar char="-"/>
            </a:pPr>
            <a:r>
              <a:t/>
            </a:r>
            <a:endParaRPr sz="950" u="sng">
              <a:highlight>
                <a:srgbClr val="FFFFFF"/>
              </a:highlight>
            </a:endParaRPr>
          </a:p>
          <a:p>
            <a:pPr indent="-288925" lvl="0" marL="457200" rtl="0" algn="l">
              <a:lnSpc>
                <a:spcPct val="115000"/>
              </a:lnSpc>
              <a:spcBef>
                <a:spcPts val="0"/>
              </a:spcBef>
              <a:spcAft>
                <a:spcPts val="0"/>
              </a:spcAft>
              <a:buSzPts val="950"/>
              <a:buChar char="-"/>
            </a:pPr>
            <a:r>
              <a:rPr lang="en-GB" sz="950" u="sng">
                <a:highlight>
                  <a:srgbClr val="FFFFFF"/>
                </a:highlight>
              </a:rPr>
              <a:t>Comparing usage of Musicon Path with usage of Pump track</a:t>
            </a:r>
            <a:r>
              <a:rPr lang="en-GB" sz="950">
                <a:highlight>
                  <a:srgbClr val="FFFFFF"/>
                </a:highlight>
              </a:rPr>
              <a:t>: how many people, out of all people using the Musicon Path, will actually ride through the pump track? And how will this ratio develop over time?</a:t>
            </a:r>
            <a:endParaRPr sz="950">
              <a:highlight>
                <a:srgbClr val="FFFFFF"/>
              </a:highlight>
            </a:endParaRPr>
          </a:p>
          <a:p>
            <a:pPr indent="-288925" lvl="0" marL="457200" rtl="0" algn="l">
              <a:lnSpc>
                <a:spcPct val="115000"/>
              </a:lnSpc>
              <a:spcBef>
                <a:spcPts val="0"/>
              </a:spcBef>
              <a:spcAft>
                <a:spcPts val="0"/>
              </a:spcAft>
              <a:buSzPts val="950"/>
              <a:buChar char="-"/>
            </a:pPr>
            <a:r>
              <a:t/>
            </a:r>
            <a:endParaRPr sz="950">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1" marL="914400" rtl="0" algn="l">
              <a:lnSpc>
                <a:spcPct val="115000"/>
              </a:lnSpc>
              <a:spcBef>
                <a:spcPts val="0"/>
              </a:spcBef>
              <a:spcAft>
                <a:spcPts val="0"/>
              </a:spcAft>
              <a:buClr>
                <a:srgbClr val="000000"/>
              </a:buClr>
              <a:buSzPts val="1400"/>
              <a:buChar char="-"/>
            </a:pPr>
            <a:r>
              <a:rPr lang="en-GB" sz="950">
                <a:highlight>
                  <a:srgbClr val="FFFFFF"/>
                </a:highlight>
              </a:rPr>
              <a:t>store the fastest user of the day/week/month.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3fae041a7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fae041a7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4100761f2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4100761f22_0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03aaae1d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03aaae1d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03aaae1d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03aaae1d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0df92a1f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0df92a1f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0fd6494b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0fd6494b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03aaae1d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03aaae1d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03aaae1d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03aaae1d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0fd6494b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0fd6494b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bild"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 name="Google Shape;58;p14"/>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innehåll"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vsnittsrubrik"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0" name="Google Shape;70;p16"/>
          <p:cNvSpPr txBox="1"/>
          <p:nvPr>
            <p:ph idx="1" type="body"/>
          </p:nvPr>
        </p:nvSpPr>
        <p:spPr>
          <a:xfrm>
            <a:off x="623888" y="3442098"/>
            <a:ext cx="7886700" cy="11253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vå delar"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Jämförelse"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 name="Google Shape;83;p18"/>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4" name="Google Shape;84;p18"/>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ast rubrik"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med bildtext"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 med bildtext"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lodrät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drät rubrik och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hyperlink" Target="http://drive.google.com/file/d/194Flb5dGnBMz4qJFYY5KieYRa4wHwJ24/view" TargetMode="External"/><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19.png"/><Relationship Id="rId5"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drive.google.com/file/d/1Yxfl65S4t0yXj3M2UmTx59Rm4m0qnygJ/view" TargetMode="External"/><Relationship Id="rId4" Type="http://schemas.openxmlformats.org/officeDocument/2006/relationships/image" Target="../media/image5.png"/><Relationship Id="rId5"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14.jpg"/><Relationship Id="rId5" Type="http://schemas.openxmlformats.org/officeDocument/2006/relationships/image" Target="../media/image13.jpg"/><Relationship Id="rId6" Type="http://schemas.openxmlformats.org/officeDocument/2006/relationships/image" Target="../media/image23.jpg"/><Relationship Id="rId7"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jpg"/><Relationship Id="rId5" Type="http://schemas.openxmlformats.org/officeDocument/2006/relationships/image" Target="../media/image9.png"/><Relationship Id="rId6" Type="http://schemas.openxmlformats.org/officeDocument/2006/relationships/image" Target="../media/image29.jpg"/><Relationship Id="rId7"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5"/>
          <p:cNvSpPr txBox="1"/>
          <p:nvPr/>
        </p:nvSpPr>
        <p:spPr>
          <a:xfrm>
            <a:off x="0" y="0"/>
            <a:ext cx="9144000" cy="514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4000">
                <a:solidFill>
                  <a:schemeClr val="dk2"/>
                </a:solidFill>
                <a:latin typeface="Times New Roman"/>
                <a:ea typeface="Times New Roman"/>
                <a:cs typeface="Times New Roman"/>
                <a:sym typeface="Times New Roman"/>
              </a:rPr>
              <a:t>The Musicon Path:</a:t>
            </a:r>
            <a:endParaRPr sz="4000">
              <a:solidFill>
                <a:schemeClr val="dk2"/>
              </a:solidFill>
              <a:latin typeface="Times New Roman"/>
              <a:ea typeface="Times New Roman"/>
              <a:cs typeface="Times New Roman"/>
              <a:sym typeface="Times New Roman"/>
            </a:endParaRPr>
          </a:p>
          <a:p>
            <a:pPr indent="0" lvl="0" marL="0" rtl="0" algn="ctr">
              <a:lnSpc>
                <a:spcPct val="115000"/>
              </a:lnSpc>
              <a:spcBef>
                <a:spcPts val="1600"/>
              </a:spcBef>
              <a:spcAft>
                <a:spcPts val="1600"/>
              </a:spcAft>
              <a:buNone/>
            </a:pPr>
            <a:r>
              <a:rPr i="1" lang="en-GB" sz="2400">
                <a:solidFill>
                  <a:schemeClr val="dk2"/>
                </a:solidFill>
                <a:latin typeface="Times New Roman"/>
                <a:ea typeface="Times New Roman"/>
                <a:cs typeface="Times New Roman"/>
                <a:sym typeface="Times New Roman"/>
              </a:rPr>
              <a:t>Liquid Light</a:t>
            </a:r>
            <a:endParaRPr i="1" sz="2400">
              <a:solidFill>
                <a:schemeClr val="dk2"/>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34"/>
          <p:cNvPicPr preferRelativeResize="0"/>
          <p:nvPr/>
        </p:nvPicPr>
        <p:blipFill rotWithShape="1">
          <a:blip r:embed="rId3">
            <a:alphaModFix/>
          </a:blip>
          <a:srcRect b="23253" l="26903" r="37500" t="29549"/>
          <a:stretch/>
        </p:blipFill>
        <p:spPr>
          <a:xfrm>
            <a:off x="0" y="0"/>
            <a:ext cx="2380849" cy="5143501"/>
          </a:xfrm>
          <a:prstGeom prst="rect">
            <a:avLst/>
          </a:prstGeom>
          <a:noFill/>
          <a:ln>
            <a:noFill/>
          </a:ln>
        </p:spPr>
      </p:pic>
      <p:pic>
        <p:nvPicPr>
          <p:cNvPr id="205" name="Google Shape;205;p34"/>
          <p:cNvPicPr preferRelativeResize="0"/>
          <p:nvPr/>
        </p:nvPicPr>
        <p:blipFill rotWithShape="1">
          <a:blip r:embed="rId4">
            <a:alphaModFix/>
          </a:blip>
          <a:srcRect b="0" l="13992" r="16150" t="0"/>
          <a:stretch/>
        </p:blipFill>
        <p:spPr>
          <a:xfrm>
            <a:off x="2380850" y="0"/>
            <a:ext cx="6763152" cy="5188876"/>
          </a:xfrm>
          <a:prstGeom prst="rect">
            <a:avLst/>
          </a:prstGeom>
          <a:noFill/>
          <a:ln>
            <a:noFill/>
          </a:ln>
        </p:spPr>
      </p:pic>
      <p:sp>
        <p:nvSpPr>
          <p:cNvPr id="206" name="Google Shape;206;p34"/>
          <p:cNvSpPr/>
          <p:nvPr/>
        </p:nvSpPr>
        <p:spPr>
          <a:xfrm>
            <a:off x="1193475" y="177475"/>
            <a:ext cx="719400" cy="725100"/>
          </a:xfrm>
          <a:prstGeom prst="donut">
            <a:avLst>
              <a:gd fmla="val 7401" name="adj"/>
            </a:avLst>
          </a:prstGeom>
          <a:solidFill>
            <a:srgbClr val="C9DAF8"/>
          </a:solidFill>
          <a:ln cap="flat" cmpd="sng" w="9525">
            <a:solidFill>
              <a:srgbClr val="6D9EEB"/>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sp>
        <p:nvSpPr>
          <p:cNvPr id="207" name="Google Shape;207;p34"/>
          <p:cNvSpPr txBox="1"/>
          <p:nvPr/>
        </p:nvSpPr>
        <p:spPr>
          <a:xfrm>
            <a:off x="34879" y="110275"/>
            <a:ext cx="1691400" cy="85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chemeClr val="lt1"/>
                </a:solidFill>
              </a:rPr>
              <a:t> Nor</a:t>
            </a:r>
            <a:r>
              <a:rPr lang="en-GB" sz="1000">
                <a:solidFill>
                  <a:schemeClr val="lt1"/>
                </a:solidFill>
              </a:rPr>
              <a:t>thern entrance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941525" y="1501848"/>
            <a:ext cx="4125176" cy="2139801"/>
          </a:xfrm>
          <a:prstGeom prst="rect">
            <a:avLst/>
          </a:prstGeom>
          <a:noFill/>
          <a:ln>
            <a:noFill/>
          </a:ln>
        </p:spPr>
      </p:pic>
      <p:pic>
        <p:nvPicPr>
          <p:cNvPr id="213" name="Google Shape;213;p35"/>
          <p:cNvPicPr preferRelativeResize="0"/>
          <p:nvPr/>
        </p:nvPicPr>
        <p:blipFill>
          <a:blip r:embed="rId4">
            <a:alphaModFix/>
          </a:blip>
          <a:stretch>
            <a:fillRect/>
          </a:stretch>
        </p:blipFill>
        <p:spPr>
          <a:xfrm>
            <a:off x="5066700" y="1501850"/>
            <a:ext cx="3059334" cy="2139800"/>
          </a:xfrm>
          <a:prstGeom prst="rect">
            <a:avLst/>
          </a:prstGeom>
          <a:noFill/>
          <a:ln>
            <a:noFill/>
          </a:ln>
        </p:spPr>
      </p:pic>
      <p:sp>
        <p:nvSpPr>
          <p:cNvPr id="214" name="Google Shape;214;p35"/>
          <p:cNvSpPr txBox="1"/>
          <p:nvPr/>
        </p:nvSpPr>
        <p:spPr>
          <a:xfrm>
            <a:off x="976450" y="589200"/>
            <a:ext cx="70092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GB" sz="1100">
                <a:solidFill>
                  <a:schemeClr val="dk1"/>
                </a:solidFill>
              </a:rPr>
              <a:t>Can a row of light with animated intensities along a path could affect people walking speed?</a:t>
            </a:r>
            <a:endParaRPr i="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36"/>
          <p:cNvPicPr preferRelativeResize="0"/>
          <p:nvPr/>
        </p:nvPicPr>
        <p:blipFill rotWithShape="1">
          <a:blip r:embed="rId3">
            <a:alphaModFix/>
          </a:blip>
          <a:srcRect b="23253" l="26903" r="37500" t="29549"/>
          <a:stretch/>
        </p:blipFill>
        <p:spPr>
          <a:xfrm>
            <a:off x="0" y="0"/>
            <a:ext cx="2380849" cy="5143501"/>
          </a:xfrm>
          <a:prstGeom prst="rect">
            <a:avLst/>
          </a:prstGeom>
          <a:noFill/>
          <a:ln>
            <a:noFill/>
          </a:ln>
        </p:spPr>
      </p:pic>
      <p:pic>
        <p:nvPicPr>
          <p:cNvPr id="220" name="Google Shape;220;p36" title="Sequence 02.mp4">
            <a:hlinkClick r:id="rId4"/>
          </p:cNvPr>
          <p:cNvPicPr preferRelativeResize="0"/>
          <p:nvPr/>
        </p:nvPicPr>
        <p:blipFill>
          <a:blip r:embed="rId5">
            <a:alphaModFix/>
          </a:blip>
          <a:stretch>
            <a:fillRect/>
          </a:stretch>
        </p:blipFill>
        <p:spPr>
          <a:xfrm>
            <a:off x="2380850" y="0"/>
            <a:ext cx="6763150" cy="5143500"/>
          </a:xfrm>
          <a:prstGeom prst="rect">
            <a:avLst/>
          </a:prstGeom>
          <a:noFill/>
          <a:ln>
            <a:noFill/>
          </a:ln>
        </p:spPr>
      </p:pic>
      <p:sp>
        <p:nvSpPr>
          <p:cNvPr id="221" name="Google Shape;221;p36"/>
          <p:cNvSpPr txBox="1"/>
          <p:nvPr>
            <p:ph type="title"/>
          </p:nvPr>
        </p:nvSpPr>
        <p:spPr>
          <a:xfrm>
            <a:off x="585875" y="3584325"/>
            <a:ext cx="2069100" cy="39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FFFFFF"/>
                </a:solidFill>
              </a:rPr>
              <a:t>Southern entrance</a:t>
            </a:r>
            <a:endParaRPr sz="1000">
              <a:solidFill>
                <a:srgbClr val="FFFFFF"/>
              </a:solidFill>
            </a:endParaRPr>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t/>
            </a:r>
            <a:endParaRPr/>
          </a:p>
        </p:txBody>
      </p:sp>
      <p:sp>
        <p:nvSpPr>
          <p:cNvPr id="222" name="Google Shape;222;p36"/>
          <p:cNvSpPr/>
          <p:nvPr/>
        </p:nvSpPr>
        <p:spPr>
          <a:xfrm>
            <a:off x="789950" y="3881875"/>
            <a:ext cx="719400" cy="725100"/>
          </a:xfrm>
          <a:prstGeom prst="donut">
            <a:avLst>
              <a:gd fmla="val 7401" name="adj"/>
            </a:avLst>
          </a:prstGeom>
          <a:solidFill>
            <a:srgbClr val="C9DAF8"/>
          </a:solidFill>
          <a:ln cap="flat" cmpd="sng" w="9525">
            <a:solidFill>
              <a:srgbClr val="6D9EEB"/>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7"/>
          <p:cNvPicPr preferRelativeResize="0"/>
          <p:nvPr/>
        </p:nvPicPr>
        <p:blipFill rotWithShape="1">
          <a:blip r:embed="rId3">
            <a:alphaModFix/>
          </a:blip>
          <a:srcRect b="23253" l="26903" r="37500" t="29549"/>
          <a:stretch/>
        </p:blipFill>
        <p:spPr>
          <a:xfrm>
            <a:off x="0" y="0"/>
            <a:ext cx="2380849" cy="5143501"/>
          </a:xfrm>
          <a:prstGeom prst="rect">
            <a:avLst/>
          </a:prstGeom>
          <a:noFill/>
          <a:ln>
            <a:noFill/>
          </a:ln>
        </p:spPr>
      </p:pic>
      <p:sp>
        <p:nvSpPr>
          <p:cNvPr id="228" name="Google Shape;22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Capturek.PNG" id="230" name="Google Shape;230;p37"/>
          <p:cNvPicPr preferRelativeResize="0"/>
          <p:nvPr/>
        </p:nvPicPr>
        <p:blipFill rotWithShape="1">
          <a:blip r:embed="rId4">
            <a:alphaModFix/>
          </a:blip>
          <a:srcRect b="0" l="11971" r="16512" t="0"/>
          <a:stretch/>
        </p:blipFill>
        <p:spPr>
          <a:xfrm>
            <a:off x="2380850" y="8675"/>
            <a:ext cx="6763150" cy="5143501"/>
          </a:xfrm>
          <a:prstGeom prst="rect">
            <a:avLst/>
          </a:prstGeom>
          <a:noFill/>
          <a:ln>
            <a:noFill/>
          </a:ln>
        </p:spPr>
      </p:pic>
      <p:sp>
        <p:nvSpPr>
          <p:cNvPr id="231" name="Google Shape;231;p37"/>
          <p:cNvSpPr txBox="1"/>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200">
                <a:solidFill>
                  <a:srgbClr val="FFFFFF"/>
                </a:solidFill>
              </a:rPr>
              <a:t>   Evaluation</a:t>
            </a:r>
            <a:endParaRPr>
              <a:solidFill>
                <a:srgbClr val="FFFFFF"/>
              </a:solidFill>
            </a:endParaRPr>
          </a:p>
        </p:txBody>
      </p:sp>
      <p:pic>
        <p:nvPicPr>
          <p:cNvPr id="232" name="Google Shape;232;p37"/>
          <p:cNvPicPr preferRelativeResize="0"/>
          <p:nvPr/>
        </p:nvPicPr>
        <p:blipFill rotWithShape="1">
          <a:blip r:embed="rId5">
            <a:alphaModFix/>
          </a:blip>
          <a:srcRect b="23253" l="26903" r="37500" t="29549"/>
          <a:stretch/>
        </p:blipFill>
        <p:spPr>
          <a:xfrm>
            <a:off x="-7" y="0"/>
            <a:ext cx="2380849" cy="5143501"/>
          </a:xfrm>
          <a:prstGeom prst="rect">
            <a:avLst/>
          </a:prstGeom>
          <a:noFill/>
          <a:ln>
            <a:noFill/>
          </a:ln>
        </p:spPr>
      </p:pic>
      <p:sp>
        <p:nvSpPr>
          <p:cNvPr id="233" name="Google Shape;233;p37"/>
          <p:cNvSpPr/>
          <p:nvPr/>
        </p:nvSpPr>
        <p:spPr>
          <a:xfrm>
            <a:off x="667993" y="1931271"/>
            <a:ext cx="1322400" cy="1333200"/>
          </a:xfrm>
          <a:prstGeom prst="donut">
            <a:avLst>
              <a:gd fmla="val 4151"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sp>
        <p:nvSpPr>
          <p:cNvPr id="234" name="Google Shape;234;p37"/>
          <p:cNvSpPr txBox="1"/>
          <p:nvPr/>
        </p:nvSpPr>
        <p:spPr>
          <a:xfrm>
            <a:off x="311700" y="1638550"/>
            <a:ext cx="1264200" cy="4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chemeClr val="lt1"/>
                </a:solidFill>
              </a:rPr>
              <a:t>Middle of park</a:t>
            </a:r>
            <a:endParaRPr/>
          </a:p>
        </p:txBody>
      </p:sp>
      <p:sp>
        <p:nvSpPr>
          <p:cNvPr id="235" name="Google Shape;235;p37"/>
          <p:cNvSpPr txBox="1"/>
          <p:nvPr/>
        </p:nvSpPr>
        <p:spPr>
          <a:xfrm>
            <a:off x="2380850" y="3443525"/>
            <a:ext cx="3000000" cy="30000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FFFFFF"/>
              </a:buClr>
              <a:buSzPts val="1200"/>
              <a:buAutoNum type="arabicPeriod"/>
            </a:pPr>
            <a:r>
              <a:rPr lang="en-GB" sz="1200">
                <a:solidFill>
                  <a:srgbClr val="FFFFFF"/>
                </a:solidFill>
              </a:rPr>
              <a:t>Recreated the space in Unity</a:t>
            </a:r>
            <a:endParaRPr sz="1200">
              <a:solidFill>
                <a:srgbClr val="FFFFFF"/>
              </a:solidFill>
            </a:endParaRPr>
          </a:p>
          <a:p>
            <a:pPr indent="-304800" lvl="0" marL="457200" rtl="0" algn="l">
              <a:lnSpc>
                <a:spcPct val="115000"/>
              </a:lnSpc>
              <a:spcBef>
                <a:spcPts val="0"/>
              </a:spcBef>
              <a:spcAft>
                <a:spcPts val="0"/>
              </a:spcAft>
              <a:buClr>
                <a:srgbClr val="FFFFFF"/>
              </a:buClr>
              <a:buSzPts val="1200"/>
              <a:buAutoNum type="arabicPeriod"/>
            </a:pPr>
            <a:r>
              <a:rPr lang="en-GB" sz="1200">
                <a:solidFill>
                  <a:srgbClr val="FFFFFF"/>
                </a:solidFill>
              </a:rPr>
              <a:t>a</a:t>
            </a:r>
            <a:r>
              <a:rPr lang="en-GB" sz="1200">
                <a:solidFill>
                  <a:srgbClr val="FFFFFF"/>
                </a:solidFill>
              </a:rPr>
              <a:t>ddressed spotlights in c#</a:t>
            </a:r>
            <a:endParaRPr sz="1200">
              <a:solidFill>
                <a:srgbClr val="FFFFFF"/>
              </a:solidFill>
            </a:endParaRPr>
          </a:p>
          <a:p>
            <a:pPr indent="-304800" lvl="0" marL="457200" rtl="0" algn="l">
              <a:lnSpc>
                <a:spcPct val="115000"/>
              </a:lnSpc>
              <a:spcBef>
                <a:spcPts val="0"/>
              </a:spcBef>
              <a:spcAft>
                <a:spcPts val="0"/>
              </a:spcAft>
              <a:buClr>
                <a:srgbClr val="FFFFFF"/>
              </a:buClr>
              <a:buSzPts val="1200"/>
              <a:buAutoNum type="arabicPeriod"/>
            </a:pPr>
            <a:r>
              <a:rPr lang="en-GB" sz="1200">
                <a:solidFill>
                  <a:srgbClr val="FFFFFF"/>
                </a:solidFill>
              </a:rPr>
              <a:t>simulated interaction through animated balls</a:t>
            </a:r>
            <a:endParaRPr sz="1200">
              <a:solidFill>
                <a:srgbClr val="FFFFFF"/>
              </a:solidFill>
            </a:endParaRPr>
          </a:p>
          <a:p>
            <a:pPr indent="-304800" lvl="0" marL="457200" rtl="0" algn="l">
              <a:lnSpc>
                <a:spcPct val="115000"/>
              </a:lnSpc>
              <a:spcBef>
                <a:spcPts val="0"/>
              </a:spcBef>
              <a:spcAft>
                <a:spcPts val="0"/>
              </a:spcAft>
              <a:buClr>
                <a:srgbClr val="FFFFFF"/>
              </a:buClr>
              <a:buSzPts val="1200"/>
              <a:buAutoNum type="arabicPeriod"/>
            </a:pPr>
            <a:r>
              <a:rPr lang="en-GB" sz="1200">
                <a:solidFill>
                  <a:srgbClr val="FFFFFF"/>
                </a:solidFill>
              </a:rPr>
              <a:t>Incorporated water codes</a:t>
            </a:r>
            <a:endParaRPr sz="1200">
              <a:solidFill>
                <a:srgbClr val="FFFFFF"/>
              </a:solidFill>
            </a:endParaRPr>
          </a:p>
          <a:p>
            <a:pPr indent="-304800" lvl="0" marL="457200" rtl="0" algn="l">
              <a:lnSpc>
                <a:spcPct val="115000"/>
              </a:lnSpc>
              <a:spcBef>
                <a:spcPts val="0"/>
              </a:spcBef>
              <a:spcAft>
                <a:spcPts val="0"/>
              </a:spcAft>
              <a:buClr>
                <a:srgbClr val="FFFFFF"/>
              </a:buClr>
              <a:buSzPts val="1200"/>
              <a:buAutoNum type="arabicPeriod"/>
            </a:pPr>
            <a:r>
              <a:rPr lang="en-GB" sz="1200">
                <a:solidFill>
                  <a:srgbClr val="FFFFFF"/>
                </a:solidFill>
              </a:rPr>
              <a:t>Observations and evaluations</a:t>
            </a:r>
            <a:endParaRPr sz="1200">
              <a:solidFill>
                <a:srgbClr val="FFFFFF"/>
              </a:solidFill>
            </a:endParaRPr>
          </a:p>
          <a:p>
            <a:pPr indent="0" lvl="0" marL="0" rtl="0" algn="l">
              <a:lnSpc>
                <a:spcPct val="115000"/>
              </a:lnSpc>
              <a:spcBef>
                <a:spcPts val="1600"/>
              </a:spcBef>
              <a:spcAft>
                <a:spcPts val="0"/>
              </a:spcAft>
              <a:buNone/>
            </a:pPr>
            <a:r>
              <a:t/>
            </a:r>
            <a:endParaRPr sz="1200">
              <a:solidFill>
                <a:srgbClr val="FFFFFF"/>
              </a:solidFill>
            </a:endParaRPr>
          </a:p>
          <a:p>
            <a:pPr indent="0" lvl="0" marL="0" rtl="0" algn="l">
              <a:lnSpc>
                <a:spcPct val="115000"/>
              </a:lnSpc>
              <a:spcBef>
                <a:spcPts val="1600"/>
              </a:spcBef>
              <a:spcAft>
                <a:spcPts val="1600"/>
              </a:spcAft>
              <a:buNone/>
            </a:pPr>
            <a:r>
              <a:rPr lang="en-GB" sz="1800">
                <a:solidFill>
                  <a:srgbClr val="FFFFFF"/>
                </a:solidFill>
              </a:rPr>
              <a:t> </a:t>
            </a:r>
            <a:endParaRPr sz="1800">
              <a:solidFill>
                <a:srgbClr val="FFFFFF"/>
              </a:solidFill>
            </a:endParaRPr>
          </a:p>
        </p:txBody>
      </p:sp>
      <p:sp>
        <p:nvSpPr>
          <p:cNvPr id="236" name="Google Shape;236;p37"/>
          <p:cNvSpPr txBox="1"/>
          <p:nvPr/>
        </p:nvSpPr>
        <p:spPr>
          <a:xfrm>
            <a:off x="2872525" y="1824025"/>
            <a:ext cx="5779800" cy="1667100"/>
          </a:xfrm>
          <a:prstGeom prst="rect">
            <a:avLst/>
          </a:prstGeom>
          <a:noFill/>
          <a:ln>
            <a:noFill/>
          </a:ln>
        </p:spPr>
        <p:txBody>
          <a:bodyPr anchorCtr="0" anchor="ctr" bIns="91425" lIns="91425" spcFirstLastPara="1" rIns="91425" wrap="square" tIns="91425">
            <a:noAutofit/>
          </a:bodyPr>
          <a:lstStyle/>
          <a:p>
            <a:pPr indent="0" lvl="0" marL="457200" rtl="0" algn="ctr">
              <a:lnSpc>
                <a:spcPct val="115000"/>
              </a:lnSpc>
              <a:spcBef>
                <a:spcPts val="0"/>
              </a:spcBef>
              <a:spcAft>
                <a:spcPts val="0"/>
              </a:spcAft>
              <a:buNone/>
            </a:pPr>
            <a:r>
              <a:rPr i="1" lang="en-GB" sz="1100">
                <a:solidFill>
                  <a:srgbClr val="FFFFFF"/>
                </a:solidFill>
              </a:rPr>
              <a:t>How can we use lighting to simulate the movement of, and interaction with, water on a pump track, while ensuring sufficient visibility? </a:t>
            </a:r>
            <a:endParaRPr i="1" sz="1100">
              <a:solidFill>
                <a:srgbClr val="FFFFFF"/>
              </a:solidFill>
            </a:endParaRPr>
          </a:p>
          <a:p>
            <a:pPr indent="0" lvl="0" marL="0" rtl="0" algn="l">
              <a:lnSpc>
                <a:spcPct val="115000"/>
              </a:lnSpc>
              <a:spcBef>
                <a:spcPts val="1600"/>
              </a:spcBef>
              <a:spcAft>
                <a:spcPts val="1600"/>
              </a:spcAft>
              <a:buNone/>
            </a:pPr>
            <a:r>
              <a:t/>
            </a:r>
            <a:endParaRPr sz="1100">
              <a:solidFill>
                <a:srgbClr val="FFFFFF"/>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3" name="Google Shape;243;p38" title="thesisPres.mp4">
            <a:hlinkClick r:id="rId3"/>
          </p:cNvPr>
          <p:cNvPicPr preferRelativeResize="0"/>
          <p:nvPr/>
        </p:nvPicPr>
        <p:blipFill>
          <a:blip r:embed="rId4">
            <a:alphaModFix/>
          </a:blip>
          <a:stretch>
            <a:fillRect/>
          </a:stretch>
        </p:blipFill>
        <p:spPr>
          <a:xfrm>
            <a:off x="2286000" y="0"/>
            <a:ext cx="6858000" cy="5143500"/>
          </a:xfrm>
          <a:prstGeom prst="rect">
            <a:avLst/>
          </a:prstGeom>
          <a:noFill/>
          <a:ln>
            <a:noFill/>
          </a:ln>
        </p:spPr>
      </p:pic>
      <p:pic>
        <p:nvPicPr>
          <p:cNvPr id="244" name="Google Shape;244;p38"/>
          <p:cNvPicPr preferRelativeResize="0"/>
          <p:nvPr/>
        </p:nvPicPr>
        <p:blipFill rotWithShape="1">
          <a:blip r:embed="rId5">
            <a:alphaModFix/>
          </a:blip>
          <a:srcRect b="23253" l="26903" r="37500" t="29549"/>
          <a:stretch/>
        </p:blipFill>
        <p:spPr>
          <a:xfrm>
            <a:off x="-7" y="0"/>
            <a:ext cx="2380849" cy="5143501"/>
          </a:xfrm>
          <a:prstGeom prst="rect">
            <a:avLst/>
          </a:prstGeom>
          <a:noFill/>
          <a:ln>
            <a:noFill/>
          </a:ln>
        </p:spPr>
      </p:pic>
      <p:sp>
        <p:nvSpPr>
          <p:cNvPr id="245" name="Google Shape;245;p38"/>
          <p:cNvSpPr/>
          <p:nvPr/>
        </p:nvSpPr>
        <p:spPr>
          <a:xfrm>
            <a:off x="667993" y="1931271"/>
            <a:ext cx="1322400" cy="1333200"/>
          </a:xfrm>
          <a:prstGeom prst="donut">
            <a:avLst>
              <a:gd fmla="val 4151"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sp>
        <p:nvSpPr>
          <p:cNvPr id="246" name="Google Shape;246;p38"/>
          <p:cNvSpPr txBox="1"/>
          <p:nvPr/>
        </p:nvSpPr>
        <p:spPr>
          <a:xfrm>
            <a:off x="311700" y="1638550"/>
            <a:ext cx="1264200" cy="4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chemeClr val="lt1"/>
                </a:solidFill>
              </a:rPr>
              <a:t>Middle of park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3" name="Google Shape;253;p39"/>
          <p:cNvPicPr preferRelativeResize="0"/>
          <p:nvPr/>
        </p:nvPicPr>
        <p:blipFill rotWithShape="1">
          <a:blip r:embed="rId3">
            <a:alphaModFix/>
          </a:blip>
          <a:srcRect b="23253" l="26903" r="37500" t="29549"/>
          <a:stretch/>
        </p:blipFill>
        <p:spPr>
          <a:xfrm>
            <a:off x="-7" y="0"/>
            <a:ext cx="2380849" cy="5143501"/>
          </a:xfrm>
          <a:prstGeom prst="rect">
            <a:avLst/>
          </a:prstGeom>
          <a:noFill/>
          <a:ln>
            <a:noFill/>
          </a:ln>
        </p:spPr>
      </p:pic>
      <p:pic>
        <p:nvPicPr>
          <p:cNvPr id="254" name="Google Shape;254;p39"/>
          <p:cNvPicPr preferRelativeResize="0"/>
          <p:nvPr/>
        </p:nvPicPr>
        <p:blipFill>
          <a:blip r:embed="rId4">
            <a:alphaModFix/>
          </a:blip>
          <a:stretch>
            <a:fillRect/>
          </a:stretch>
        </p:blipFill>
        <p:spPr>
          <a:xfrm>
            <a:off x="5286408" y="0"/>
            <a:ext cx="3857590" cy="2571751"/>
          </a:xfrm>
          <a:prstGeom prst="rect">
            <a:avLst/>
          </a:prstGeom>
          <a:noFill/>
          <a:ln>
            <a:noFill/>
          </a:ln>
        </p:spPr>
      </p:pic>
      <p:pic>
        <p:nvPicPr>
          <p:cNvPr id="255" name="Google Shape;255;p39"/>
          <p:cNvPicPr preferRelativeResize="0"/>
          <p:nvPr/>
        </p:nvPicPr>
        <p:blipFill rotWithShape="1">
          <a:blip r:embed="rId5">
            <a:alphaModFix/>
          </a:blip>
          <a:srcRect b="29638" l="35057" r="31700" t="32055"/>
          <a:stretch/>
        </p:blipFill>
        <p:spPr>
          <a:xfrm>
            <a:off x="2380850" y="0"/>
            <a:ext cx="3347619" cy="2571749"/>
          </a:xfrm>
          <a:prstGeom prst="rect">
            <a:avLst/>
          </a:prstGeom>
          <a:noFill/>
          <a:ln>
            <a:noFill/>
          </a:ln>
        </p:spPr>
      </p:pic>
      <p:sp>
        <p:nvSpPr>
          <p:cNvPr id="256" name="Google Shape;256;p39"/>
          <p:cNvSpPr/>
          <p:nvPr/>
        </p:nvSpPr>
        <p:spPr>
          <a:xfrm>
            <a:off x="667993" y="1931271"/>
            <a:ext cx="1322400" cy="1333200"/>
          </a:xfrm>
          <a:prstGeom prst="donut">
            <a:avLst>
              <a:gd fmla="val 4151" name="adj"/>
            </a:avLst>
          </a:prstGeom>
          <a:solidFill>
            <a:srgbClr val="A4C2F4"/>
          </a:solidFill>
          <a:ln cap="flat" cmpd="sng" w="9525">
            <a:solidFill>
              <a:srgbClr val="1155CC"/>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pic>
        <p:nvPicPr>
          <p:cNvPr id="257" name="Google Shape;257;p39"/>
          <p:cNvPicPr preferRelativeResize="0"/>
          <p:nvPr/>
        </p:nvPicPr>
        <p:blipFill rotWithShape="1">
          <a:blip r:embed="rId6">
            <a:alphaModFix/>
          </a:blip>
          <a:srcRect b="0" l="-2799" r="24607" t="0"/>
          <a:stretch/>
        </p:blipFill>
        <p:spPr>
          <a:xfrm>
            <a:off x="6127650" y="2563032"/>
            <a:ext cx="3016344" cy="2571721"/>
          </a:xfrm>
          <a:prstGeom prst="rect">
            <a:avLst/>
          </a:prstGeom>
          <a:noFill/>
          <a:ln>
            <a:noFill/>
          </a:ln>
        </p:spPr>
      </p:pic>
      <p:pic>
        <p:nvPicPr>
          <p:cNvPr id="258" name="Google Shape;258;p39"/>
          <p:cNvPicPr preferRelativeResize="0"/>
          <p:nvPr/>
        </p:nvPicPr>
        <p:blipFill>
          <a:blip r:embed="rId7">
            <a:alphaModFix/>
          </a:blip>
          <a:stretch>
            <a:fillRect/>
          </a:stretch>
        </p:blipFill>
        <p:spPr>
          <a:xfrm>
            <a:off x="2380864" y="2558225"/>
            <a:ext cx="3898157" cy="2598771"/>
          </a:xfrm>
          <a:prstGeom prst="rect">
            <a:avLst/>
          </a:prstGeom>
          <a:noFill/>
          <a:ln>
            <a:noFill/>
          </a:ln>
        </p:spPr>
      </p:pic>
      <p:sp>
        <p:nvSpPr>
          <p:cNvPr id="259" name="Google Shape;259;p39"/>
          <p:cNvSpPr txBox="1"/>
          <p:nvPr/>
        </p:nvSpPr>
        <p:spPr>
          <a:xfrm>
            <a:off x="311700" y="1638550"/>
            <a:ext cx="1264200" cy="4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chemeClr val="lt1"/>
                </a:solidFill>
              </a:rPr>
              <a:t>Middle of park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p40"/>
          <p:cNvPicPr preferRelativeResize="0"/>
          <p:nvPr/>
        </p:nvPicPr>
        <p:blipFill rotWithShape="1">
          <a:blip r:embed="rId3">
            <a:alphaModFix/>
          </a:blip>
          <a:srcRect b="6010" l="0" r="0" t="9927"/>
          <a:stretch/>
        </p:blipFill>
        <p:spPr>
          <a:xfrm>
            <a:off x="-33418" y="-1"/>
            <a:ext cx="9177420" cy="5143498"/>
          </a:xfrm>
          <a:prstGeom prst="rect">
            <a:avLst/>
          </a:prstGeom>
          <a:noFill/>
          <a:ln>
            <a:noFill/>
          </a:ln>
        </p:spPr>
      </p:pic>
      <p:sp>
        <p:nvSpPr>
          <p:cNvPr id="265" name="Google Shape;265;p40"/>
          <p:cNvSpPr txBox="1"/>
          <p:nvPr>
            <p:ph type="title"/>
          </p:nvPr>
        </p:nvSpPr>
        <p:spPr>
          <a:xfrm>
            <a:off x="294988" y="47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FFFFFF"/>
                </a:solidFill>
              </a:rPr>
              <a:t>Future perspectives - </a:t>
            </a:r>
            <a:r>
              <a:rPr i="1" lang="en-GB" sz="1800">
                <a:solidFill>
                  <a:srgbClr val="FFFFFF"/>
                </a:solidFill>
              </a:rPr>
              <a:t>Living Lab</a:t>
            </a:r>
            <a:endParaRPr i="1" sz="1800">
              <a:solidFill>
                <a:srgbClr val="FFFFFF"/>
              </a:solidFill>
            </a:endParaRPr>
          </a:p>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41"/>
          <p:cNvPicPr preferRelativeResize="0"/>
          <p:nvPr/>
        </p:nvPicPr>
        <p:blipFill rotWithShape="1">
          <a:blip r:embed="rId3">
            <a:alphaModFix/>
          </a:blip>
          <a:srcRect b="8039" l="2171" r="0" t="9418"/>
          <a:stretch/>
        </p:blipFill>
        <p:spPr>
          <a:xfrm>
            <a:off x="0" y="0"/>
            <a:ext cx="9144000" cy="5143501"/>
          </a:xfrm>
          <a:prstGeom prst="rect">
            <a:avLst/>
          </a:prstGeom>
          <a:noFill/>
          <a:ln>
            <a:noFill/>
          </a:ln>
        </p:spPr>
      </p:pic>
      <p:sp>
        <p:nvSpPr>
          <p:cNvPr id="271" name="Google Shape;271;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FFFFFF"/>
                </a:solidFill>
              </a:rPr>
              <a:t>Future evaluations</a:t>
            </a:r>
            <a:endParaRPr sz="1800">
              <a:solidFill>
                <a:srgbClr val="FFFFFF"/>
              </a:solidFill>
            </a:endParaRPr>
          </a:p>
        </p:txBody>
      </p:sp>
      <p:sp>
        <p:nvSpPr>
          <p:cNvPr id="272" name="Google Shape;272;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n-GB" sz="1400">
                <a:solidFill>
                  <a:srgbClr val="FFFFFF"/>
                </a:solidFill>
              </a:rPr>
              <a:t>Social atmosphere</a:t>
            </a:r>
            <a:endParaRPr sz="1400">
              <a:solidFill>
                <a:srgbClr val="FFFFFF"/>
              </a:solidFill>
            </a:endParaRPr>
          </a:p>
          <a:p>
            <a:pPr indent="-317500" lvl="0" marL="457200" rtl="0" algn="l">
              <a:spcBef>
                <a:spcPts val="0"/>
              </a:spcBef>
              <a:spcAft>
                <a:spcPts val="0"/>
              </a:spcAft>
              <a:buClr>
                <a:srgbClr val="FFFFFF"/>
              </a:buClr>
              <a:buSzPts val="1400"/>
              <a:buChar char="-"/>
            </a:pPr>
            <a:r>
              <a:rPr lang="en-GB" sz="1400">
                <a:solidFill>
                  <a:srgbClr val="FFFFFF"/>
                </a:solidFill>
              </a:rPr>
              <a:t>Information</a:t>
            </a:r>
            <a:endParaRPr sz="1400">
              <a:solidFill>
                <a:srgbClr val="FFFFFF"/>
              </a:solidFill>
            </a:endParaRPr>
          </a:p>
          <a:p>
            <a:pPr indent="-317500" lvl="1" marL="914400" rtl="0" algn="l">
              <a:spcBef>
                <a:spcPts val="0"/>
              </a:spcBef>
              <a:spcAft>
                <a:spcPts val="0"/>
              </a:spcAft>
              <a:buClr>
                <a:srgbClr val="FFFFFF"/>
              </a:buClr>
              <a:buSzPts val="1400"/>
              <a:buChar char="-"/>
            </a:pPr>
            <a:r>
              <a:rPr lang="en-GB">
                <a:solidFill>
                  <a:srgbClr val="FFFFFF"/>
                </a:solidFill>
              </a:rPr>
              <a:t>Do people understand which effects means what?</a:t>
            </a:r>
            <a:endParaRPr>
              <a:solidFill>
                <a:srgbClr val="FFFFFF"/>
              </a:solidFill>
            </a:endParaRPr>
          </a:p>
          <a:p>
            <a:pPr indent="-317500" lvl="0" marL="457200" rtl="0" algn="l">
              <a:spcBef>
                <a:spcPts val="0"/>
              </a:spcBef>
              <a:spcAft>
                <a:spcPts val="0"/>
              </a:spcAft>
              <a:buClr>
                <a:srgbClr val="FFFFFF"/>
              </a:buClr>
              <a:buSzPts val="1400"/>
              <a:buChar char="-"/>
            </a:pPr>
            <a:r>
              <a:rPr lang="en-GB" sz="1400">
                <a:solidFill>
                  <a:srgbClr val="FFFFFF"/>
                </a:solidFill>
              </a:rPr>
              <a:t>Playfulness</a:t>
            </a:r>
            <a:endParaRPr sz="1400">
              <a:solidFill>
                <a:srgbClr val="FFFFFF"/>
              </a:solidFill>
            </a:endParaRPr>
          </a:p>
          <a:p>
            <a:pPr indent="-317500" lvl="1" marL="914400" rtl="0" algn="l">
              <a:spcBef>
                <a:spcPts val="0"/>
              </a:spcBef>
              <a:spcAft>
                <a:spcPts val="0"/>
              </a:spcAft>
              <a:buClr>
                <a:srgbClr val="FFFFFF"/>
              </a:buClr>
              <a:buSzPts val="1400"/>
              <a:buChar char="-"/>
            </a:pPr>
            <a:r>
              <a:rPr lang="en-GB">
                <a:solidFill>
                  <a:srgbClr val="FFFFFF"/>
                </a:solidFill>
              </a:rPr>
              <a:t>Do people enjoy riding the pump track more with colors than regular light? </a:t>
            </a:r>
            <a:endParaRPr>
              <a:solidFill>
                <a:srgbClr val="FFFFFF"/>
              </a:solidFill>
            </a:endParaRPr>
          </a:p>
          <a:p>
            <a:pPr indent="-317500" lvl="1" marL="914400" rtl="0" algn="l">
              <a:spcBef>
                <a:spcPts val="0"/>
              </a:spcBef>
              <a:spcAft>
                <a:spcPts val="0"/>
              </a:spcAft>
              <a:buClr>
                <a:srgbClr val="FFFFFF"/>
              </a:buClr>
              <a:buSzPts val="1400"/>
              <a:buChar char="-"/>
            </a:pPr>
            <a:r>
              <a:rPr lang="en-GB">
                <a:solidFill>
                  <a:srgbClr val="FFFFFF"/>
                </a:solidFill>
              </a:rPr>
              <a:t>Can the light convey how fast the rider go?</a:t>
            </a:r>
            <a:endParaRPr>
              <a:solidFill>
                <a:srgbClr val="FFFFFF"/>
              </a:solidFill>
            </a:endParaRPr>
          </a:p>
          <a:p>
            <a:pPr indent="-317500" lvl="2" marL="1371600" rtl="0" algn="l">
              <a:spcBef>
                <a:spcPts val="0"/>
              </a:spcBef>
              <a:spcAft>
                <a:spcPts val="0"/>
              </a:spcAft>
              <a:buClr>
                <a:srgbClr val="FFFFFF"/>
              </a:buClr>
              <a:buSzPts val="1400"/>
              <a:buChar char="-"/>
            </a:pPr>
            <a:r>
              <a:rPr lang="en-GB">
                <a:solidFill>
                  <a:srgbClr val="FFFFFF"/>
                </a:solidFill>
              </a:rPr>
              <a:t>Will this motivate people to compete against each other and themselves? </a:t>
            </a:r>
            <a:endParaRPr>
              <a:solidFill>
                <a:srgbClr val="FFFFFF"/>
              </a:solidFill>
            </a:endParaRPr>
          </a:p>
          <a:p>
            <a:pPr indent="-317500" lvl="0" marL="457200" rtl="0" algn="l">
              <a:spcBef>
                <a:spcPts val="0"/>
              </a:spcBef>
              <a:spcAft>
                <a:spcPts val="0"/>
              </a:spcAft>
              <a:buClr>
                <a:srgbClr val="FFFFFF"/>
              </a:buClr>
              <a:buSzPts val="1400"/>
              <a:buChar char="-"/>
            </a:pPr>
            <a:r>
              <a:rPr lang="en-GB" sz="1400">
                <a:solidFill>
                  <a:srgbClr val="FFFFFF"/>
                </a:solidFill>
              </a:rPr>
              <a:t>Safety </a:t>
            </a:r>
            <a:endParaRPr sz="1400">
              <a:solidFill>
                <a:srgbClr val="FFFFFF"/>
              </a:solidFill>
            </a:endParaRPr>
          </a:p>
          <a:p>
            <a:pPr indent="-317500" lvl="1" marL="914400" rtl="0" algn="l">
              <a:spcBef>
                <a:spcPts val="0"/>
              </a:spcBef>
              <a:spcAft>
                <a:spcPts val="0"/>
              </a:spcAft>
              <a:buClr>
                <a:srgbClr val="FFFFFF"/>
              </a:buClr>
              <a:buSzPts val="1400"/>
              <a:buChar char="-"/>
            </a:pPr>
            <a:r>
              <a:rPr lang="en-GB">
                <a:solidFill>
                  <a:srgbClr val="FFFFFF"/>
                </a:solidFill>
              </a:rPr>
              <a:t>how well do people perform under different colors? </a:t>
            </a:r>
            <a:endParaRPr>
              <a:solidFill>
                <a:srgbClr val="FFFFFF"/>
              </a:solidFill>
            </a:endParaRPr>
          </a:p>
          <a:p>
            <a:pPr indent="-317500" lvl="0" marL="457200" rtl="0" algn="l">
              <a:spcBef>
                <a:spcPts val="0"/>
              </a:spcBef>
              <a:spcAft>
                <a:spcPts val="0"/>
              </a:spcAft>
              <a:buClr>
                <a:srgbClr val="FFFFFF"/>
              </a:buClr>
              <a:buSzPts val="1400"/>
              <a:buChar char="-"/>
            </a:pPr>
            <a:r>
              <a:rPr lang="en-GB" sz="1400">
                <a:solidFill>
                  <a:srgbClr val="FFFFFF"/>
                </a:solidFill>
              </a:rPr>
              <a:t>Usage/attractiveness:</a:t>
            </a:r>
            <a:endParaRPr sz="1400">
              <a:solidFill>
                <a:srgbClr val="FFFFFF"/>
              </a:solidFill>
            </a:endParaRPr>
          </a:p>
          <a:p>
            <a:pPr indent="-317500" lvl="1" marL="914400" rtl="0" algn="l">
              <a:spcBef>
                <a:spcPts val="0"/>
              </a:spcBef>
              <a:spcAft>
                <a:spcPts val="0"/>
              </a:spcAft>
              <a:buClr>
                <a:srgbClr val="FFFFFF"/>
              </a:buClr>
              <a:buSzPts val="1400"/>
              <a:buChar char="-"/>
            </a:pPr>
            <a:r>
              <a:rPr lang="en-GB">
                <a:solidFill>
                  <a:srgbClr val="FFFFFF"/>
                </a:solidFill>
              </a:rPr>
              <a:t>The motion-sensors can reveal usage patterns</a:t>
            </a:r>
            <a:endParaRPr>
              <a:solidFill>
                <a:srgbClr val="FFFFFF"/>
              </a:solidFill>
            </a:endParaRPr>
          </a:p>
          <a:p>
            <a:pPr indent="0" lvl="0" marL="457200" rtl="0" algn="l">
              <a:spcBef>
                <a:spcPts val="1600"/>
              </a:spcBef>
              <a:spcAft>
                <a:spcPts val="1600"/>
              </a:spcAft>
              <a:buNone/>
            </a:pPr>
            <a:r>
              <a:t/>
            </a:r>
            <a:endParaRPr sz="14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What we learned</a:t>
            </a:r>
            <a:endParaRPr sz="1800"/>
          </a:p>
        </p:txBody>
      </p:sp>
      <p:sp>
        <p:nvSpPr>
          <p:cNvPr id="278" name="Google Shape;278;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GB" sz="1200"/>
              <a:t>Working with innovation requires:</a:t>
            </a:r>
            <a:endParaRPr sz="1200"/>
          </a:p>
          <a:p>
            <a:pPr indent="-304800" lvl="1" marL="914400" rtl="0" algn="l">
              <a:spcBef>
                <a:spcPts val="0"/>
              </a:spcBef>
              <a:spcAft>
                <a:spcPts val="0"/>
              </a:spcAft>
              <a:buSzPts val="1200"/>
              <a:buChar char="○"/>
            </a:pPr>
            <a:r>
              <a:rPr lang="en-GB" sz="1200"/>
              <a:t>Strict planning, commitment and patience</a:t>
            </a:r>
            <a:endParaRPr sz="1200"/>
          </a:p>
          <a:p>
            <a:pPr indent="-304800" lvl="0" marL="457200" rtl="0" algn="l">
              <a:spcBef>
                <a:spcPts val="0"/>
              </a:spcBef>
              <a:spcAft>
                <a:spcPts val="0"/>
              </a:spcAft>
              <a:buSzPts val="1200"/>
              <a:buChar char="●"/>
            </a:pPr>
            <a:r>
              <a:rPr lang="en-GB" sz="1200"/>
              <a:t>Communication between all partners during the construction is crucial</a:t>
            </a:r>
            <a:endParaRPr sz="1200"/>
          </a:p>
          <a:p>
            <a:pPr indent="-304800" lvl="0" marL="457200" rtl="0" algn="l">
              <a:spcBef>
                <a:spcPts val="0"/>
              </a:spcBef>
              <a:spcAft>
                <a:spcPts val="0"/>
              </a:spcAft>
              <a:buSzPts val="1200"/>
              <a:buChar char="●"/>
            </a:pPr>
            <a:r>
              <a:rPr lang="en-GB" sz="1200"/>
              <a:t>Innovative </a:t>
            </a:r>
            <a:r>
              <a:rPr lang="en-GB" sz="1200"/>
              <a:t>projects like this is more expensive than expected</a:t>
            </a:r>
            <a:endParaRPr sz="1200"/>
          </a:p>
        </p:txBody>
      </p:sp>
      <p:pic>
        <p:nvPicPr>
          <p:cNvPr id="279" name="Google Shape;279;p42"/>
          <p:cNvPicPr preferRelativeResize="0"/>
          <p:nvPr/>
        </p:nvPicPr>
        <p:blipFill rotWithShape="1">
          <a:blip r:embed="rId3">
            <a:alphaModFix/>
          </a:blip>
          <a:srcRect b="29017" l="0" r="0" t="0"/>
          <a:stretch/>
        </p:blipFill>
        <p:spPr>
          <a:xfrm>
            <a:off x="0" y="2699850"/>
            <a:ext cx="9144000" cy="2443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pic>
        <p:nvPicPr>
          <p:cNvPr id="284" name="Google Shape;284;p43"/>
          <p:cNvPicPr preferRelativeResize="0"/>
          <p:nvPr/>
        </p:nvPicPr>
        <p:blipFill rotWithShape="1">
          <a:blip r:embed="rId3">
            <a:alphaModFix/>
          </a:blip>
          <a:srcRect b="0" l="0" r="0" t="0"/>
          <a:stretch/>
        </p:blipFill>
        <p:spPr>
          <a:xfrm>
            <a:off x="5824473" y="-138952"/>
            <a:ext cx="2489646" cy="2489646"/>
          </a:xfrm>
          <a:prstGeom prst="rect">
            <a:avLst/>
          </a:prstGeom>
          <a:noFill/>
          <a:ln>
            <a:noFill/>
          </a:ln>
        </p:spPr>
      </p:pic>
      <p:pic>
        <p:nvPicPr>
          <p:cNvPr id="285" name="Google Shape;285;p43"/>
          <p:cNvPicPr preferRelativeResize="0"/>
          <p:nvPr/>
        </p:nvPicPr>
        <p:blipFill rotWithShape="1">
          <a:blip r:embed="rId4">
            <a:alphaModFix/>
          </a:blip>
          <a:srcRect b="0" l="0" r="0" t="0"/>
          <a:stretch/>
        </p:blipFill>
        <p:spPr>
          <a:xfrm rot="-2407625">
            <a:off x="7937264" y="4348315"/>
            <a:ext cx="645776" cy="645776"/>
          </a:xfrm>
          <a:prstGeom prst="rect">
            <a:avLst/>
          </a:prstGeom>
          <a:noFill/>
          <a:ln>
            <a:noFill/>
          </a:ln>
        </p:spPr>
      </p:pic>
      <p:pic>
        <p:nvPicPr>
          <p:cNvPr descr="Et billede, der indeholder udendørs, skilt, himmel&#10;&#10;Beskrivelse, der er oprettet med høj sikkerhed" id="286" name="Google Shape;286;p43"/>
          <p:cNvPicPr preferRelativeResize="0"/>
          <p:nvPr/>
        </p:nvPicPr>
        <p:blipFill rotWithShape="1">
          <a:blip r:embed="rId5">
            <a:alphaModFix/>
          </a:blip>
          <a:srcRect b="0" l="0" r="0" t="0"/>
          <a:stretch/>
        </p:blipFill>
        <p:spPr>
          <a:xfrm>
            <a:off x="7206792" y="426169"/>
            <a:ext cx="1051123" cy="393403"/>
          </a:xfrm>
          <a:prstGeom prst="rect">
            <a:avLst/>
          </a:prstGeom>
          <a:noFill/>
          <a:ln>
            <a:noFill/>
          </a:ln>
        </p:spPr>
      </p:pic>
      <p:sp>
        <p:nvSpPr>
          <p:cNvPr id="287" name="Google Shape;287;p43"/>
          <p:cNvSpPr/>
          <p:nvPr/>
        </p:nvSpPr>
        <p:spPr>
          <a:xfrm>
            <a:off x="666220" y="1250785"/>
            <a:ext cx="7517100" cy="366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Calibri"/>
                <a:ea typeface="Calibri"/>
                <a:cs typeface="Calibri"/>
                <a:sym typeface="Calibri"/>
              </a:rPr>
              <a:t>Key takeaways - </a:t>
            </a:r>
            <a:endParaRPr b="1" i="0" sz="2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400"/>
              <a:buFont typeface="Arial"/>
              <a:buNone/>
            </a:pPr>
            <a:r>
              <a:t/>
            </a:r>
            <a:endParaRPr b="1" sz="2400">
              <a:solidFill>
                <a:schemeClr val="dk1"/>
              </a:solidFill>
              <a:latin typeface="Calibri"/>
              <a:ea typeface="Calibri"/>
              <a:cs typeface="Calibri"/>
              <a:sym typeface="Calibri"/>
            </a:endParaRPr>
          </a:p>
          <a:p>
            <a:pPr indent="-282575" lvl="0" marL="342900" rtl="0" algn="l">
              <a:lnSpc>
                <a:spcPct val="115000"/>
              </a:lnSpc>
              <a:spcBef>
                <a:spcPts val="0"/>
              </a:spcBef>
              <a:spcAft>
                <a:spcPts val="0"/>
              </a:spcAft>
              <a:buClr>
                <a:srgbClr val="363A43"/>
              </a:buClr>
              <a:buSzPts val="1450"/>
              <a:buFont typeface="Roboto"/>
              <a:buChar char="•"/>
            </a:pPr>
            <a:r>
              <a:rPr lang="en-GB" sz="1450">
                <a:solidFill>
                  <a:srgbClr val="363A43"/>
                </a:solidFill>
                <a:highlight>
                  <a:schemeClr val="lt1"/>
                </a:highlight>
                <a:latin typeface="Roboto"/>
                <a:ea typeface="Roboto"/>
                <a:cs typeface="Roboto"/>
                <a:sym typeface="Roboto"/>
              </a:rPr>
              <a:t>Combining existing technologies in new ways (sensors from the robot industry and light control) can open up a whole new perspective on interactive lighting</a:t>
            </a:r>
            <a:endParaRPr sz="1450">
              <a:solidFill>
                <a:srgbClr val="363A43"/>
              </a:solidFill>
              <a:highlight>
                <a:schemeClr val="lt1"/>
              </a:highlight>
              <a:latin typeface="Roboto"/>
              <a:ea typeface="Roboto"/>
              <a:cs typeface="Roboto"/>
              <a:sym typeface="Roboto"/>
            </a:endParaRPr>
          </a:p>
          <a:p>
            <a:pPr indent="-282575" lvl="0" marL="342900" rtl="0" algn="l">
              <a:lnSpc>
                <a:spcPct val="115000"/>
              </a:lnSpc>
              <a:spcBef>
                <a:spcPts val="0"/>
              </a:spcBef>
              <a:spcAft>
                <a:spcPts val="0"/>
              </a:spcAft>
              <a:buClr>
                <a:srgbClr val="363A43"/>
              </a:buClr>
              <a:buSzPts val="1450"/>
              <a:buFont typeface="Roboto"/>
              <a:buChar char="•"/>
            </a:pPr>
            <a:r>
              <a:rPr lang="en-GB" sz="1450">
                <a:solidFill>
                  <a:srgbClr val="363A43"/>
                </a:solidFill>
                <a:highlight>
                  <a:schemeClr val="lt1"/>
                </a:highlight>
                <a:latin typeface="Roboto"/>
                <a:ea typeface="Roboto"/>
                <a:cs typeface="Roboto"/>
                <a:sym typeface="Roboto"/>
              </a:rPr>
              <a:t>Post-testing and observations are essential to understand the effect of new types of interactive lighting on the general public and their behavioral patterns</a:t>
            </a:r>
            <a:endParaRPr sz="1450">
              <a:solidFill>
                <a:srgbClr val="363A43"/>
              </a:solidFill>
              <a:highlight>
                <a:schemeClr val="lt1"/>
              </a:highlight>
              <a:latin typeface="Roboto"/>
              <a:ea typeface="Roboto"/>
              <a:cs typeface="Roboto"/>
              <a:sym typeface="Roboto"/>
            </a:endParaRPr>
          </a:p>
          <a:p>
            <a:pPr indent="-282575" lvl="0" marL="342900" rtl="0" algn="l">
              <a:lnSpc>
                <a:spcPct val="115000"/>
              </a:lnSpc>
              <a:spcBef>
                <a:spcPts val="0"/>
              </a:spcBef>
              <a:spcAft>
                <a:spcPts val="0"/>
              </a:spcAft>
              <a:buClr>
                <a:srgbClr val="363A43"/>
              </a:buClr>
              <a:buSzPts val="1450"/>
              <a:buFont typeface="Roboto"/>
              <a:buChar char="•"/>
            </a:pPr>
            <a:r>
              <a:rPr lang="en-GB" sz="1450">
                <a:solidFill>
                  <a:srgbClr val="363A43"/>
                </a:solidFill>
                <a:highlight>
                  <a:schemeClr val="lt1"/>
                </a:highlight>
                <a:latin typeface="Roboto"/>
                <a:ea typeface="Roboto"/>
                <a:cs typeface="Roboto"/>
                <a:sym typeface="Roboto"/>
              </a:rPr>
              <a:t>Find the right balance between complexity and clarity of information conveyed</a:t>
            </a:r>
            <a:endParaRPr sz="1450">
              <a:solidFill>
                <a:srgbClr val="363A43"/>
              </a:solidFill>
              <a:highlight>
                <a:schemeClr val="lt1"/>
              </a:highlight>
              <a:latin typeface="Roboto"/>
              <a:ea typeface="Roboto"/>
              <a:cs typeface="Roboto"/>
              <a:sym typeface="Roboto"/>
            </a:endParaRPr>
          </a:p>
          <a:p>
            <a:pPr indent="0" lvl="0" marL="342900" marR="0" rtl="0" algn="l">
              <a:lnSpc>
                <a:spcPct val="90000"/>
              </a:lnSpc>
              <a:spcBef>
                <a:spcPts val="16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6"/>
          <p:cNvSpPr txBox="1"/>
          <p:nvPr>
            <p:ph type="ctrTitle"/>
          </p:nvPr>
        </p:nvSpPr>
        <p:spPr>
          <a:xfrm>
            <a:off x="311700" y="1482700"/>
            <a:ext cx="8520600" cy="163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1800"/>
              <a:t>Vision</a:t>
            </a:r>
            <a:r>
              <a:rPr i="1" lang="en-GB" sz="1800"/>
              <a:t>:</a:t>
            </a:r>
            <a:endParaRPr i="1" sz="1800"/>
          </a:p>
          <a:p>
            <a:pPr indent="0" lvl="0" marL="0" rtl="0" algn="ctr">
              <a:spcBef>
                <a:spcPts val="0"/>
              </a:spcBef>
              <a:spcAft>
                <a:spcPts val="0"/>
              </a:spcAft>
              <a:buNone/>
            </a:pPr>
            <a:r>
              <a:t/>
            </a:r>
            <a:endParaRPr i="1" sz="1800"/>
          </a:p>
          <a:p>
            <a:pPr indent="0" lvl="0" marL="0" rtl="0" algn="ctr">
              <a:spcBef>
                <a:spcPts val="0"/>
              </a:spcBef>
              <a:spcAft>
                <a:spcPts val="0"/>
              </a:spcAft>
              <a:buNone/>
            </a:pPr>
            <a:r>
              <a:rPr lang="en-GB" sz="1400"/>
              <a:t>To decrease car traffic between Musicon and Roskilde Station by 50% in 2030</a:t>
            </a:r>
            <a:endParaRPr sz="1400"/>
          </a:p>
          <a:p>
            <a:pPr indent="0" lvl="0" marL="0" rtl="0" algn="l">
              <a:spcBef>
                <a:spcPts val="0"/>
              </a:spcBef>
              <a:spcAft>
                <a:spcPts val="0"/>
              </a:spcAft>
              <a:buNone/>
            </a:pPr>
            <a:r>
              <a:t/>
            </a:r>
            <a:endParaRPr sz="1800" u="sng"/>
          </a:p>
          <a:p>
            <a:pPr indent="0" lvl="0" marL="0" rtl="0" algn="ctr">
              <a:spcBef>
                <a:spcPts val="0"/>
              </a:spcBef>
              <a:spcAft>
                <a:spcPts val="0"/>
              </a:spcAft>
              <a:buNone/>
            </a:pPr>
            <a:r>
              <a:t/>
            </a:r>
            <a:endParaRPr sz="1400"/>
          </a:p>
        </p:txBody>
      </p:sp>
      <p:pic>
        <p:nvPicPr>
          <p:cNvPr id="135" name="Google Shape;135;p26"/>
          <p:cNvPicPr preferRelativeResize="0"/>
          <p:nvPr/>
        </p:nvPicPr>
        <p:blipFill>
          <a:blip r:embed="rId3">
            <a:alphaModFix/>
          </a:blip>
          <a:stretch>
            <a:fillRect/>
          </a:stretch>
        </p:blipFill>
        <p:spPr>
          <a:xfrm>
            <a:off x="3215550" y="570275"/>
            <a:ext cx="2712901" cy="912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7"/>
          <p:cNvPicPr preferRelativeResize="0"/>
          <p:nvPr/>
        </p:nvPicPr>
        <p:blipFill rotWithShape="1">
          <a:blip r:embed="rId3">
            <a:alphaModFix/>
          </a:blip>
          <a:srcRect b="0" l="-9757" r="0" t="0"/>
          <a:stretch/>
        </p:blipFill>
        <p:spPr>
          <a:xfrm>
            <a:off x="-632625" y="0"/>
            <a:ext cx="6902250" cy="5143499"/>
          </a:xfrm>
          <a:prstGeom prst="rect">
            <a:avLst/>
          </a:prstGeom>
          <a:noFill/>
          <a:ln>
            <a:noFill/>
          </a:ln>
        </p:spPr>
      </p:pic>
      <p:sp>
        <p:nvSpPr>
          <p:cNvPr id="141" name="Google Shape;141;p27"/>
          <p:cNvSpPr txBox="1"/>
          <p:nvPr>
            <p:ph idx="1" type="body"/>
          </p:nvPr>
        </p:nvSpPr>
        <p:spPr>
          <a:xfrm>
            <a:off x="155850" y="0"/>
            <a:ext cx="8520600" cy="199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rgbClr val="000000"/>
                </a:solidFill>
                <a:latin typeface="Times New Roman"/>
                <a:ea typeface="Times New Roman"/>
                <a:cs typeface="Times New Roman"/>
                <a:sym typeface="Times New Roman"/>
              </a:rPr>
              <a:t>A direct, attractive and playful path</a:t>
            </a:r>
            <a:endParaRPr b="1">
              <a:solidFill>
                <a:srgbClr val="000000"/>
              </a:solidFill>
              <a:latin typeface="Times New Roman"/>
              <a:ea typeface="Times New Roman"/>
              <a:cs typeface="Times New Roman"/>
              <a:sym typeface="Times New Roman"/>
            </a:endParaRPr>
          </a:p>
        </p:txBody>
      </p:sp>
      <p:pic>
        <p:nvPicPr>
          <p:cNvPr id="142" name="Google Shape;142;p27"/>
          <p:cNvPicPr preferRelativeResize="0"/>
          <p:nvPr/>
        </p:nvPicPr>
        <p:blipFill rotWithShape="1">
          <a:blip r:embed="rId4">
            <a:alphaModFix/>
          </a:blip>
          <a:srcRect b="0" l="8211" r="15476" t="0"/>
          <a:stretch/>
        </p:blipFill>
        <p:spPr>
          <a:xfrm>
            <a:off x="6269625" y="0"/>
            <a:ext cx="2874375" cy="5143499"/>
          </a:xfrm>
          <a:prstGeom prst="rect">
            <a:avLst/>
          </a:prstGeom>
          <a:noFill/>
          <a:ln>
            <a:noFill/>
          </a:ln>
        </p:spPr>
      </p:pic>
      <p:sp>
        <p:nvSpPr>
          <p:cNvPr id="143" name="Google Shape;143;p27"/>
          <p:cNvSpPr txBox="1"/>
          <p:nvPr/>
        </p:nvSpPr>
        <p:spPr>
          <a:xfrm>
            <a:off x="5592750" y="4785925"/>
            <a:ext cx="52809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7"/>
          <p:cNvSpPr txBox="1"/>
          <p:nvPr/>
        </p:nvSpPr>
        <p:spPr>
          <a:xfrm>
            <a:off x="6717000" y="3176875"/>
            <a:ext cx="12411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rPr>
              <a:t>Musicon</a:t>
            </a:r>
            <a:endParaRPr>
              <a:solidFill>
                <a:srgbClr val="FFFFFF"/>
              </a:solidFill>
            </a:endParaRPr>
          </a:p>
        </p:txBody>
      </p:sp>
      <p:sp>
        <p:nvSpPr>
          <p:cNvPr id="145" name="Google Shape;145;p27"/>
          <p:cNvSpPr txBox="1"/>
          <p:nvPr/>
        </p:nvSpPr>
        <p:spPr>
          <a:xfrm>
            <a:off x="7312950" y="64150"/>
            <a:ext cx="1840500" cy="7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rPr>
              <a:t>Roskilde Station</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pic>
        <p:nvPicPr>
          <p:cNvPr id="150" name="Google Shape;150;p28"/>
          <p:cNvPicPr preferRelativeResize="0"/>
          <p:nvPr/>
        </p:nvPicPr>
        <p:blipFill>
          <a:blip r:embed="rId3">
            <a:alphaModFix/>
          </a:blip>
          <a:stretch>
            <a:fillRect/>
          </a:stretch>
        </p:blipFill>
        <p:spPr>
          <a:xfrm rot="10799973">
            <a:off x="3787963" y="1502856"/>
            <a:ext cx="1338725" cy="1363190"/>
          </a:xfrm>
          <a:prstGeom prst="rect">
            <a:avLst/>
          </a:prstGeom>
          <a:noFill/>
          <a:ln>
            <a:noFill/>
          </a:ln>
        </p:spPr>
      </p:pic>
      <p:pic>
        <p:nvPicPr>
          <p:cNvPr id="151" name="Google Shape;151;p28"/>
          <p:cNvPicPr preferRelativeResize="0"/>
          <p:nvPr/>
        </p:nvPicPr>
        <p:blipFill>
          <a:blip r:embed="rId4">
            <a:alphaModFix/>
          </a:blip>
          <a:stretch>
            <a:fillRect/>
          </a:stretch>
        </p:blipFill>
        <p:spPr>
          <a:xfrm>
            <a:off x="2401365" y="1113518"/>
            <a:ext cx="1445840" cy="486275"/>
          </a:xfrm>
          <a:prstGeom prst="rect">
            <a:avLst/>
          </a:prstGeom>
          <a:noFill/>
          <a:ln>
            <a:noFill/>
          </a:ln>
        </p:spPr>
      </p:pic>
      <p:pic>
        <p:nvPicPr>
          <p:cNvPr id="152" name="Google Shape;152;p28"/>
          <p:cNvPicPr preferRelativeResize="0"/>
          <p:nvPr/>
        </p:nvPicPr>
        <p:blipFill>
          <a:blip r:embed="rId5">
            <a:alphaModFix/>
          </a:blip>
          <a:stretch>
            <a:fillRect/>
          </a:stretch>
        </p:blipFill>
        <p:spPr>
          <a:xfrm>
            <a:off x="3734400" y="2983164"/>
            <a:ext cx="1445850" cy="1016605"/>
          </a:xfrm>
          <a:prstGeom prst="rect">
            <a:avLst/>
          </a:prstGeom>
          <a:noFill/>
          <a:ln>
            <a:noFill/>
          </a:ln>
        </p:spPr>
      </p:pic>
      <p:pic>
        <p:nvPicPr>
          <p:cNvPr id="153" name="Google Shape;153;p28"/>
          <p:cNvPicPr preferRelativeResize="0"/>
          <p:nvPr/>
        </p:nvPicPr>
        <p:blipFill>
          <a:blip r:embed="rId6">
            <a:alphaModFix/>
          </a:blip>
          <a:stretch>
            <a:fillRect/>
          </a:stretch>
        </p:blipFill>
        <p:spPr>
          <a:xfrm>
            <a:off x="5266800" y="1161988"/>
            <a:ext cx="1261676" cy="347840"/>
          </a:xfrm>
          <a:prstGeom prst="rect">
            <a:avLst/>
          </a:prstGeom>
          <a:noFill/>
          <a:ln>
            <a:noFill/>
          </a:ln>
        </p:spPr>
      </p:pic>
      <p:sp>
        <p:nvSpPr>
          <p:cNvPr id="154" name="Google Shape;154;p28"/>
          <p:cNvSpPr txBox="1"/>
          <p:nvPr/>
        </p:nvSpPr>
        <p:spPr>
          <a:xfrm>
            <a:off x="76650" y="4116875"/>
            <a:ext cx="8990700" cy="75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i="1" lang="en-GB">
                <a:solidFill>
                  <a:srgbClr val="222222"/>
                </a:solidFill>
                <a:highlight>
                  <a:srgbClr val="FFFFFF"/>
                </a:highlight>
              </a:rPr>
              <a:t>How can we use interactive lighting to make the Musicon Path more attractive for visitors, even during the cold and dark winter hours?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29"/>
          <p:cNvPicPr preferRelativeResize="0"/>
          <p:nvPr/>
        </p:nvPicPr>
        <p:blipFill>
          <a:blip r:embed="rId3">
            <a:alphaModFix/>
          </a:blip>
          <a:stretch>
            <a:fillRect/>
          </a:stretch>
        </p:blipFill>
        <p:spPr>
          <a:xfrm>
            <a:off x="0" y="1688900"/>
            <a:ext cx="2781125" cy="1663750"/>
          </a:xfrm>
          <a:prstGeom prst="rect">
            <a:avLst/>
          </a:prstGeom>
          <a:noFill/>
          <a:ln>
            <a:noFill/>
          </a:ln>
        </p:spPr>
      </p:pic>
      <p:sp>
        <p:nvSpPr>
          <p:cNvPr id="160" name="Google Shape;160;p29"/>
          <p:cNvSpPr txBox="1"/>
          <p:nvPr/>
        </p:nvSpPr>
        <p:spPr>
          <a:xfrm>
            <a:off x="0" y="3394775"/>
            <a:ext cx="20526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    Leisure activities			</a:t>
            </a:r>
            <a:endParaRPr/>
          </a:p>
        </p:txBody>
      </p:sp>
      <p:pic>
        <p:nvPicPr>
          <p:cNvPr id="161" name="Google Shape;161;p29"/>
          <p:cNvPicPr preferRelativeResize="0"/>
          <p:nvPr/>
        </p:nvPicPr>
        <p:blipFill rotWithShape="1">
          <a:blip r:embed="rId4">
            <a:alphaModFix/>
          </a:blip>
          <a:srcRect b="10514" l="0" r="0" t="0"/>
          <a:stretch/>
        </p:blipFill>
        <p:spPr>
          <a:xfrm>
            <a:off x="1627100" y="173475"/>
            <a:ext cx="5584999" cy="1446775"/>
          </a:xfrm>
          <a:prstGeom prst="rect">
            <a:avLst/>
          </a:prstGeom>
          <a:noFill/>
          <a:ln>
            <a:noFill/>
          </a:ln>
        </p:spPr>
      </p:pic>
      <p:pic>
        <p:nvPicPr>
          <p:cNvPr id="162" name="Google Shape;162;p29"/>
          <p:cNvPicPr preferRelativeResize="0"/>
          <p:nvPr/>
        </p:nvPicPr>
        <p:blipFill>
          <a:blip r:embed="rId5">
            <a:alphaModFix/>
          </a:blip>
          <a:stretch>
            <a:fillRect/>
          </a:stretch>
        </p:blipFill>
        <p:spPr>
          <a:xfrm>
            <a:off x="2128750" y="1688900"/>
            <a:ext cx="3327500" cy="1663750"/>
          </a:xfrm>
          <a:prstGeom prst="rect">
            <a:avLst/>
          </a:prstGeom>
          <a:noFill/>
          <a:ln>
            <a:noFill/>
          </a:ln>
        </p:spPr>
      </p:pic>
      <p:pic>
        <p:nvPicPr>
          <p:cNvPr id="163" name="Google Shape;163;p29"/>
          <p:cNvPicPr preferRelativeResize="0"/>
          <p:nvPr/>
        </p:nvPicPr>
        <p:blipFill>
          <a:blip r:embed="rId6">
            <a:alphaModFix/>
          </a:blip>
          <a:stretch>
            <a:fillRect/>
          </a:stretch>
        </p:blipFill>
        <p:spPr>
          <a:xfrm>
            <a:off x="4525275" y="1688901"/>
            <a:ext cx="2502250" cy="1663750"/>
          </a:xfrm>
          <a:prstGeom prst="rect">
            <a:avLst/>
          </a:prstGeom>
          <a:noFill/>
          <a:ln>
            <a:noFill/>
          </a:ln>
        </p:spPr>
      </p:pic>
      <p:pic>
        <p:nvPicPr>
          <p:cNvPr id="164" name="Google Shape;164;p29"/>
          <p:cNvPicPr preferRelativeResize="0"/>
          <p:nvPr/>
        </p:nvPicPr>
        <p:blipFill>
          <a:blip r:embed="rId7">
            <a:alphaModFix/>
          </a:blip>
          <a:stretch>
            <a:fillRect/>
          </a:stretch>
        </p:blipFill>
        <p:spPr>
          <a:xfrm>
            <a:off x="6788675" y="1688900"/>
            <a:ext cx="2355328" cy="1675048"/>
          </a:xfrm>
          <a:prstGeom prst="rect">
            <a:avLst/>
          </a:prstGeom>
          <a:noFill/>
          <a:ln>
            <a:noFill/>
          </a:ln>
        </p:spPr>
      </p:pic>
      <p:sp>
        <p:nvSpPr>
          <p:cNvPr id="165" name="Google Shape;165;p29"/>
          <p:cNvSpPr txBox="1"/>
          <p:nvPr/>
        </p:nvSpPr>
        <p:spPr>
          <a:xfrm>
            <a:off x="2114300" y="3421300"/>
            <a:ext cx="2355300" cy="36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t>Work</a:t>
            </a:r>
            <a:endParaRPr/>
          </a:p>
        </p:txBody>
      </p:sp>
      <p:sp>
        <p:nvSpPr>
          <p:cNvPr id="166" name="Google Shape;166;p29"/>
          <p:cNvSpPr txBox="1"/>
          <p:nvPr/>
        </p:nvSpPr>
        <p:spPr>
          <a:xfrm>
            <a:off x="4551500" y="3413625"/>
            <a:ext cx="2237100" cy="36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t>Education</a:t>
            </a:r>
            <a:endParaRPr/>
          </a:p>
        </p:txBody>
      </p:sp>
      <p:sp>
        <p:nvSpPr>
          <p:cNvPr id="167" name="Google Shape;167;p29"/>
          <p:cNvSpPr txBox="1"/>
          <p:nvPr/>
        </p:nvSpPr>
        <p:spPr>
          <a:xfrm>
            <a:off x="6827250" y="3382875"/>
            <a:ext cx="2260500" cy="40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t>Culture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30"/>
          <p:cNvPicPr preferRelativeResize="0"/>
          <p:nvPr/>
        </p:nvPicPr>
        <p:blipFill rotWithShape="1">
          <a:blip r:embed="rId3">
            <a:alphaModFix/>
          </a:blip>
          <a:srcRect b="10026" l="0" r="0" t="4202"/>
          <a:stretch/>
        </p:blipFill>
        <p:spPr>
          <a:xfrm>
            <a:off x="5463475" y="0"/>
            <a:ext cx="3680523" cy="5143501"/>
          </a:xfrm>
          <a:prstGeom prst="rect">
            <a:avLst/>
          </a:prstGeom>
          <a:noFill/>
          <a:ln>
            <a:noFill/>
          </a:ln>
        </p:spPr>
      </p:pic>
      <p:pic>
        <p:nvPicPr>
          <p:cNvPr id="173" name="Google Shape;173;p30"/>
          <p:cNvPicPr preferRelativeResize="0"/>
          <p:nvPr/>
        </p:nvPicPr>
        <p:blipFill>
          <a:blip r:embed="rId4">
            <a:alphaModFix/>
          </a:blip>
          <a:stretch>
            <a:fillRect/>
          </a:stretch>
        </p:blipFill>
        <p:spPr>
          <a:xfrm>
            <a:off x="0" y="990025"/>
            <a:ext cx="5288026" cy="3163450"/>
          </a:xfrm>
          <a:prstGeom prst="rect">
            <a:avLst/>
          </a:prstGeom>
          <a:noFill/>
          <a:ln>
            <a:noFill/>
          </a:ln>
        </p:spPr>
      </p:pic>
      <p:sp>
        <p:nvSpPr>
          <p:cNvPr id="174" name="Google Shape;174;p30"/>
          <p:cNvSpPr txBox="1"/>
          <p:nvPr/>
        </p:nvSpPr>
        <p:spPr>
          <a:xfrm>
            <a:off x="0" y="0"/>
            <a:ext cx="3288000" cy="1417500"/>
          </a:xfrm>
          <a:prstGeom prst="rect">
            <a:avLst/>
          </a:prstGeom>
          <a:no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GB" sz="2200">
                <a:solidFill>
                  <a:schemeClr val="dk1"/>
                </a:solidFill>
              </a:rPr>
              <a:t>Field observations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id="179" name="Google Shape;179;p31"/>
          <p:cNvPicPr preferRelativeResize="0"/>
          <p:nvPr/>
        </p:nvPicPr>
        <p:blipFill rotWithShape="1">
          <a:blip r:embed="rId3">
            <a:alphaModFix/>
          </a:blip>
          <a:srcRect b="0" l="11111" r="0" t="0"/>
          <a:stretch/>
        </p:blipFill>
        <p:spPr>
          <a:xfrm>
            <a:off x="0" y="0"/>
            <a:ext cx="9144000" cy="5143500"/>
          </a:xfrm>
          <a:prstGeom prst="rect">
            <a:avLst/>
          </a:prstGeom>
          <a:noFill/>
          <a:ln>
            <a:noFill/>
          </a:ln>
        </p:spPr>
      </p:pic>
      <p:sp>
        <p:nvSpPr>
          <p:cNvPr id="180" name="Google Shape;180;p31"/>
          <p:cNvSpPr txBox="1"/>
          <p:nvPr>
            <p:ph type="title"/>
          </p:nvPr>
        </p:nvSpPr>
        <p:spPr>
          <a:xfrm>
            <a:off x="1041050" y="1216175"/>
            <a:ext cx="39636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000000"/>
                </a:solidFill>
                <a:latin typeface="Times New Roman"/>
                <a:ea typeface="Times New Roman"/>
                <a:cs typeface="Times New Roman"/>
                <a:sym typeface="Times New Roman"/>
              </a:rPr>
              <a:t>Overall theme: </a:t>
            </a:r>
            <a:r>
              <a:rPr i="1" lang="en-GB" sz="2400">
                <a:solidFill>
                  <a:srgbClr val="FFFFFF"/>
                </a:solidFill>
                <a:latin typeface="Times New Roman"/>
                <a:ea typeface="Times New Roman"/>
                <a:cs typeface="Times New Roman"/>
                <a:sym typeface="Times New Roman"/>
              </a:rPr>
              <a:t>Flow of water</a:t>
            </a:r>
            <a:endParaRPr i="1" sz="24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t/>
            </a:r>
            <a:endParaRPr>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Google Shape;185;p32"/>
          <p:cNvPicPr preferRelativeResize="0"/>
          <p:nvPr/>
        </p:nvPicPr>
        <p:blipFill rotWithShape="1">
          <a:blip r:embed="rId3">
            <a:alphaModFix/>
          </a:blip>
          <a:srcRect b="0" l="2481" r="4235" t="4498"/>
          <a:stretch/>
        </p:blipFill>
        <p:spPr>
          <a:xfrm>
            <a:off x="3375" y="3775"/>
            <a:ext cx="9143999" cy="5321375"/>
          </a:xfrm>
          <a:prstGeom prst="rect">
            <a:avLst/>
          </a:prstGeom>
          <a:noFill/>
          <a:ln>
            <a:noFill/>
          </a:ln>
        </p:spPr>
      </p:pic>
      <p:sp>
        <p:nvSpPr>
          <p:cNvPr id="186" name="Google Shape;186;p32"/>
          <p:cNvSpPr txBox="1"/>
          <p:nvPr/>
        </p:nvSpPr>
        <p:spPr>
          <a:xfrm>
            <a:off x="142875" y="4724950"/>
            <a:ext cx="28479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FFFFFF"/>
                </a:solidFill>
                <a:latin typeface="Times New Roman"/>
                <a:ea typeface="Times New Roman"/>
                <a:cs typeface="Times New Roman"/>
                <a:sym typeface="Times New Roman"/>
              </a:rPr>
              <a:t>Photo by Esben Oxholm Bonde</a:t>
            </a:r>
            <a:endParaRPr i="1" sz="1200">
              <a:solidFill>
                <a:srgbClr val="FFFFFF"/>
              </a:solidFill>
              <a:latin typeface="Times New Roman"/>
              <a:ea typeface="Times New Roman"/>
              <a:cs typeface="Times New Roman"/>
              <a:sym typeface="Times New Roman"/>
            </a:endParaRPr>
          </a:p>
        </p:txBody>
      </p:sp>
      <p:sp>
        <p:nvSpPr>
          <p:cNvPr id="187" name="Google Shape;187;p32"/>
          <p:cNvSpPr txBox="1"/>
          <p:nvPr/>
        </p:nvSpPr>
        <p:spPr>
          <a:xfrm>
            <a:off x="0" y="3775"/>
            <a:ext cx="2751000" cy="1158000"/>
          </a:xfrm>
          <a:prstGeom prst="rect">
            <a:avLst/>
          </a:prstGeom>
          <a:no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GB" sz="1800">
                <a:solidFill>
                  <a:srgbClr val="FFFFFF"/>
                </a:solidFill>
              </a:rPr>
              <a:t>Overall path </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8" y="0"/>
            <a:ext cx="3156617" cy="5143501"/>
          </a:xfrm>
          <a:prstGeom prst="rect">
            <a:avLst/>
          </a:prstGeom>
          <a:noFill/>
          <a:ln>
            <a:noFill/>
          </a:ln>
        </p:spPr>
      </p:pic>
      <p:pic>
        <p:nvPicPr>
          <p:cNvPr id="193" name="Google Shape;193;p33"/>
          <p:cNvPicPr preferRelativeResize="0"/>
          <p:nvPr/>
        </p:nvPicPr>
        <p:blipFill rotWithShape="1">
          <a:blip r:embed="rId4">
            <a:alphaModFix/>
          </a:blip>
          <a:srcRect b="23253" l="13677" r="16998" t="29549"/>
          <a:stretch/>
        </p:blipFill>
        <p:spPr>
          <a:xfrm>
            <a:off x="4615250" y="532751"/>
            <a:ext cx="3834751" cy="4253975"/>
          </a:xfrm>
          <a:prstGeom prst="rect">
            <a:avLst/>
          </a:prstGeom>
          <a:noFill/>
          <a:ln>
            <a:noFill/>
          </a:ln>
        </p:spPr>
      </p:pic>
      <p:sp>
        <p:nvSpPr>
          <p:cNvPr id="194" name="Google Shape;194;p33"/>
          <p:cNvSpPr/>
          <p:nvPr/>
        </p:nvSpPr>
        <p:spPr>
          <a:xfrm>
            <a:off x="6374825" y="668125"/>
            <a:ext cx="450000" cy="453600"/>
          </a:xfrm>
          <a:prstGeom prst="donut">
            <a:avLst>
              <a:gd fmla="val 7401" name="adj"/>
            </a:avLst>
          </a:prstGeom>
          <a:solidFill>
            <a:srgbClr val="C9DAF8"/>
          </a:solidFill>
          <a:ln cap="flat" cmpd="sng" w="9525">
            <a:solidFill>
              <a:srgbClr val="6D9EEB"/>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sp>
        <p:nvSpPr>
          <p:cNvPr id="195" name="Google Shape;195;p33"/>
          <p:cNvSpPr/>
          <p:nvPr/>
        </p:nvSpPr>
        <p:spPr>
          <a:xfrm>
            <a:off x="6067200" y="3774375"/>
            <a:ext cx="450000" cy="453600"/>
          </a:xfrm>
          <a:prstGeom prst="donut">
            <a:avLst>
              <a:gd fmla="val 7401" name="adj"/>
            </a:avLst>
          </a:prstGeom>
          <a:solidFill>
            <a:srgbClr val="C9DAF8"/>
          </a:solidFill>
          <a:ln cap="flat" cmpd="sng" w="9525">
            <a:solidFill>
              <a:srgbClr val="6D9EEB"/>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sp>
        <p:nvSpPr>
          <p:cNvPr id="196" name="Google Shape;196;p33"/>
          <p:cNvSpPr/>
          <p:nvPr/>
        </p:nvSpPr>
        <p:spPr>
          <a:xfrm>
            <a:off x="5837075" y="1870650"/>
            <a:ext cx="1391100" cy="1402200"/>
          </a:xfrm>
          <a:prstGeom prst="donut">
            <a:avLst>
              <a:gd fmla="val 1905" name="adj"/>
            </a:avLst>
          </a:prstGeom>
          <a:solidFill>
            <a:srgbClr val="C9DAF8"/>
          </a:solidFill>
          <a:ln cap="flat" cmpd="sng" w="9525">
            <a:solidFill>
              <a:srgbClr val="6D9EEB"/>
            </a:solidFill>
            <a:prstDash val="solid"/>
            <a:round/>
            <a:headEnd len="sm" w="sm" type="none"/>
            <a:tailEnd len="sm" w="sm" type="none"/>
          </a:ln>
        </p:spPr>
        <p:txBody>
          <a:bodyPr anchorCtr="0" anchor="ctr" bIns="91425" lIns="91425" spcFirstLastPara="1" rIns="91425" wrap="square" tIns="54000">
            <a:noAutofit/>
          </a:bodyPr>
          <a:lstStyle/>
          <a:p>
            <a:pPr indent="0" lvl="0" marL="0" rtl="0" algn="l">
              <a:spcBef>
                <a:spcPts val="0"/>
              </a:spcBef>
              <a:spcAft>
                <a:spcPts val="0"/>
              </a:spcAft>
              <a:buNone/>
            </a:pPr>
            <a:r>
              <a:t/>
            </a:r>
            <a:endParaRPr/>
          </a:p>
        </p:txBody>
      </p:sp>
      <p:sp>
        <p:nvSpPr>
          <p:cNvPr id="197" name="Google Shape;197;p33"/>
          <p:cNvSpPr/>
          <p:nvPr/>
        </p:nvSpPr>
        <p:spPr>
          <a:xfrm>
            <a:off x="540825" y="1561600"/>
            <a:ext cx="2348700" cy="229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8" name="Google Shape;198;p33"/>
          <p:cNvCxnSpPr>
            <a:stCxn id="197" idx="3"/>
            <a:endCxn id="193" idx="1"/>
          </p:cNvCxnSpPr>
          <p:nvPr/>
        </p:nvCxnSpPr>
        <p:spPr>
          <a:xfrm flipH="1" rot="10800000">
            <a:off x="2889525" y="2659600"/>
            <a:ext cx="1725600" cy="48000"/>
          </a:xfrm>
          <a:prstGeom prst="straightConnector1">
            <a:avLst/>
          </a:prstGeom>
          <a:noFill/>
          <a:ln cap="flat" cmpd="sng" w="9525">
            <a:solidFill>
              <a:schemeClr val="dk2"/>
            </a:solidFill>
            <a:prstDash val="solid"/>
            <a:round/>
            <a:headEnd len="med" w="med" type="none"/>
            <a:tailEnd len="med" w="med" type="none"/>
          </a:ln>
        </p:spPr>
      </p:cxnSp>
      <p:sp>
        <p:nvSpPr>
          <p:cNvPr id="199" name="Google Shape;199;p33"/>
          <p:cNvSpPr txBox="1"/>
          <p:nvPr/>
        </p:nvSpPr>
        <p:spPr>
          <a:xfrm>
            <a:off x="252900" y="196900"/>
            <a:ext cx="2833200" cy="10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Effect lighting</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tem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