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98" r:id="rId3"/>
  </p:sldMasterIdLst>
  <p:notesMasterIdLst>
    <p:notesMasterId r:id="rId21"/>
  </p:notesMasterIdLst>
  <p:handoutMasterIdLst>
    <p:handoutMasterId r:id="rId22"/>
  </p:handoutMasterIdLst>
  <p:sldIdLst>
    <p:sldId id="271" r:id="rId4"/>
    <p:sldId id="259" r:id="rId5"/>
    <p:sldId id="264" r:id="rId6"/>
    <p:sldId id="284" r:id="rId7"/>
    <p:sldId id="283" r:id="rId8"/>
    <p:sldId id="261" r:id="rId9"/>
    <p:sldId id="282" r:id="rId10"/>
    <p:sldId id="280" r:id="rId11"/>
    <p:sldId id="279" r:id="rId12"/>
    <p:sldId id="293" r:id="rId13"/>
    <p:sldId id="277" r:id="rId14"/>
    <p:sldId id="274" r:id="rId15"/>
    <p:sldId id="275" r:id="rId16"/>
    <p:sldId id="292" r:id="rId17"/>
    <p:sldId id="265" r:id="rId18"/>
    <p:sldId id="270" r:id="rId19"/>
    <p:sldId id="295" r:id="rId20"/>
  </p:sldIdLst>
  <p:sldSz cx="9144000" cy="5143500" type="screen16x9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56">
          <p15:clr>
            <a:srgbClr val="A4A3A4"/>
          </p15:clr>
        </p15:guide>
        <p15:guide id="2" pos="217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520"/>
    <a:srgbClr val="CAD643"/>
    <a:srgbClr val="4B1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 autoAdjust="0"/>
    <p:restoredTop sz="94745" autoAdjust="0"/>
  </p:normalViewPr>
  <p:slideViewPr>
    <p:cSldViewPr>
      <p:cViewPr>
        <p:scale>
          <a:sx n="90" d="100"/>
          <a:sy n="90" d="100"/>
        </p:scale>
        <p:origin x="-804" y="-1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2742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r">
              <a:defRPr sz="1300"/>
            </a:lvl1pPr>
          </a:lstStyle>
          <a:p>
            <a:fld id="{D4C9A963-51D9-4400-99E1-2D3A2FFC91B6}" type="datetimeFigureOut">
              <a:rPr lang="da-DK" smtClean="0"/>
              <a:t>11-09-2018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r">
              <a:defRPr sz="1300"/>
            </a:lvl1pPr>
          </a:lstStyle>
          <a:p>
            <a:fld id="{E509CE96-81B1-47B0-8A8A-7144C9E291C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27979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r">
              <a:defRPr sz="1300"/>
            </a:lvl1pPr>
          </a:lstStyle>
          <a:p>
            <a:fld id="{7B3ECD9B-8B77-49CD-9B35-70CE84A4F37A}" type="datetimeFigureOut">
              <a:rPr lang="da-DK" smtClean="0"/>
              <a:pPr/>
              <a:t>11-09-2018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3" tIns="47781" rIns="95563" bIns="47781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5563" tIns="47781" rIns="95563" bIns="47781" rtlCol="0">
            <a:normAutofit/>
          </a:bodyPr>
          <a:lstStyle/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r">
              <a:defRPr sz="1300"/>
            </a:lvl1pPr>
          </a:lstStyle>
          <a:p>
            <a:fld id="{AFF6D665-C525-4654-8BDE-D8D56E10B079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84806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6D665-C525-4654-8BDE-D8D56E10B079}" type="slidenum">
              <a:rPr lang="da-DK" smtClean="0"/>
              <a:pPr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489918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6D665-C525-4654-8BDE-D8D56E10B079}" type="slidenum">
              <a:rPr lang="da-DK" smtClean="0"/>
              <a:pPr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9039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iColor</a:t>
            </a:r>
            <a:r>
              <a:rPr lang="en-US" dirty="0"/>
              <a:t> Accent Compact, Philips color</a:t>
            </a:r>
            <a:r>
              <a:rPr lang="en-US" baseline="0" dirty="0"/>
              <a:t> kinetics</a:t>
            </a:r>
            <a:endParaRPr lang="en-US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6D665-C525-4654-8BDE-D8D56E10B079}" type="slidenum">
              <a:rPr lang="da-DK" smtClean="0"/>
              <a:pPr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8363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6D665-C525-4654-8BDE-D8D56E10B079}" type="slidenum">
              <a:rPr lang="da-DK" smtClean="0"/>
              <a:pPr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942753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6D665-C525-4654-8BDE-D8D56E10B079}" type="slidenum">
              <a:rPr lang="da-DK" smtClean="0"/>
              <a:pPr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460440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6D665-C525-4654-8BDE-D8D56E10B079}" type="slidenum">
              <a:rPr lang="da-DK" smtClean="0"/>
              <a:pPr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24224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>
                <a:schemeClr val="accent6"/>
              </a:buClr>
              <a:buNone/>
            </a:pPr>
            <a:r>
              <a:rPr lang="en-US" sz="1200" dirty="0" smtClean="0"/>
              <a:t>Elements:</a:t>
            </a:r>
          </a:p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200" dirty="0" smtClean="0"/>
              <a:t>Education</a:t>
            </a:r>
          </a:p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200" dirty="0" smtClean="0"/>
              <a:t>Programming</a:t>
            </a:r>
          </a:p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200" dirty="0" err="1" smtClean="0"/>
              <a:t>Gamification</a:t>
            </a:r>
            <a:endParaRPr lang="en-US" sz="1200" dirty="0" smtClean="0"/>
          </a:p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200" dirty="0" smtClean="0"/>
              <a:t>Exploitation</a:t>
            </a:r>
          </a:p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200" dirty="0" smtClean="0"/>
              <a:t>Light design</a:t>
            </a:r>
          </a:p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200" dirty="0" smtClean="0"/>
              <a:t>Interactivity</a:t>
            </a:r>
          </a:p>
          <a:p>
            <a:endParaRPr lang="en-US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6D665-C525-4654-8BDE-D8D56E10B079}" type="slidenum">
              <a:rPr lang="da-DK" smtClean="0"/>
              <a:pPr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281668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6D665-C525-4654-8BDE-D8D56E10B079}" type="slidenum">
              <a:rPr lang="da-DK" smtClean="0"/>
              <a:pPr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803934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6D665-C525-4654-8BDE-D8D56E10B079}" type="slidenum">
              <a:rPr lang="da-DK" smtClean="0"/>
              <a:pPr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33707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6D665-C525-4654-8BDE-D8D56E10B079}" type="slidenum">
              <a:rPr lang="da-DK" smtClean="0"/>
              <a:pPr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944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6D665-C525-4654-8BDE-D8D56E10B079}" type="slidenum">
              <a:rPr lang="da-DK" smtClean="0"/>
              <a:pPr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0601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6D665-C525-4654-8BDE-D8D56E10B079}" type="slidenum">
              <a:rPr lang="da-DK" smtClean="0"/>
              <a:pPr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73689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6D665-C525-4654-8BDE-D8D56E10B079}" type="slidenum">
              <a:rPr lang="da-DK" smtClean="0"/>
              <a:pPr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6276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6D665-C525-4654-8BDE-D8D56E10B079}" type="slidenum">
              <a:rPr lang="da-DK" smtClean="0"/>
              <a:pPr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71755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6D665-C525-4654-8BDE-D8D56E10B079}" type="slidenum">
              <a:rPr lang="da-DK" smtClean="0"/>
              <a:pPr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04960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6D665-C525-4654-8BDE-D8D56E10B079}" type="slidenum">
              <a:rPr lang="da-DK" smtClean="0"/>
              <a:pPr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1380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6D665-C525-4654-8BDE-D8D56E10B079}" type="slidenum">
              <a:rPr lang="da-DK" smtClean="0"/>
              <a:pPr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08517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/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35006967"/>
              </p:ext>
            </p:extLst>
          </p:nvPr>
        </p:nvGraphicFramePr>
        <p:xfrm>
          <a:off x="112860" y="41123"/>
          <a:ext cx="8892480" cy="4410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" name="Acrobat Document" r:id="rId3" imgW="19049936" imgH="8572423" progId="Acrobat.Document.DC">
                  <p:embed/>
                </p:oleObj>
              </mc:Choice>
              <mc:Fallback>
                <p:oleObj name="Acrobat Document" r:id="rId3" imgW="19049936" imgH="8572423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2860" y="41123"/>
                        <a:ext cx="8892480" cy="44102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0" y="4486276"/>
            <a:ext cx="9144000" cy="65722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for at redigere i master</a:t>
            </a:r>
            <a:endParaRPr lang="en-US" dirty="0"/>
          </a:p>
        </p:txBody>
      </p:sp>
      <p:cxnSp>
        <p:nvCxnSpPr>
          <p:cNvPr id="12" name="Lige forbindelse 11"/>
          <p:cNvCxnSpPr/>
          <p:nvPr userDrawn="1"/>
        </p:nvCxnSpPr>
        <p:spPr>
          <a:xfrm>
            <a:off x="1475656" y="1545171"/>
            <a:ext cx="0" cy="5940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/>
          <p:cNvCxnSpPr/>
          <p:nvPr userDrawn="1"/>
        </p:nvCxnSpPr>
        <p:spPr>
          <a:xfrm flipH="1" flipV="1">
            <a:off x="7318150" y="555489"/>
            <a:ext cx="1008112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Lige forbindelse 18"/>
          <p:cNvCxnSpPr/>
          <p:nvPr userDrawn="1"/>
        </p:nvCxnSpPr>
        <p:spPr>
          <a:xfrm flipH="1">
            <a:off x="8318251" y="555489"/>
            <a:ext cx="1835" cy="327315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G:\Smart Village Svebølle\Kommunikation\Logo\png\Logo farve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25" y="195486"/>
            <a:ext cx="2245061" cy="72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Lige forbindelse 12"/>
          <p:cNvCxnSpPr/>
          <p:nvPr userDrawn="1"/>
        </p:nvCxnSpPr>
        <p:spPr>
          <a:xfrm flipH="1">
            <a:off x="2843808" y="555489"/>
            <a:ext cx="1944216" cy="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395" y="4421404"/>
            <a:ext cx="1666621" cy="66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900" y="3828643"/>
            <a:ext cx="1456284" cy="72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5308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31997" y="2571751"/>
            <a:ext cx="6200864" cy="1070591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da-DK" dirty="0"/>
              <a:t>Klik for at redigere i master</a:t>
            </a:r>
            <a:endParaRPr lang="en-US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131997" y="1446610"/>
            <a:ext cx="6200864" cy="1179146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Klik for at redigere i master</a:t>
            </a:r>
          </a:p>
        </p:txBody>
      </p:sp>
      <p:sp>
        <p:nvSpPr>
          <p:cNvPr id="9" name="Rektangel 8"/>
          <p:cNvSpPr/>
          <p:nvPr userDrawn="1"/>
        </p:nvSpPr>
        <p:spPr>
          <a:xfrm>
            <a:off x="6540773" y="555527"/>
            <a:ext cx="1584176" cy="1345474"/>
          </a:xfrm>
          <a:prstGeom prst="rect">
            <a:avLst/>
          </a:prstGeom>
          <a:solidFill>
            <a:srgbClr val="CAD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ktangel 7"/>
          <p:cNvSpPr/>
          <p:nvPr userDrawn="1"/>
        </p:nvSpPr>
        <p:spPr>
          <a:xfrm>
            <a:off x="7453735" y="1389560"/>
            <a:ext cx="913211" cy="748176"/>
          </a:xfrm>
          <a:prstGeom prst="rect">
            <a:avLst/>
          </a:prstGeom>
          <a:solidFill>
            <a:srgbClr val="F7A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0" name="Lige forbindelse 9"/>
          <p:cNvCxnSpPr/>
          <p:nvPr userDrawn="1"/>
        </p:nvCxnSpPr>
        <p:spPr>
          <a:xfrm>
            <a:off x="7907831" y="2301720"/>
            <a:ext cx="2506" cy="189021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093" y="4371950"/>
            <a:ext cx="1666621" cy="66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714" y="4299942"/>
            <a:ext cx="1456284" cy="72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8173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dsholder til indhold 2"/>
          <p:cNvSpPr>
            <a:spLocks noGrp="1"/>
          </p:cNvSpPr>
          <p:nvPr>
            <p:ph idx="11"/>
          </p:nvPr>
        </p:nvSpPr>
        <p:spPr>
          <a:xfrm>
            <a:off x="827584" y="1713040"/>
            <a:ext cx="3528392" cy="2538282"/>
          </a:xfrm>
        </p:spPr>
        <p:txBody>
          <a:bodyPr/>
          <a:lstStyle>
            <a:lvl1pPr marL="342900" indent="-342900">
              <a:buClr>
                <a:srgbClr val="F7A520"/>
              </a:buClr>
              <a:buFont typeface="Verdana" panose="020B0604030504040204" pitchFamily="34" charset="0"/>
              <a:buChar char="•"/>
              <a:defRPr lang="da-DK" sz="2200" dirty="0" smtClean="0"/>
            </a:lvl1pPr>
            <a:lvl2pPr>
              <a:defRPr lang="da-DK" sz="2200" dirty="0" smtClean="0"/>
            </a:lvl2pPr>
            <a:lvl3pPr>
              <a:buClr>
                <a:srgbClr val="F7A520"/>
              </a:buClr>
              <a:defRPr lang="da-DK" sz="2000" dirty="0" smtClean="0"/>
            </a:lvl3pPr>
            <a:lvl4pPr>
              <a:defRPr lang="da-DK" dirty="0" smtClean="0"/>
            </a:lvl4pPr>
            <a:lvl5pPr>
              <a:buClr>
                <a:srgbClr val="F7A520"/>
              </a:buClr>
              <a:defRPr lang="en-US" sz="1800" dirty="0"/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US" dirty="0"/>
          </a:p>
        </p:txBody>
      </p:sp>
      <p:sp>
        <p:nvSpPr>
          <p:cNvPr id="6" name="Rektangel 5"/>
          <p:cNvSpPr/>
          <p:nvPr userDrawn="1"/>
        </p:nvSpPr>
        <p:spPr>
          <a:xfrm>
            <a:off x="8436233" y="1870903"/>
            <a:ext cx="709667" cy="1111278"/>
          </a:xfrm>
          <a:prstGeom prst="rect">
            <a:avLst/>
          </a:prstGeom>
          <a:solidFill>
            <a:srgbClr val="CAD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7" name="Lige forbindelse 6"/>
          <p:cNvCxnSpPr/>
          <p:nvPr userDrawn="1"/>
        </p:nvCxnSpPr>
        <p:spPr>
          <a:xfrm>
            <a:off x="8877470" y="1437625"/>
            <a:ext cx="0" cy="78039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Lige forbindelse 7"/>
          <p:cNvCxnSpPr/>
          <p:nvPr userDrawn="1"/>
        </p:nvCxnSpPr>
        <p:spPr>
          <a:xfrm flipH="1">
            <a:off x="539552" y="1437624"/>
            <a:ext cx="833791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ktangel 14"/>
          <p:cNvSpPr/>
          <p:nvPr userDrawn="1"/>
        </p:nvSpPr>
        <p:spPr>
          <a:xfrm>
            <a:off x="0" y="339502"/>
            <a:ext cx="291801" cy="936105"/>
          </a:xfrm>
          <a:prstGeom prst="rect">
            <a:avLst/>
          </a:prstGeom>
          <a:solidFill>
            <a:srgbClr val="F7A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ktangel 9"/>
          <p:cNvSpPr/>
          <p:nvPr userDrawn="1"/>
        </p:nvSpPr>
        <p:spPr>
          <a:xfrm>
            <a:off x="8877474" y="2486586"/>
            <a:ext cx="268426" cy="1111278"/>
          </a:xfrm>
          <a:prstGeom prst="rect">
            <a:avLst/>
          </a:prstGeom>
          <a:solidFill>
            <a:srgbClr val="F7A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Pladsholder til indhold 2"/>
          <p:cNvSpPr>
            <a:spLocks noGrp="1"/>
          </p:cNvSpPr>
          <p:nvPr>
            <p:ph idx="12"/>
          </p:nvPr>
        </p:nvSpPr>
        <p:spPr>
          <a:xfrm>
            <a:off x="4644008" y="1713040"/>
            <a:ext cx="3528392" cy="2538282"/>
          </a:xfrm>
        </p:spPr>
        <p:txBody>
          <a:bodyPr/>
          <a:lstStyle>
            <a:lvl1pPr marL="342900" indent="-342900">
              <a:buClr>
                <a:srgbClr val="F7A520"/>
              </a:buClr>
              <a:buFont typeface="Verdana" panose="020B0604030504040204" pitchFamily="34" charset="0"/>
              <a:buChar char="•"/>
              <a:defRPr lang="da-DK" sz="2200" dirty="0" smtClean="0"/>
            </a:lvl1pPr>
            <a:lvl2pPr>
              <a:defRPr lang="da-DK" sz="2200" dirty="0" smtClean="0"/>
            </a:lvl2pPr>
            <a:lvl3pPr>
              <a:buClr>
                <a:srgbClr val="F7A520"/>
              </a:buClr>
              <a:defRPr lang="da-DK" sz="2000" dirty="0" smtClean="0"/>
            </a:lvl3pPr>
            <a:lvl4pPr>
              <a:defRPr lang="da-DK" dirty="0" smtClean="0"/>
            </a:lvl4pPr>
            <a:lvl5pPr>
              <a:buClr>
                <a:srgbClr val="F7A520"/>
              </a:buClr>
              <a:defRPr lang="en-US" sz="1800" dirty="0"/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US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755576" y="467628"/>
            <a:ext cx="7200800" cy="688694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da-DK" dirty="0"/>
              <a:t>Klik for at redigere i master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177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9E269-9F16-FE4E-842E-B3E17E912FAF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2018-09-11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275D-9144-184A-8022-ED81E73085E6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863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9E269-9F16-FE4E-842E-B3E17E912FAF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2018-09-11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275D-9144-184A-8022-ED81E73085E6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012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9E269-9F16-FE4E-842E-B3E17E912FAF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2018-09-11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275D-9144-184A-8022-ED81E73085E6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678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9E269-9F16-FE4E-842E-B3E17E912FAF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2018-09-11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275D-9144-184A-8022-ED81E73085E6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775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6"/>
            <a:ext cx="7886700" cy="994172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1878806"/>
            <a:ext cx="3887391" cy="2763441"/>
          </a:xfrm>
        </p:spPr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9E269-9F16-FE4E-842E-B3E17E912FAF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2018-09-11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275D-9144-184A-8022-ED81E73085E6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7381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9E269-9F16-FE4E-842E-B3E17E912FAF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2018-09-11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275D-9144-184A-8022-ED81E73085E6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388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9E269-9F16-FE4E-842E-B3E17E912FAF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2018-09-11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275D-9144-184A-8022-ED81E73085E6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3816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9E269-9F16-FE4E-842E-B3E17E912FAF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2018-09-11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275D-9144-184A-8022-ED81E73085E6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23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093" y="4371950"/>
            <a:ext cx="1666621" cy="66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714" y="4299942"/>
            <a:ext cx="1456284" cy="72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467628"/>
            <a:ext cx="6696744" cy="688694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da-DK" dirty="0"/>
              <a:t>Klik for at redigere i master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187624" y="1437624"/>
            <a:ext cx="6955160" cy="3078342"/>
          </a:xfrm>
        </p:spPr>
        <p:txBody>
          <a:bodyPr/>
          <a:lstStyle>
            <a:lvl1pPr marL="342900" indent="-342900">
              <a:buClr>
                <a:srgbClr val="F7A520"/>
              </a:buClr>
              <a:buFont typeface="Verdana" panose="020B0604030504040204" pitchFamily="34" charset="0"/>
              <a:buChar char="•"/>
              <a:defRPr lang="da-DK" sz="2200" dirty="0" smtClean="0"/>
            </a:lvl1pPr>
            <a:lvl2pPr>
              <a:defRPr lang="da-DK" sz="2200" dirty="0" smtClean="0"/>
            </a:lvl2pPr>
            <a:lvl3pPr>
              <a:buClr>
                <a:srgbClr val="F7A520"/>
              </a:buClr>
              <a:defRPr lang="da-DK" sz="2000" dirty="0" smtClean="0"/>
            </a:lvl3pPr>
            <a:lvl4pPr>
              <a:defRPr lang="da-DK" dirty="0" smtClean="0"/>
            </a:lvl4pPr>
            <a:lvl5pPr>
              <a:buClr>
                <a:srgbClr val="F7A520"/>
              </a:buClr>
              <a:defRPr lang="en-US" sz="1800" dirty="0"/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US" dirty="0"/>
          </a:p>
        </p:txBody>
      </p:sp>
      <p:sp>
        <p:nvSpPr>
          <p:cNvPr id="7" name="Rektangel 6"/>
          <p:cNvSpPr/>
          <p:nvPr userDrawn="1"/>
        </p:nvSpPr>
        <p:spPr>
          <a:xfrm>
            <a:off x="0" y="348344"/>
            <a:ext cx="291801" cy="927263"/>
          </a:xfrm>
          <a:prstGeom prst="rect">
            <a:avLst/>
          </a:prstGeom>
          <a:solidFill>
            <a:srgbClr val="F7A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ktangel 7"/>
          <p:cNvSpPr/>
          <p:nvPr userDrawn="1"/>
        </p:nvSpPr>
        <p:spPr>
          <a:xfrm>
            <a:off x="7596336" y="339502"/>
            <a:ext cx="1008112" cy="927263"/>
          </a:xfrm>
          <a:prstGeom prst="rect">
            <a:avLst/>
          </a:prstGeom>
          <a:solidFill>
            <a:srgbClr val="F7A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ktangel 9"/>
          <p:cNvSpPr/>
          <p:nvPr userDrawn="1"/>
        </p:nvSpPr>
        <p:spPr>
          <a:xfrm>
            <a:off x="8172400" y="806420"/>
            <a:ext cx="720080" cy="631206"/>
          </a:xfrm>
          <a:prstGeom prst="rect">
            <a:avLst/>
          </a:prstGeom>
          <a:solidFill>
            <a:srgbClr val="CAD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2" name="Lige forbindelse 11"/>
          <p:cNvCxnSpPr/>
          <p:nvPr userDrawn="1"/>
        </p:nvCxnSpPr>
        <p:spPr>
          <a:xfrm>
            <a:off x="899592" y="1437624"/>
            <a:ext cx="0" cy="33483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ge forbindelse 12"/>
          <p:cNvCxnSpPr/>
          <p:nvPr userDrawn="1"/>
        </p:nvCxnSpPr>
        <p:spPr>
          <a:xfrm flipH="1">
            <a:off x="906742" y="4785996"/>
            <a:ext cx="2873170" cy="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62542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9E269-9F16-FE4E-842E-B3E17E912FAF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2018-09-11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275D-9144-184A-8022-ED81E73085E6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1430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9E269-9F16-FE4E-842E-B3E17E912FAF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2018-09-11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275D-9144-184A-8022-ED81E73085E6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8443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273845"/>
            <a:ext cx="5800725" cy="4358879"/>
          </a:xfrm>
        </p:spPr>
        <p:txBody>
          <a:bodyPr vert="eaVert"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9E269-9F16-FE4E-842E-B3E17E912FAF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2018-09-11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275D-9144-184A-8022-ED81E73085E6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6754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9E269-9F16-FE4E-842E-B3E17E912FAF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2018-09-11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275D-9144-184A-8022-ED81E73085E6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3931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9E269-9F16-FE4E-842E-B3E17E912FAF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2018-09-11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275D-9144-184A-8022-ED81E73085E6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9114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9E269-9F16-FE4E-842E-B3E17E912FAF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2018-09-11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275D-9144-184A-8022-ED81E73085E6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4216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9E269-9F16-FE4E-842E-B3E17E912FAF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2018-09-11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275D-9144-184A-8022-ED81E73085E6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0466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6"/>
            <a:ext cx="7886700" cy="994172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1878806"/>
            <a:ext cx="3887391" cy="2763441"/>
          </a:xfrm>
        </p:spPr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9E269-9F16-FE4E-842E-B3E17E912FAF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2018-09-11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275D-9144-184A-8022-ED81E73085E6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8260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9E269-9F16-FE4E-842E-B3E17E912FAF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2018-09-11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275D-9144-184A-8022-ED81E73085E6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8407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9E269-9F16-FE4E-842E-B3E17E912FAF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2018-09-11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275D-9144-184A-8022-ED81E73085E6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677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 -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187624" y="1437624"/>
            <a:ext cx="6955160" cy="3078342"/>
          </a:xfrm>
        </p:spPr>
        <p:txBody>
          <a:bodyPr/>
          <a:lstStyle>
            <a:lvl1pPr marL="342900" indent="-342900">
              <a:buClr>
                <a:srgbClr val="CAD643"/>
              </a:buClr>
              <a:buFont typeface="Verdana" panose="020B0604030504040204" pitchFamily="34" charset="0"/>
              <a:buChar char="•"/>
              <a:defRPr lang="da-DK" sz="2200" dirty="0" smtClean="0"/>
            </a:lvl1pPr>
            <a:lvl2pPr>
              <a:defRPr lang="da-DK" sz="2200" dirty="0" smtClean="0"/>
            </a:lvl2pPr>
            <a:lvl3pPr>
              <a:buClr>
                <a:srgbClr val="CAD643"/>
              </a:buClr>
              <a:defRPr lang="da-DK" sz="2000" dirty="0" smtClean="0"/>
            </a:lvl3pPr>
            <a:lvl4pPr>
              <a:defRPr lang="da-DK" dirty="0" smtClean="0"/>
            </a:lvl4pPr>
            <a:lvl5pPr>
              <a:buClr>
                <a:srgbClr val="CAD643"/>
              </a:buClr>
              <a:defRPr lang="en-US" sz="1800" dirty="0"/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US" dirty="0"/>
          </a:p>
        </p:txBody>
      </p:sp>
      <p:sp>
        <p:nvSpPr>
          <p:cNvPr id="7" name="Rektangel 6"/>
          <p:cNvSpPr/>
          <p:nvPr userDrawn="1"/>
        </p:nvSpPr>
        <p:spPr>
          <a:xfrm>
            <a:off x="0" y="339502"/>
            <a:ext cx="291801" cy="936105"/>
          </a:xfrm>
          <a:prstGeom prst="rect">
            <a:avLst/>
          </a:prstGeom>
          <a:solidFill>
            <a:srgbClr val="CAD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9" name="Lige forbindelse 8"/>
          <p:cNvCxnSpPr/>
          <p:nvPr userDrawn="1"/>
        </p:nvCxnSpPr>
        <p:spPr>
          <a:xfrm>
            <a:off x="899592" y="1437624"/>
            <a:ext cx="0" cy="33483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/>
          <p:cNvCxnSpPr/>
          <p:nvPr userDrawn="1"/>
        </p:nvCxnSpPr>
        <p:spPr>
          <a:xfrm flipH="1" flipV="1">
            <a:off x="906742" y="4785998"/>
            <a:ext cx="2945178" cy="137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ktangel 7"/>
          <p:cNvSpPr/>
          <p:nvPr userDrawn="1"/>
        </p:nvSpPr>
        <p:spPr>
          <a:xfrm>
            <a:off x="7596336" y="330660"/>
            <a:ext cx="1008112" cy="936105"/>
          </a:xfrm>
          <a:prstGeom prst="rect">
            <a:avLst/>
          </a:prstGeom>
          <a:solidFill>
            <a:srgbClr val="CAD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ktangel 9"/>
          <p:cNvSpPr/>
          <p:nvPr userDrawn="1"/>
        </p:nvSpPr>
        <p:spPr>
          <a:xfrm>
            <a:off x="8172400" y="800400"/>
            <a:ext cx="720080" cy="637225"/>
          </a:xfrm>
          <a:prstGeom prst="rect">
            <a:avLst/>
          </a:prstGeom>
          <a:solidFill>
            <a:srgbClr val="F7A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093" y="4371950"/>
            <a:ext cx="1666621" cy="66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714" y="4299942"/>
            <a:ext cx="1456284" cy="72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1525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9E269-9F16-FE4E-842E-B3E17E912FAF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2018-09-11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275D-9144-184A-8022-ED81E73085E6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0369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9E269-9F16-FE4E-842E-B3E17E912FAF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2018-09-11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275D-9144-184A-8022-ED81E73085E6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262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9E269-9F16-FE4E-842E-B3E17E912FAF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2018-09-11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275D-9144-184A-8022-ED81E73085E6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4919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273845"/>
            <a:ext cx="5800725" cy="4358879"/>
          </a:xfrm>
        </p:spPr>
        <p:txBody>
          <a:bodyPr vert="eaVert"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9E269-9F16-FE4E-842E-B3E17E912FAF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2018-09-11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275D-9144-184A-8022-ED81E73085E6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512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lede - logo fa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0" y="1764382"/>
            <a:ext cx="9144000" cy="3394472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6" name="Rektangel 5"/>
          <p:cNvSpPr/>
          <p:nvPr userDrawn="1"/>
        </p:nvSpPr>
        <p:spPr>
          <a:xfrm>
            <a:off x="8388424" y="1419622"/>
            <a:ext cx="755576" cy="450051"/>
          </a:xfrm>
          <a:prstGeom prst="rect">
            <a:avLst/>
          </a:prstGeom>
          <a:solidFill>
            <a:srgbClr val="F7A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7" name="Lige forbindelse 6"/>
          <p:cNvCxnSpPr/>
          <p:nvPr userDrawn="1"/>
        </p:nvCxnSpPr>
        <p:spPr>
          <a:xfrm>
            <a:off x="8244408" y="735547"/>
            <a:ext cx="0" cy="119200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Lige forbindelse 7"/>
          <p:cNvCxnSpPr/>
          <p:nvPr userDrawn="1"/>
        </p:nvCxnSpPr>
        <p:spPr>
          <a:xfrm flipH="1">
            <a:off x="7380312" y="735546"/>
            <a:ext cx="8640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ktangel 14"/>
          <p:cNvSpPr/>
          <p:nvPr userDrawn="1"/>
        </p:nvSpPr>
        <p:spPr>
          <a:xfrm>
            <a:off x="0" y="339502"/>
            <a:ext cx="291801" cy="936105"/>
          </a:xfrm>
          <a:prstGeom prst="rect">
            <a:avLst/>
          </a:prstGeom>
          <a:solidFill>
            <a:srgbClr val="F7A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ktangel 8"/>
          <p:cNvSpPr/>
          <p:nvPr userDrawn="1"/>
        </p:nvSpPr>
        <p:spPr>
          <a:xfrm>
            <a:off x="8877470" y="1591540"/>
            <a:ext cx="266530" cy="450051"/>
          </a:xfrm>
          <a:prstGeom prst="rect">
            <a:avLst/>
          </a:prstGeom>
          <a:solidFill>
            <a:srgbClr val="CAD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755576" y="467628"/>
            <a:ext cx="6696744" cy="688694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da-DK" dirty="0"/>
              <a:t>Klik for at redigere i master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093" y="4371950"/>
            <a:ext cx="1666621" cy="66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714" y="4299942"/>
            <a:ext cx="1456284" cy="72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7537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lede - logo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0" y="1764382"/>
            <a:ext cx="9144000" cy="3394472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cxnSp>
        <p:nvCxnSpPr>
          <p:cNvPr id="8" name="Lige forbindelse 7"/>
          <p:cNvCxnSpPr/>
          <p:nvPr userDrawn="1"/>
        </p:nvCxnSpPr>
        <p:spPr>
          <a:xfrm flipH="1">
            <a:off x="7380312" y="735546"/>
            <a:ext cx="8640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ktangel 14"/>
          <p:cNvSpPr/>
          <p:nvPr userDrawn="1"/>
        </p:nvSpPr>
        <p:spPr>
          <a:xfrm>
            <a:off x="0" y="339502"/>
            <a:ext cx="291801" cy="936105"/>
          </a:xfrm>
          <a:prstGeom prst="rect">
            <a:avLst/>
          </a:prstGeom>
          <a:solidFill>
            <a:srgbClr val="F7A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ktangel 9"/>
          <p:cNvSpPr/>
          <p:nvPr userDrawn="1"/>
        </p:nvSpPr>
        <p:spPr>
          <a:xfrm>
            <a:off x="0" y="1755630"/>
            <a:ext cx="9144000" cy="33878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3074" name="Picture 2" descr="G:\Smart Village Svebølle\Kommunikation\Logo\png\Logo farve med hvid teks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353036"/>
            <a:ext cx="2245063" cy="54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Lige forbindelse 6"/>
          <p:cNvCxnSpPr/>
          <p:nvPr userDrawn="1"/>
        </p:nvCxnSpPr>
        <p:spPr>
          <a:xfrm>
            <a:off x="8244408" y="735547"/>
            <a:ext cx="0" cy="119200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755576" y="467628"/>
            <a:ext cx="6696744" cy="688694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da-DK" dirty="0"/>
              <a:t>Klik for at redigere i master</a:t>
            </a:r>
            <a:endParaRPr lang="en-US" dirty="0"/>
          </a:p>
        </p:txBody>
      </p:sp>
      <p:sp>
        <p:nvSpPr>
          <p:cNvPr id="13" name="Rektangel 12"/>
          <p:cNvSpPr/>
          <p:nvPr userDrawn="1"/>
        </p:nvSpPr>
        <p:spPr>
          <a:xfrm>
            <a:off x="8388424" y="1419622"/>
            <a:ext cx="755576" cy="450051"/>
          </a:xfrm>
          <a:prstGeom prst="rect">
            <a:avLst/>
          </a:prstGeom>
          <a:solidFill>
            <a:srgbClr val="F7A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Rektangel 13"/>
          <p:cNvSpPr/>
          <p:nvPr userDrawn="1"/>
        </p:nvSpPr>
        <p:spPr>
          <a:xfrm>
            <a:off x="8877470" y="1591540"/>
            <a:ext cx="266530" cy="450051"/>
          </a:xfrm>
          <a:prstGeom prst="rect">
            <a:avLst/>
          </a:prstGeom>
          <a:solidFill>
            <a:srgbClr val="CAD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093" y="4371950"/>
            <a:ext cx="1666621" cy="66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714" y="4299942"/>
            <a:ext cx="1456284" cy="72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0325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 med 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55576" y="1491630"/>
            <a:ext cx="4968552" cy="3240360"/>
          </a:xfrm>
        </p:spPr>
        <p:txBody>
          <a:bodyPr/>
          <a:lstStyle>
            <a:lvl1pPr marL="342900" indent="-342900">
              <a:buClr>
                <a:srgbClr val="CAD643"/>
              </a:buClr>
              <a:buFont typeface="Verdana" panose="020B0604030504040204" pitchFamily="34" charset="0"/>
              <a:buChar char="•"/>
              <a:defRPr lang="da-DK" sz="2200" dirty="0" smtClean="0"/>
            </a:lvl1pPr>
            <a:lvl2pPr>
              <a:defRPr lang="da-DK" sz="2200" dirty="0" smtClean="0"/>
            </a:lvl2pPr>
            <a:lvl3pPr>
              <a:buClr>
                <a:srgbClr val="CAD643"/>
              </a:buClr>
              <a:defRPr lang="da-DK" sz="2000" dirty="0" smtClean="0"/>
            </a:lvl3pPr>
            <a:lvl4pPr>
              <a:defRPr lang="da-DK" dirty="0" smtClean="0"/>
            </a:lvl4pPr>
            <a:lvl5pPr>
              <a:buClr>
                <a:srgbClr val="CAD643"/>
              </a:buClr>
              <a:defRPr lang="en-US" sz="1800" dirty="0"/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US" dirty="0"/>
          </a:p>
        </p:txBody>
      </p:sp>
      <p:sp>
        <p:nvSpPr>
          <p:cNvPr id="7" name="Rektangel 6"/>
          <p:cNvSpPr/>
          <p:nvPr userDrawn="1"/>
        </p:nvSpPr>
        <p:spPr>
          <a:xfrm>
            <a:off x="0" y="339502"/>
            <a:ext cx="291801" cy="936105"/>
          </a:xfrm>
          <a:prstGeom prst="rect">
            <a:avLst/>
          </a:prstGeom>
          <a:solidFill>
            <a:srgbClr val="CAD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ktangel 7"/>
          <p:cNvSpPr/>
          <p:nvPr userDrawn="1"/>
        </p:nvSpPr>
        <p:spPr>
          <a:xfrm>
            <a:off x="6300193" y="-1"/>
            <a:ext cx="2838862" cy="4111257"/>
          </a:xfrm>
          <a:prstGeom prst="rect">
            <a:avLst/>
          </a:prstGeom>
          <a:solidFill>
            <a:srgbClr val="CAD643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0" name="Lige forbindelse 9"/>
          <p:cNvCxnSpPr/>
          <p:nvPr userDrawn="1"/>
        </p:nvCxnSpPr>
        <p:spPr>
          <a:xfrm flipH="1">
            <a:off x="6002808" y="807554"/>
            <a:ext cx="51340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dsholder til indhold 2"/>
          <p:cNvSpPr>
            <a:spLocks noGrp="1"/>
          </p:cNvSpPr>
          <p:nvPr>
            <p:ph idx="10"/>
          </p:nvPr>
        </p:nvSpPr>
        <p:spPr>
          <a:xfrm>
            <a:off x="6927533" y="1167595"/>
            <a:ext cx="1800200" cy="2708949"/>
          </a:xfrm>
        </p:spPr>
        <p:txBody>
          <a:bodyPr>
            <a:normAutofit/>
          </a:bodyPr>
          <a:lstStyle>
            <a:lvl1pPr marL="0" indent="0">
              <a:buClr>
                <a:srgbClr val="CAD643"/>
              </a:buClr>
              <a:buFont typeface="Verdana" panose="020B0604030504040204" pitchFamily="34" charset="0"/>
              <a:buNone/>
              <a:defRPr lang="da-DK" sz="1800" dirty="0" smtClean="0"/>
            </a:lvl1pPr>
            <a:lvl2pPr>
              <a:defRPr lang="da-DK" sz="2200" dirty="0" smtClean="0"/>
            </a:lvl2pPr>
            <a:lvl3pPr>
              <a:buClr>
                <a:srgbClr val="CAD643"/>
              </a:buClr>
              <a:defRPr lang="da-DK" sz="2000" dirty="0" smtClean="0"/>
            </a:lvl3pPr>
            <a:lvl4pPr>
              <a:defRPr lang="da-DK" dirty="0" smtClean="0"/>
            </a:lvl4pPr>
            <a:lvl5pPr>
              <a:buClr>
                <a:srgbClr val="CAD643"/>
              </a:buClr>
              <a:defRPr lang="en-US" sz="1800" dirty="0"/>
            </a:lvl5pPr>
          </a:lstStyle>
          <a:p>
            <a:pPr lvl="0"/>
            <a:r>
              <a:rPr lang="da-DK" dirty="0"/>
              <a:t>Klik for at redigere i master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755576" y="467628"/>
            <a:ext cx="5112568" cy="688694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da-DK" dirty="0"/>
              <a:t>Klik for at redigere i master</a:t>
            </a:r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093" y="4371950"/>
            <a:ext cx="1666621" cy="66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714" y="4299942"/>
            <a:ext cx="1456284" cy="72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194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 med forklar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55576" y="1491630"/>
            <a:ext cx="4968552" cy="3240360"/>
          </a:xfrm>
        </p:spPr>
        <p:txBody>
          <a:bodyPr/>
          <a:lstStyle>
            <a:lvl1pPr marL="342900" indent="-342900">
              <a:buClr>
                <a:srgbClr val="F7A520"/>
              </a:buClr>
              <a:buFont typeface="Verdana" panose="020B0604030504040204" pitchFamily="34" charset="0"/>
              <a:buChar char="•"/>
              <a:defRPr lang="da-DK" sz="2200" dirty="0" smtClean="0"/>
            </a:lvl1pPr>
            <a:lvl2pPr>
              <a:defRPr lang="da-DK" sz="2200" dirty="0" smtClean="0"/>
            </a:lvl2pPr>
            <a:lvl3pPr>
              <a:buClr>
                <a:srgbClr val="F7A520"/>
              </a:buClr>
              <a:defRPr lang="da-DK" sz="2000" dirty="0" smtClean="0"/>
            </a:lvl3pPr>
            <a:lvl4pPr>
              <a:defRPr lang="da-DK" dirty="0" smtClean="0"/>
            </a:lvl4pPr>
            <a:lvl5pPr>
              <a:buClr>
                <a:srgbClr val="F7A520"/>
              </a:buClr>
              <a:defRPr lang="en-US" sz="1800" dirty="0"/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US" dirty="0"/>
          </a:p>
        </p:txBody>
      </p:sp>
      <p:sp>
        <p:nvSpPr>
          <p:cNvPr id="7" name="Rektangel 6"/>
          <p:cNvSpPr/>
          <p:nvPr userDrawn="1"/>
        </p:nvSpPr>
        <p:spPr>
          <a:xfrm>
            <a:off x="0" y="339502"/>
            <a:ext cx="291801" cy="936105"/>
          </a:xfrm>
          <a:prstGeom prst="rect">
            <a:avLst/>
          </a:prstGeom>
          <a:solidFill>
            <a:srgbClr val="F7A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ktangel 7"/>
          <p:cNvSpPr/>
          <p:nvPr userDrawn="1"/>
        </p:nvSpPr>
        <p:spPr>
          <a:xfrm>
            <a:off x="6300191" y="0"/>
            <a:ext cx="2838863" cy="4111256"/>
          </a:xfrm>
          <a:prstGeom prst="rect">
            <a:avLst/>
          </a:prstGeom>
          <a:solidFill>
            <a:srgbClr val="F7A52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Pladsholder til indhold 2"/>
          <p:cNvSpPr>
            <a:spLocks noGrp="1"/>
          </p:cNvSpPr>
          <p:nvPr>
            <p:ph idx="10"/>
          </p:nvPr>
        </p:nvSpPr>
        <p:spPr>
          <a:xfrm>
            <a:off x="6927533" y="1167595"/>
            <a:ext cx="1800200" cy="2708949"/>
          </a:xfrm>
        </p:spPr>
        <p:txBody>
          <a:bodyPr>
            <a:normAutofit/>
          </a:bodyPr>
          <a:lstStyle>
            <a:lvl1pPr marL="0" indent="0">
              <a:buClr>
                <a:srgbClr val="CAD643"/>
              </a:buClr>
              <a:buFont typeface="Verdana" panose="020B0604030504040204" pitchFamily="34" charset="0"/>
              <a:buNone/>
              <a:defRPr lang="da-DK" sz="1800" dirty="0" smtClean="0"/>
            </a:lvl1pPr>
            <a:lvl2pPr>
              <a:defRPr lang="da-DK" sz="2200" dirty="0" smtClean="0"/>
            </a:lvl2pPr>
            <a:lvl3pPr>
              <a:buClr>
                <a:srgbClr val="CAD643"/>
              </a:buClr>
              <a:defRPr lang="da-DK" sz="2000" dirty="0" smtClean="0"/>
            </a:lvl3pPr>
            <a:lvl4pPr>
              <a:defRPr lang="da-DK" dirty="0" smtClean="0"/>
            </a:lvl4pPr>
            <a:lvl5pPr>
              <a:buClr>
                <a:srgbClr val="CAD643"/>
              </a:buClr>
              <a:defRPr lang="en-US" sz="1800" dirty="0"/>
            </a:lvl5pPr>
          </a:lstStyle>
          <a:p>
            <a:pPr lvl="0"/>
            <a:r>
              <a:rPr lang="da-DK" dirty="0"/>
              <a:t>Klik for at redigere i master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755576" y="467628"/>
            <a:ext cx="5112568" cy="688694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da-DK" dirty="0"/>
              <a:t>Klik for at redigere i master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093" y="4371950"/>
            <a:ext cx="1666621" cy="66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714" y="4299942"/>
            <a:ext cx="1456284" cy="72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Lige forbindelse 14"/>
          <p:cNvCxnSpPr/>
          <p:nvPr userDrawn="1"/>
        </p:nvCxnSpPr>
        <p:spPr>
          <a:xfrm flipH="1">
            <a:off x="6002808" y="807554"/>
            <a:ext cx="51340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5992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Lige forbindelse 5"/>
          <p:cNvCxnSpPr/>
          <p:nvPr userDrawn="1"/>
        </p:nvCxnSpPr>
        <p:spPr>
          <a:xfrm flipH="1">
            <a:off x="-468559" y="4787373"/>
            <a:ext cx="424847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093" y="4371950"/>
            <a:ext cx="1666621" cy="66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714" y="4299942"/>
            <a:ext cx="1456284" cy="72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5820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m.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Lige forbindelse 5"/>
          <p:cNvCxnSpPr/>
          <p:nvPr userDrawn="1"/>
        </p:nvCxnSpPr>
        <p:spPr>
          <a:xfrm flipH="1">
            <a:off x="-468559" y="4787373"/>
            <a:ext cx="417646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755576" y="357505"/>
            <a:ext cx="7416824" cy="486054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da-DK" dirty="0"/>
              <a:t>Klik for at redigere i master</a:t>
            </a:r>
            <a:endParaRPr lang="en-US" dirty="0"/>
          </a:p>
        </p:txBody>
      </p:sp>
      <p:sp>
        <p:nvSpPr>
          <p:cNvPr id="4" name="Rektangel 3"/>
          <p:cNvSpPr/>
          <p:nvPr userDrawn="1"/>
        </p:nvSpPr>
        <p:spPr>
          <a:xfrm>
            <a:off x="0" y="195486"/>
            <a:ext cx="291801" cy="677160"/>
          </a:xfrm>
          <a:prstGeom prst="rect">
            <a:avLst/>
          </a:prstGeom>
          <a:solidFill>
            <a:srgbClr val="CAD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093" y="4371950"/>
            <a:ext cx="1666621" cy="66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714" y="4299942"/>
            <a:ext cx="1456284" cy="72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5721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755576" y="519522"/>
            <a:ext cx="7390800" cy="85725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i master</a:t>
            </a:r>
            <a:endParaRPr lang="en-US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187624" y="1429866"/>
            <a:ext cx="7315200" cy="30861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US" dirty="0"/>
          </a:p>
        </p:txBody>
      </p:sp>
      <p:pic>
        <p:nvPicPr>
          <p:cNvPr id="5" name="Picture 2" descr="G:\Smart Village Svebølle\Kommunikation\Logo\png\Logo farve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377416"/>
            <a:ext cx="1577879" cy="50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853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55" r:id="rId8"/>
    <p:sldLayoutId id="2147483673" r:id="rId9"/>
    <p:sldLayoutId id="2147483651" r:id="rId10"/>
    <p:sldLayoutId id="2147483672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Verdana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9E269-9F16-FE4E-842E-B3E17E912FAF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2018-09-11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2275D-9144-184A-8022-ED81E73085E6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444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9E269-9F16-FE4E-842E-B3E17E912FAF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2018-09-11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2275D-9144-184A-8022-ED81E73085E6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253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png"/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jpeg"/><Relationship Id="rId11" Type="http://schemas.openxmlformats.org/officeDocument/2006/relationships/image" Target="../media/image38.png"/><Relationship Id="rId5" Type="http://schemas.openxmlformats.org/officeDocument/2006/relationships/image" Target="../media/image32.jpg"/><Relationship Id="rId10" Type="http://schemas.openxmlformats.org/officeDocument/2006/relationships/image" Target="../media/image37.png"/><Relationship Id="rId4" Type="http://schemas.openxmlformats.org/officeDocument/2006/relationships/image" Target="../media/image31.jpeg"/><Relationship Id="rId9" Type="http://schemas.openxmlformats.org/officeDocument/2006/relationships/image" Target="../media/image3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1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xmlns="" id="{72999EE2-CCC6-DF41-BF4A-6210817A6B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98572" y="1820650"/>
            <a:ext cx="4245428" cy="1903228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7200" b="1" dirty="0"/>
              <a:t>Interactive and safety lighting </a:t>
            </a:r>
          </a:p>
          <a:p>
            <a:pPr algn="l"/>
            <a:r>
              <a:rPr lang="en-US" sz="7200" b="1" dirty="0"/>
              <a:t>in public spaces </a:t>
            </a:r>
          </a:p>
          <a:p>
            <a:pPr algn="l"/>
            <a:endParaRPr lang="en-US" i="1" dirty="0"/>
          </a:p>
          <a:p>
            <a:pPr algn="l"/>
            <a:endParaRPr lang="en-US" sz="6400" i="1" dirty="0"/>
          </a:p>
          <a:p>
            <a:pPr algn="l"/>
            <a:r>
              <a:rPr lang="en-US" sz="6400" b="1" i="1" dirty="0"/>
              <a:t>Johan </a:t>
            </a:r>
            <a:r>
              <a:rPr lang="en-US" sz="6400" b="1" i="1" dirty="0" err="1"/>
              <a:t>Ib</a:t>
            </a:r>
            <a:r>
              <a:rPr lang="en-US" sz="6400" b="1" i="1" dirty="0"/>
              <a:t> Hansen</a:t>
            </a:r>
          </a:p>
          <a:p>
            <a:pPr algn="l"/>
            <a:r>
              <a:rPr lang="en-US" sz="6400" i="1" dirty="0"/>
              <a:t>Senior Project Manager </a:t>
            </a:r>
          </a:p>
          <a:p>
            <a:pPr algn="l"/>
            <a:r>
              <a:rPr lang="en-US" sz="6400" i="1" dirty="0"/>
              <a:t>Kalundborg Municipality</a:t>
            </a:r>
          </a:p>
          <a:p>
            <a:pPr algn="l"/>
            <a:endParaRPr lang="en-US" sz="3300" b="1" i="1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xmlns="" id="{50F07E5C-3A3E-4341-BF94-B0521FC5C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01652" y="-265402"/>
            <a:ext cx="6835264" cy="5435018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xmlns="" id="{56281715-9AAB-FF47-9353-ECFC8E4257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3154" y="1131590"/>
            <a:ext cx="3461783" cy="306040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xmlns="" id="{85EEC460-270C-314E-8871-6FD7E3EF62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192390">
            <a:off x="7506594" y="3765254"/>
            <a:ext cx="1189430" cy="123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78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indhold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9" b="7488"/>
          <a:stretch/>
        </p:blipFill>
        <p:spPr>
          <a:xfrm>
            <a:off x="1619672" y="1059583"/>
            <a:ext cx="4246240" cy="3168352"/>
          </a:xfrm>
        </p:spPr>
      </p:pic>
      <p:sp>
        <p:nvSpPr>
          <p:cNvPr id="4" name="Pladsholder til indhold 3"/>
          <p:cNvSpPr>
            <a:spLocks noGrp="1"/>
          </p:cNvSpPr>
          <p:nvPr>
            <p:ph idx="10"/>
          </p:nvPr>
        </p:nvSpPr>
        <p:spPr>
          <a:xfrm>
            <a:off x="6732240" y="555526"/>
            <a:ext cx="2016224" cy="3321019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Street luminaire with tunable white LED, controlled by PIR sensors.</a:t>
            </a:r>
          </a:p>
          <a:p>
            <a:endParaRPr lang="en-US" dirty="0"/>
          </a:p>
          <a:p>
            <a:r>
              <a:rPr lang="en-US" dirty="0"/>
              <a:t>The light </a:t>
            </a:r>
            <a:r>
              <a:rPr lang="en-US" dirty="0" smtClean="0"/>
              <a:t>set up is </a:t>
            </a:r>
            <a:r>
              <a:rPr lang="en-US" dirty="0"/>
              <a:t>controlled via Wi-Fi.</a:t>
            </a:r>
          </a:p>
          <a:p>
            <a:endParaRPr lang="en-US" dirty="0"/>
          </a:p>
          <a:p>
            <a:r>
              <a:rPr lang="en-US" dirty="0"/>
              <a:t>When a pedestrian approaches, the light intensity is increased automatically.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339502"/>
            <a:ext cx="5112568" cy="688694"/>
          </a:xfrm>
        </p:spPr>
        <p:txBody>
          <a:bodyPr>
            <a:normAutofit/>
          </a:bodyPr>
          <a:lstStyle/>
          <a:p>
            <a:r>
              <a:rPr lang="en-US" sz="2400" dirty="0"/>
              <a:t>School crossing</a:t>
            </a: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075806"/>
            <a:ext cx="2400267" cy="1618834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69810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339502"/>
            <a:ext cx="4968552" cy="688694"/>
          </a:xfrm>
        </p:spPr>
        <p:txBody>
          <a:bodyPr>
            <a:normAutofit/>
          </a:bodyPr>
          <a:lstStyle/>
          <a:p>
            <a:r>
              <a:rPr lang="en-US" sz="2400" dirty="0" err="1"/>
              <a:t>iColor</a:t>
            </a:r>
            <a:r>
              <a:rPr lang="en-US" sz="2400" dirty="0"/>
              <a:t> Accent Compact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idx="10"/>
          </p:nvPr>
        </p:nvSpPr>
        <p:spPr>
          <a:xfrm>
            <a:off x="6732240" y="483518"/>
            <a:ext cx="1995493" cy="339302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LED </a:t>
            </a:r>
            <a:r>
              <a:rPr lang="en-US" dirty="0" smtClean="0"/>
              <a:t>illumination </a:t>
            </a:r>
            <a:r>
              <a:rPr lang="en-US" dirty="0"/>
              <a:t>is so strong that it is </a:t>
            </a:r>
            <a:r>
              <a:rPr lang="en-US" dirty="0" smtClean="0"/>
              <a:t>clearly visible in daylight </a:t>
            </a:r>
            <a:r>
              <a:rPr lang="en-US" dirty="0"/>
              <a:t>and it is necessary to lower the intensity when it gets </a:t>
            </a:r>
            <a:r>
              <a:rPr lang="en-US" dirty="0" smtClean="0"/>
              <a:t>dark, </a:t>
            </a:r>
            <a:r>
              <a:rPr lang="en-US" dirty="0"/>
              <a:t>in order not to bother the </a:t>
            </a:r>
            <a:r>
              <a:rPr lang="en-US" dirty="0" smtClean="0"/>
              <a:t>neighbors</a:t>
            </a:r>
            <a:r>
              <a:rPr lang="en-US" dirty="0"/>
              <a:t>.</a:t>
            </a:r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7" b="13765"/>
          <a:stretch/>
        </p:blipFill>
        <p:spPr>
          <a:xfrm>
            <a:off x="611560" y="1203598"/>
            <a:ext cx="5328592" cy="2923902"/>
          </a:xfrm>
        </p:spPr>
      </p:pic>
    </p:spTree>
    <p:extLst>
      <p:ext uri="{BB962C8B-B14F-4D97-AF65-F5344CB8AC3E}">
        <p14:creationId xmlns:p14="http://schemas.microsoft.com/office/powerpoint/2010/main" val="248633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442896"/>
            <a:ext cx="4968552" cy="688694"/>
          </a:xfrm>
        </p:spPr>
        <p:txBody>
          <a:bodyPr>
            <a:normAutofit fontScale="90000"/>
          </a:bodyPr>
          <a:lstStyle/>
          <a:p>
            <a:r>
              <a:rPr lang="en-US" dirty="0"/>
              <a:t>Benches with light conductors and manageable LED lights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idx="10"/>
          </p:nvPr>
        </p:nvSpPr>
        <p:spPr>
          <a:xfrm>
            <a:off x="6804248" y="699543"/>
            <a:ext cx="1923485" cy="3177002"/>
          </a:xfrm>
        </p:spPr>
        <p:txBody>
          <a:bodyPr>
            <a:normAutofit/>
          </a:bodyPr>
          <a:lstStyle/>
          <a:p>
            <a:r>
              <a:rPr lang="en-US" dirty="0"/>
              <a:t>Both the light in the benches and on the wall may be programmed to react on impulses from sensors.</a:t>
            </a:r>
          </a:p>
        </p:txBody>
      </p:sp>
      <p:pic>
        <p:nvPicPr>
          <p:cNvPr id="7" name="Pladsholder til indhold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0" b="9010"/>
          <a:stretch/>
        </p:blipFill>
        <p:spPr>
          <a:xfrm>
            <a:off x="755654" y="1491630"/>
            <a:ext cx="5292291" cy="2700300"/>
          </a:xfrm>
        </p:spPr>
      </p:pic>
    </p:spTree>
    <p:extLst>
      <p:ext uri="{BB962C8B-B14F-4D97-AF65-F5344CB8AC3E}">
        <p14:creationId xmlns:p14="http://schemas.microsoft.com/office/powerpoint/2010/main" val="76136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Star-light on benches and wall</a:t>
            </a:r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0" r="4243" b="13673"/>
          <a:stretch/>
        </p:blipFill>
        <p:spPr>
          <a:xfrm>
            <a:off x="899592" y="1059582"/>
            <a:ext cx="5832648" cy="3048000"/>
          </a:xfrm>
        </p:spPr>
      </p:pic>
    </p:spTree>
    <p:extLst>
      <p:ext uri="{BB962C8B-B14F-4D97-AF65-F5344CB8AC3E}">
        <p14:creationId xmlns:p14="http://schemas.microsoft.com/office/powerpoint/2010/main" val="305612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532906"/>
            <a:ext cx="4968552" cy="688694"/>
          </a:xfrm>
        </p:spPr>
        <p:txBody>
          <a:bodyPr anchor="ctr">
            <a:normAutofit fontScale="90000"/>
          </a:bodyPr>
          <a:lstStyle/>
          <a:p>
            <a:r>
              <a:rPr lang="en-US" sz="2700" dirty="0"/>
              <a:t>Pharos Lighting Control </a:t>
            </a:r>
            <a:r>
              <a:rPr lang="en-US" dirty="0"/>
              <a:t/>
            </a:r>
            <a:br>
              <a:rPr lang="en-US" dirty="0"/>
            </a:br>
            <a:r>
              <a:rPr lang="en-US" sz="1800" dirty="0"/>
              <a:t>Pharos Designer 2.5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" name="Pladsholder til indhold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52090"/>
            <a:ext cx="4855908" cy="2539958"/>
          </a:xfr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25" y="2715766"/>
            <a:ext cx="3888432" cy="2046287"/>
          </a:xfrm>
          <a:prstGeom prst="rect">
            <a:avLst/>
          </a:prstGeom>
        </p:spPr>
      </p:pic>
      <p:sp>
        <p:nvSpPr>
          <p:cNvPr id="8" name="Pladsholder til indhold 3"/>
          <p:cNvSpPr txBox="1">
            <a:spLocks/>
          </p:cNvSpPr>
          <p:nvPr/>
        </p:nvSpPr>
        <p:spPr>
          <a:xfrm>
            <a:off x="6927533" y="1167595"/>
            <a:ext cx="1800200" cy="270894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CAD643"/>
              </a:buClr>
              <a:buFont typeface="Verdana" panose="020B0604030504040204" pitchFamily="34" charset="0"/>
              <a:buNone/>
              <a:defRPr lang="da-DK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da-DK" sz="2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CAD643"/>
              </a:buClr>
              <a:buFont typeface="Arial" pitchFamily="34" charset="0"/>
              <a:buChar char="•"/>
              <a:defRPr lang="da-DK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da-DK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CAD643"/>
              </a:buClr>
              <a:buFont typeface="Arial" pitchFamily="34" charset="0"/>
              <a:buChar char="»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Pladsholder til indhold 12"/>
          <p:cNvSpPr txBox="1">
            <a:spLocks/>
          </p:cNvSpPr>
          <p:nvPr/>
        </p:nvSpPr>
        <p:spPr>
          <a:xfrm>
            <a:off x="6732241" y="627535"/>
            <a:ext cx="2160240" cy="324119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CAD643"/>
              </a:buClr>
              <a:buFont typeface="Verdana" panose="020B0604030504040204" pitchFamily="34" charset="0"/>
              <a:buNone/>
              <a:defRPr lang="da-DK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da-DK" sz="2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CAD643"/>
              </a:buClr>
              <a:buFont typeface="Arial" pitchFamily="34" charset="0"/>
              <a:buChar char="•"/>
              <a:defRPr lang="da-DK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da-DK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CAD643"/>
              </a:buClr>
              <a:buFont typeface="Arial" pitchFamily="34" charset="0"/>
              <a:buChar char="»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From autumn 2018 Svebølle </a:t>
            </a:r>
            <a:r>
              <a:rPr lang="en-US" dirty="0"/>
              <a:t>School will </a:t>
            </a:r>
            <a:r>
              <a:rPr lang="en-US" dirty="0" smtClean="0"/>
              <a:t>use </a:t>
            </a:r>
            <a:r>
              <a:rPr lang="en-US" dirty="0"/>
              <a:t>data for </a:t>
            </a:r>
            <a:r>
              <a:rPr lang="en-US" dirty="0" smtClean="0"/>
              <a:t>teaching </a:t>
            </a:r>
            <a:r>
              <a:rPr lang="en-US" dirty="0"/>
              <a:t>in different </a:t>
            </a:r>
            <a:r>
              <a:rPr lang="en-US" dirty="0" smtClean="0"/>
              <a:t>subjects</a:t>
            </a:r>
            <a:r>
              <a:rPr lang="en-US" dirty="0"/>
              <a:t>, and offer ”Smart City” as project work</a:t>
            </a:r>
          </a:p>
        </p:txBody>
      </p:sp>
      <p:pic>
        <p:nvPicPr>
          <p:cNvPr id="11" name="Pladsholder til indhold 10"/>
          <p:cNvPicPr>
            <a:picLocks noGrp="1" noChangeAspect="1"/>
          </p:cNvPicPr>
          <p:nvPr>
            <p:ph idx="1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715766"/>
            <a:ext cx="3043800" cy="1596177"/>
          </a:xfrm>
        </p:spPr>
      </p:pic>
    </p:spTree>
    <p:extLst>
      <p:ext uri="{BB962C8B-B14F-4D97-AF65-F5344CB8AC3E}">
        <p14:creationId xmlns:p14="http://schemas.microsoft.com/office/powerpoint/2010/main" val="209818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6545" y="483518"/>
            <a:ext cx="4968552" cy="576064"/>
          </a:xfrm>
        </p:spPr>
        <p:txBody>
          <a:bodyPr anchor="ctr">
            <a:normAutofit/>
          </a:bodyPr>
          <a:lstStyle/>
          <a:p>
            <a:r>
              <a:rPr lang="en-US" sz="2400" dirty="0"/>
              <a:t>The final set up</a:t>
            </a:r>
          </a:p>
        </p:txBody>
      </p:sp>
      <p:sp>
        <p:nvSpPr>
          <p:cNvPr id="13" name="Pladsholder til indhold 12"/>
          <p:cNvSpPr>
            <a:spLocks noGrp="1"/>
          </p:cNvSpPr>
          <p:nvPr>
            <p:ph idx="10"/>
          </p:nvPr>
        </p:nvSpPr>
        <p:spPr>
          <a:xfrm>
            <a:off x="6804248" y="627534"/>
            <a:ext cx="2016224" cy="3177002"/>
          </a:xfrm>
        </p:spPr>
        <p:txBody>
          <a:bodyPr>
            <a:normAutofit fontScale="85000" lnSpcReduction="20000"/>
          </a:bodyPr>
          <a:lstStyle/>
          <a:p>
            <a:r>
              <a:rPr lang="en-US" sz="1400" b="1" dirty="0"/>
              <a:t>examples of available </a:t>
            </a:r>
            <a:r>
              <a:rPr lang="en-US" sz="1400" b="1" dirty="0" smtClean="0"/>
              <a:t>data: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indoor climate data from classrooms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traffic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outdoor climate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surface temperature from sidewalk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outdoor environmental </a:t>
            </a:r>
            <a:r>
              <a:rPr lang="en-US" sz="1400" dirty="0" smtClean="0"/>
              <a:t>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data </a:t>
            </a:r>
            <a:r>
              <a:rPr lang="en-US" sz="1400" dirty="0"/>
              <a:t>from reactive sensors in benches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parking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RFID-tracking data, traffic behavior.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4" name="Pladsholder til indhold 13"/>
          <p:cNvSpPr>
            <a:spLocks noGrp="1"/>
          </p:cNvSpPr>
          <p:nvPr>
            <p:ph idx="1"/>
          </p:nvPr>
        </p:nvSpPr>
        <p:spPr>
          <a:xfrm>
            <a:off x="755576" y="1275606"/>
            <a:ext cx="5184576" cy="3384376"/>
          </a:xfrm>
        </p:spPr>
        <p:txBody>
          <a:bodyPr>
            <a:noAutofit/>
          </a:bodyPr>
          <a:lstStyle/>
          <a:p>
            <a:r>
              <a:rPr lang="en-US" sz="1800" dirty="0"/>
              <a:t>A small scale ”smart city infrastructure”, where the users (students) can explore and make data valuable </a:t>
            </a:r>
            <a:endParaRPr lang="en-US" sz="1800" dirty="0" smtClean="0"/>
          </a:p>
          <a:p>
            <a:r>
              <a:rPr lang="en-US" sz="1800" dirty="0" smtClean="0"/>
              <a:t>an interactive light installation, responding on activity in surroundings</a:t>
            </a:r>
          </a:p>
          <a:p>
            <a:r>
              <a:rPr lang="en-US" sz="1800" dirty="0" smtClean="0"/>
              <a:t>Tunable White in crossing, responding on traffic</a:t>
            </a:r>
          </a:p>
          <a:p>
            <a:r>
              <a:rPr lang="en-US" sz="1800" dirty="0" smtClean="0"/>
              <a:t>programmable setup for engaging data and installations in education</a:t>
            </a:r>
            <a:endParaRPr lang="en-US" sz="1800" b="1" dirty="0" smtClean="0"/>
          </a:p>
          <a:p>
            <a:pPr marL="0" indent="0">
              <a:buNone/>
            </a:pP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93205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0646" y="357505"/>
            <a:ext cx="3390387" cy="486054"/>
          </a:xfrm>
        </p:spPr>
        <p:txBody>
          <a:bodyPr>
            <a:normAutofit/>
          </a:bodyPr>
          <a:lstStyle/>
          <a:p>
            <a:r>
              <a:rPr lang="da-DK" sz="2400" dirty="0"/>
              <a:t>Project participants:</a:t>
            </a:r>
          </a:p>
        </p:txBody>
      </p:sp>
      <p:pic>
        <p:nvPicPr>
          <p:cNvPr id="11" name="Billed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702" y="1184856"/>
            <a:ext cx="1008112" cy="907861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18" y="2201663"/>
            <a:ext cx="1080119" cy="780099"/>
          </a:xfrm>
          <a:prstGeom prst="rect">
            <a:avLst/>
          </a:prstGeom>
        </p:spPr>
      </p:pic>
      <p:pic>
        <p:nvPicPr>
          <p:cNvPr id="13" name="Billed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833" y="2591712"/>
            <a:ext cx="1981200" cy="238218"/>
          </a:xfrm>
          <a:prstGeom prst="rect">
            <a:avLst/>
          </a:prstGeom>
        </p:spPr>
      </p:pic>
      <p:pic>
        <p:nvPicPr>
          <p:cNvPr id="14" name="Billed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7" y="3402640"/>
            <a:ext cx="1907704" cy="883539"/>
          </a:xfrm>
          <a:prstGeom prst="rect">
            <a:avLst/>
          </a:prstGeom>
        </p:spPr>
      </p:pic>
      <p:pic>
        <p:nvPicPr>
          <p:cNvPr id="15" name="Billed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94" y="1206964"/>
            <a:ext cx="1677924" cy="499727"/>
          </a:xfrm>
          <a:prstGeom prst="rect">
            <a:avLst/>
          </a:prstGeom>
        </p:spPr>
      </p:pic>
      <p:pic>
        <p:nvPicPr>
          <p:cNvPr id="16" name="Billed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776" y="2572040"/>
            <a:ext cx="808484" cy="973554"/>
          </a:xfrm>
          <a:prstGeom prst="rect">
            <a:avLst/>
          </a:prstGeom>
        </p:spPr>
      </p:pic>
      <p:pic>
        <p:nvPicPr>
          <p:cNvPr id="17" name="Billed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919" y="1791941"/>
            <a:ext cx="1454960" cy="594109"/>
          </a:xfrm>
          <a:prstGeom prst="rect">
            <a:avLst/>
          </a:prstGeom>
        </p:spPr>
      </p:pic>
      <p:pic>
        <p:nvPicPr>
          <p:cNvPr id="18" name="Billed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919" y="3747101"/>
            <a:ext cx="2088232" cy="348174"/>
          </a:xfrm>
          <a:prstGeom prst="rect">
            <a:avLst/>
          </a:prstGeom>
        </p:spPr>
      </p:pic>
      <p:pic>
        <p:nvPicPr>
          <p:cNvPr id="19" name="Billed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879" y="2572040"/>
            <a:ext cx="2232248" cy="385078"/>
          </a:xfrm>
          <a:prstGeom prst="rect">
            <a:avLst/>
          </a:prstGeom>
        </p:spPr>
      </p:pic>
      <p:sp>
        <p:nvSpPr>
          <p:cNvPr id="20" name="Titel 1"/>
          <p:cNvSpPr txBox="1">
            <a:spLocks/>
          </p:cNvSpPr>
          <p:nvPr/>
        </p:nvSpPr>
        <p:spPr>
          <a:xfrm>
            <a:off x="4849520" y="348269"/>
            <a:ext cx="3331252" cy="127342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Primary</a:t>
            </a:r>
            <a:r>
              <a:rPr lang="da-DK" sz="2400" dirty="0" smtClean="0"/>
              <a:t> Products</a:t>
            </a:r>
            <a:r>
              <a:rPr lang="da-DK" sz="2400" dirty="0"/>
              <a:t>, Technologies and services:</a:t>
            </a:r>
          </a:p>
        </p:txBody>
      </p:sp>
      <p:pic>
        <p:nvPicPr>
          <p:cNvPr id="22" name="Billed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631" y="3223863"/>
            <a:ext cx="1674146" cy="321731"/>
          </a:xfrm>
          <a:prstGeom prst="rect">
            <a:avLst/>
          </a:prstGeom>
        </p:spPr>
      </p:pic>
      <p:pic>
        <p:nvPicPr>
          <p:cNvPr id="23" name="Billed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891" y="1706691"/>
            <a:ext cx="1178881" cy="419145"/>
          </a:xfrm>
          <a:prstGeom prst="rect">
            <a:avLst/>
          </a:prstGeom>
        </p:spPr>
      </p:pic>
      <p:cxnSp>
        <p:nvCxnSpPr>
          <p:cNvPr id="21" name="Lige forbindelse 20"/>
          <p:cNvCxnSpPr/>
          <p:nvPr/>
        </p:nvCxnSpPr>
        <p:spPr>
          <a:xfrm flipV="1">
            <a:off x="4427983" y="483518"/>
            <a:ext cx="1" cy="36997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602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4">
            <a:extLst>
              <a:ext uri="{FF2B5EF4-FFF2-40B4-BE49-F238E27FC236}">
                <a16:creationId xmlns="" xmlns:a16="http://schemas.microsoft.com/office/drawing/2014/main" id="{DA7EC4AD-FA20-44F8-A2B4-E23502ADB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4476" y="-138951"/>
            <a:ext cx="3319527" cy="2782709"/>
          </a:xfrm>
          <a:prstGeom prst="rect">
            <a:avLst/>
          </a:prstGeom>
        </p:spPr>
      </p:pic>
      <p:pic>
        <p:nvPicPr>
          <p:cNvPr id="11" name="Bildobjekt 5">
            <a:extLst>
              <a:ext uri="{FF2B5EF4-FFF2-40B4-BE49-F238E27FC236}">
                <a16:creationId xmlns="" xmlns:a16="http://schemas.microsoft.com/office/drawing/2014/main" id="{A3E84334-8AAA-4F4D-8607-67A92D504C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192390">
            <a:off x="7911449" y="4157076"/>
            <a:ext cx="861036" cy="862530"/>
          </a:xfrm>
          <a:prstGeom prst="rect">
            <a:avLst/>
          </a:prstGeom>
        </p:spPr>
      </p:pic>
      <p:pic>
        <p:nvPicPr>
          <p:cNvPr id="12" name="Billede 11" descr="Et billede, der indeholder udendørs, skilt, himmel&#10;&#10;Beskrivelse, der er oprettet med høj sikkerhed">
            <a:extLst>
              <a:ext uri="{FF2B5EF4-FFF2-40B4-BE49-F238E27FC236}">
                <a16:creationId xmlns="" xmlns:a16="http://schemas.microsoft.com/office/drawing/2014/main" id="{5F5E1771-6532-4428-A8B8-953CB53586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6792" y="426169"/>
            <a:ext cx="1401500" cy="489398"/>
          </a:xfrm>
          <a:prstGeom prst="rect">
            <a:avLst/>
          </a:prstGeom>
        </p:spPr>
      </p:pic>
      <p:sp>
        <p:nvSpPr>
          <p:cNvPr id="13" name="Underrubrik 2">
            <a:extLst>
              <a:ext uri="{FF2B5EF4-FFF2-40B4-BE49-F238E27FC236}">
                <a16:creationId xmlns="" xmlns:a16="http://schemas.microsoft.com/office/drawing/2014/main" id="{7EB26645-8696-4E04-8747-0F4752A8DB74}"/>
              </a:ext>
            </a:extLst>
          </p:cNvPr>
          <p:cNvSpPr>
            <a:spLocks noGrp="1"/>
          </p:cNvSpPr>
          <p:nvPr/>
        </p:nvSpPr>
        <p:spPr>
          <a:xfrm>
            <a:off x="666220" y="1923678"/>
            <a:ext cx="7517198" cy="2891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b="1" dirty="0" err="1">
                <a:solidFill>
                  <a:prstClr val="black"/>
                </a:solidFill>
              </a:rPr>
              <a:t>Key</a:t>
            </a:r>
            <a:r>
              <a:rPr lang="sv-SE" b="1" dirty="0">
                <a:solidFill>
                  <a:prstClr val="black"/>
                </a:solidFill>
              </a:rPr>
              <a:t> </a:t>
            </a:r>
            <a:r>
              <a:rPr lang="sv-SE" b="1" dirty="0" err="1">
                <a:solidFill>
                  <a:prstClr val="black"/>
                </a:solidFill>
              </a:rPr>
              <a:t>takeaways</a:t>
            </a:r>
            <a:r>
              <a:rPr lang="sv-SE" b="1" dirty="0">
                <a:solidFill>
                  <a:prstClr val="black"/>
                </a:solidFill>
              </a:rPr>
              <a:t> -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i="1" dirty="0" err="1">
                <a:solidFill>
                  <a:prstClr val="black"/>
                </a:solidFill>
              </a:rPr>
              <a:t>Key</a:t>
            </a:r>
            <a:r>
              <a:rPr lang="sv-SE" i="1" dirty="0">
                <a:solidFill>
                  <a:prstClr val="black"/>
                </a:solidFill>
              </a:rPr>
              <a:t> </a:t>
            </a:r>
            <a:r>
              <a:rPr lang="sv-SE" i="1" dirty="0" err="1">
                <a:solidFill>
                  <a:prstClr val="black"/>
                </a:solidFill>
              </a:rPr>
              <a:t>point</a:t>
            </a:r>
            <a:r>
              <a:rPr lang="sv-SE" i="1" dirty="0">
                <a:solidFill>
                  <a:prstClr val="black"/>
                </a:solidFill>
              </a:rPr>
              <a:t> #</a:t>
            </a:r>
            <a:r>
              <a:rPr lang="sv-SE" i="1" dirty="0" smtClean="0">
                <a:solidFill>
                  <a:prstClr val="black"/>
                </a:solidFill>
              </a:rPr>
              <a:t>1 </a:t>
            </a:r>
            <a:r>
              <a:rPr lang="sv-SE" i="1" dirty="0" err="1" smtClean="0">
                <a:solidFill>
                  <a:prstClr val="black"/>
                </a:solidFill>
              </a:rPr>
              <a:t>interactive</a:t>
            </a:r>
            <a:r>
              <a:rPr lang="sv-SE" i="1" dirty="0" smtClean="0">
                <a:solidFill>
                  <a:prstClr val="black"/>
                </a:solidFill>
              </a:rPr>
              <a:t> </a:t>
            </a:r>
            <a:r>
              <a:rPr lang="sv-SE" i="1" dirty="0" err="1" smtClean="0">
                <a:solidFill>
                  <a:prstClr val="black"/>
                </a:solidFill>
              </a:rPr>
              <a:t>light</a:t>
            </a:r>
            <a:r>
              <a:rPr lang="sv-SE" i="1" dirty="0" smtClean="0">
                <a:solidFill>
                  <a:prstClr val="black"/>
                </a:solidFill>
              </a:rPr>
              <a:t> </a:t>
            </a:r>
            <a:r>
              <a:rPr lang="sv-SE" i="1" dirty="0" err="1" smtClean="0">
                <a:solidFill>
                  <a:prstClr val="black"/>
                </a:solidFill>
              </a:rPr>
              <a:t>integrated</a:t>
            </a:r>
            <a:r>
              <a:rPr lang="sv-SE" i="1" dirty="0" smtClean="0">
                <a:solidFill>
                  <a:prstClr val="black"/>
                </a:solidFill>
              </a:rPr>
              <a:t> in </a:t>
            </a:r>
            <a:r>
              <a:rPr lang="sv-SE" i="1" dirty="0" err="1" smtClean="0">
                <a:solidFill>
                  <a:prstClr val="black"/>
                </a:solidFill>
              </a:rPr>
              <a:t>education</a:t>
            </a:r>
            <a:endParaRPr lang="sv-SE" i="1" dirty="0">
              <a:solidFill>
                <a:prstClr val="black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i="1" dirty="0" err="1">
                <a:solidFill>
                  <a:prstClr val="black"/>
                </a:solidFill>
              </a:rPr>
              <a:t>Key</a:t>
            </a:r>
            <a:r>
              <a:rPr lang="sv-SE" i="1" dirty="0">
                <a:solidFill>
                  <a:prstClr val="black"/>
                </a:solidFill>
              </a:rPr>
              <a:t> </a:t>
            </a:r>
            <a:r>
              <a:rPr lang="sv-SE" i="1" dirty="0" err="1">
                <a:solidFill>
                  <a:prstClr val="black"/>
                </a:solidFill>
              </a:rPr>
              <a:t>point</a:t>
            </a:r>
            <a:r>
              <a:rPr lang="sv-SE" i="1" dirty="0">
                <a:solidFill>
                  <a:prstClr val="black"/>
                </a:solidFill>
              </a:rPr>
              <a:t> #2 focus on </a:t>
            </a:r>
            <a:r>
              <a:rPr lang="sv-SE" i="1" dirty="0" err="1">
                <a:solidFill>
                  <a:prstClr val="black"/>
                </a:solidFill>
              </a:rPr>
              <a:t>traffic</a:t>
            </a:r>
            <a:r>
              <a:rPr lang="sv-SE" i="1" dirty="0">
                <a:solidFill>
                  <a:prstClr val="black"/>
                </a:solidFill>
              </a:rPr>
              <a:t> </a:t>
            </a:r>
            <a:r>
              <a:rPr lang="sv-SE" i="1" dirty="0" err="1">
                <a:solidFill>
                  <a:prstClr val="black"/>
                </a:solidFill>
              </a:rPr>
              <a:t>safety</a:t>
            </a:r>
            <a:r>
              <a:rPr lang="sv-SE" i="1" dirty="0">
                <a:solidFill>
                  <a:prstClr val="black"/>
                </a:solidFill>
              </a:rPr>
              <a:t> as a smart city </a:t>
            </a:r>
            <a:r>
              <a:rPr lang="sv-SE" i="1" dirty="0" err="1">
                <a:solidFill>
                  <a:prstClr val="black"/>
                </a:solidFill>
              </a:rPr>
              <a:t>issue</a:t>
            </a:r>
            <a:endParaRPr lang="sv-SE" i="1" dirty="0">
              <a:solidFill>
                <a:prstClr val="black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i="1" dirty="0" err="1" smtClean="0">
                <a:solidFill>
                  <a:prstClr val="black"/>
                </a:solidFill>
              </a:rPr>
              <a:t>Key</a:t>
            </a:r>
            <a:r>
              <a:rPr lang="sv-SE" i="1" dirty="0" smtClean="0">
                <a:solidFill>
                  <a:prstClr val="black"/>
                </a:solidFill>
              </a:rPr>
              <a:t> </a:t>
            </a:r>
            <a:r>
              <a:rPr lang="sv-SE" i="1" dirty="0" err="1">
                <a:solidFill>
                  <a:prstClr val="black"/>
                </a:solidFill>
              </a:rPr>
              <a:t>point</a:t>
            </a:r>
            <a:r>
              <a:rPr lang="sv-SE" i="1" dirty="0">
                <a:solidFill>
                  <a:prstClr val="black"/>
                </a:solidFill>
              </a:rPr>
              <a:t> #</a:t>
            </a:r>
            <a:r>
              <a:rPr lang="sv-SE" i="1" dirty="0" smtClean="0">
                <a:solidFill>
                  <a:prstClr val="black"/>
                </a:solidFill>
              </a:rPr>
              <a:t>3 smart </a:t>
            </a:r>
            <a:r>
              <a:rPr lang="sv-SE" i="1" dirty="0">
                <a:solidFill>
                  <a:prstClr val="black"/>
                </a:solidFill>
              </a:rPr>
              <a:t>city </a:t>
            </a:r>
            <a:r>
              <a:rPr lang="sv-SE" i="1" dirty="0" err="1">
                <a:solidFill>
                  <a:prstClr val="black"/>
                </a:solidFill>
              </a:rPr>
              <a:t>communicated</a:t>
            </a:r>
            <a:r>
              <a:rPr lang="sv-SE" i="1" dirty="0">
                <a:solidFill>
                  <a:prstClr val="black"/>
                </a:solidFill>
              </a:rPr>
              <a:t> by </a:t>
            </a:r>
            <a:r>
              <a:rPr lang="sv-SE" i="1" dirty="0" err="1">
                <a:solidFill>
                  <a:prstClr val="black"/>
                </a:solidFill>
              </a:rPr>
              <a:t>light</a:t>
            </a:r>
            <a:endParaRPr lang="sv-SE" i="1" dirty="0">
              <a:solidFill>
                <a:prstClr val="black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v-SE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96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el 1"/>
          <p:cNvSpPr>
            <a:spLocks noGrp="1"/>
          </p:cNvSpPr>
          <p:nvPr>
            <p:ph type="subTitle" idx="1"/>
          </p:nvPr>
        </p:nvSpPr>
        <p:spPr>
          <a:xfrm>
            <a:off x="251520" y="4486275"/>
            <a:ext cx="8604448" cy="657225"/>
          </a:xfrm>
        </p:spPr>
        <p:txBody>
          <a:bodyPr>
            <a:normAutofit/>
          </a:bodyPr>
          <a:lstStyle/>
          <a:p>
            <a:pPr algn="l"/>
            <a:r>
              <a:rPr lang="en-US" sz="2400" dirty="0"/>
              <a:t>Lighting Metropolis in Smart Village Svebølle</a:t>
            </a:r>
          </a:p>
        </p:txBody>
      </p:sp>
    </p:spTree>
    <p:extLst>
      <p:ext uri="{BB962C8B-B14F-4D97-AF65-F5344CB8AC3E}">
        <p14:creationId xmlns:p14="http://schemas.microsoft.com/office/powerpoint/2010/main" val="23127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484221"/>
            <a:ext cx="5472608" cy="688694"/>
          </a:xfrm>
        </p:spPr>
        <p:txBody>
          <a:bodyPr>
            <a:noAutofit/>
          </a:bodyPr>
          <a:lstStyle/>
          <a:p>
            <a:r>
              <a:rPr lang="en-US" sz="2400" dirty="0"/>
              <a:t>Early stage co-creation workshop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idx="10"/>
          </p:nvPr>
        </p:nvSpPr>
        <p:spPr>
          <a:xfrm>
            <a:off x="6680966" y="1059583"/>
            <a:ext cx="2283525" cy="281696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Citizens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Possible project partners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School representatives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Municipality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Local businesses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2" t="2532" r="10512" b="26551"/>
          <a:stretch/>
        </p:blipFill>
        <p:spPr>
          <a:xfrm>
            <a:off x="0" y="1563638"/>
            <a:ext cx="3225800" cy="2155304"/>
          </a:xfrm>
          <a:prstGeom prst="rect">
            <a:avLst/>
          </a:prstGeom>
        </p:spPr>
      </p:pic>
      <p:pic>
        <p:nvPicPr>
          <p:cNvPr id="6" name="Pladsholder til indhold 5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6" t="10673" r="2822"/>
          <a:stretch/>
        </p:blipFill>
        <p:spPr>
          <a:xfrm>
            <a:off x="3347864" y="1563638"/>
            <a:ext cx="2857500" cy="2165960"/>
          </a:xfrm>
        </p:spPr>
      </p:pic>
    </p:spTree>
    <p:extLst>
      <p:ext uri="{BB962C8B-B14F-4D97-AF65-F5344CB8AC3E}">
        <p14:creationId xmlns:p14="http://schemas.microsoft.com/office/powerpoint/2010/main" val="172620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Traffic safety</a:t>
            </a:r>
          </a:p>
          <a:p>
            <a:r>
              <a:rPr lang="en-US" dirty="0"/>
              <a:t>Livability, transform the often empty, square to a more livable part of the village</a:t>
            </a:r>
          </a:p>
          <a:p>
            <a:r>
              <a:rPr lang="en-US" dirty="0"/>
              <a:t>Include school and education in Smart Village</a:t>
            </a:r>
          </a:p>
          <a:p>
            <a:r>
              <a:rPr lang="en-US" dirty="0"/>
              <a:t>Profiling/branding the school</a:t>
            </a:r>
          </a:p>
          <a:p>
            <a:endParaRPr lang="en-US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683568" y="484221"/>
            <a:ext cx="6984776" cy="68869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Ideas: Main topics - workshop conclusions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201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indhold 3"/>
          <p:cNvSpPr>
            <a:spLocks noGrp="1"/>
          </p:cNvSpPr>
          <p:nvPr>
            <p:ph idx="10"/>
          </p:nvPr>
        </p:nvSpPr>
        <p:spPr>
          <a:xfrm>
            <a:off x="6732243" y="497963"/>
            <a:ext cx="1995493" cy="3177002"/>
          </a:xfrm>
        </p:spPr>
        <p:txBody>
          <a:bodyPr>
            <a:normAutofit/>
          </a:bodyPr>
          <a:lstStyle/>
          <a:p>
            <a:r>
              <a:rPr lang="en-US" dirty="0" smtClean="0"/>
              <a:t>This </a:t>
            </a:r>
            <a:r>
              <a:rPr lang="en-US" dirty="0"/>
              <a:t>square is often deserted and is seldomly occupied.</a:t>
            </a:r>
          </a:p>
          <a:p>
            <a:endParaRPr lang="en-US" dirty="0"/>
          </a:p>
          <a:p>
            <a:r>
              <a:rPr lang="en-US" dirty="0"/>
              <a:t>Citizens and students have expressed that </a:t>
            </a:r>
            <a:r>
              <a:rPr lang="en-US" dirty="0" smtClean="0"/>
              <a:t>they find it dull </a:t>
            </a:r>
            <a:r>
              <a:rPr lang="en-US" dirty="0"/>
              <a:t>and boring.</a:t>
            </a:r>
          </a:p>
        </p:txBody>
      </p:sp>
      <p:pic>
        <p:nvPicPr>
          <p:cNvPr id="3" name="Pladsholder til indhold 2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6"/>
          <a:stretch/>
        </p:blipFill>
        <p:spPr>
          <a:xfrm>
            <a:off x="666279" y="1157660"/>
            <a:ext cx="5490223" cy="2998266"/>
          </a:xfr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539552" y="484221"/>
            <a:ext cx="5472608" cy="68869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The square prior to the project</a:t>
            </a:r>
          </a:p>
        </p:txBody>
      </p:sp>
    </p:spTree>
    <p:extLst>
      <p:ext uri="{BB962C8B-B14F-4D97-AF65-F5344CB8AC3E}">
        <p14:creationId xmlns:p14="http://schemas.microsoft.com/office/powerpoint/2010/main" val="310991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9"/>
          <a:stretch/>
        </p:blipFill>
        <p:spPr bwMode="auto">
          <a:xfrm>
            <a:off x="323528" y="1059581"/>
            <a:ext cx="4644008" cy="2949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9" r="10015"/>
          <a:stretch/>
        </p:blipFill>
        <p:spPr bwMode="auto">
          <a:xfrm>
            <a:off x="5157217" y="1059582"/>
            <a:ext cx="3686175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464F5E"/>
                </a:solidFill>
              </a:rPr>
              <a:t>Ideas - Sketches</a:t>
            </a:r>
            <a:endParaRPr lang="da-DK" sz="2400" dirty="0"/>
          </a:p>
        </p:txBody>
      </p:sp>
      <p:sp>
        <p:nvSpPr>
          <p:cNvPr id="12" name="Rektangel 11"/>
          <p:cNvSpPr/>
          <p:nvPr/>
        </p:nvSpPr>
        <p:spPr>
          <a:xfrm>
            <a:off x="0" y="2953249"/>
            <a:ext cx="3779912" cy="2190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795"/>
          <a:stretch/>
        </p:blipFill>
        <p:spPr bwMode="auto">
          <a:xfrm>
            <a:off x="827584" y="3075806"/>
            <a:ext cx="2575650" cy="1826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244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Smart City ready concrete benches</a:t>
            </a:r>
          </a:p>
        </p:txBody>
      </p:sp>
      <p:sp>
        <p:nvSpPr>
          <p:cNvPr id="14" name="Pladsholder til indhold 3"/>
          <p:cNvSpPr>
            <a:spLocks noGrp="1"/>
          </p:cNvSpPr>
          <p:nvPr>
            <p:ph idx="10"/>
          </p:nvPr>
        </p:nvSpPr>
        <p:spPr>
          <a:xfrm>
            <a:off x="6660232" y="555526"/>
            <a:ext cx="2160240" cy="331236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concrete bench has different cavities.</a:t>
            </a:r>
          </a:p>
          <a:p>
            <a:endParaRPr lang="en-US" dirty="0"/>
          </a:p>
          <a:p>
            <a:r>
              <a:rPr lang="en-US" dirty="0"/>
              <a:t>Here is a cavity for mounting a LED light source.</a:t>
            </a:r>
          </a:p>
          <a:p>
            <a:endParaRPr lang="en-US" dirty="0"/>
          </a:p>
          <a:p>
            <a:r>
              <a:rPr lang="en-US" dirty="0"/>
              <a:t>Likewise, there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is </a:t>
            </a:r>
            <a:r>
              <a:rPr lang="en-US" dirty="0"/>
              <a:t>room for mounting of sensors.</a:t>
            </a:r>
          </a:p>
        </p:txBody>
      </p:sp>
      <p:pic>
        <p:nvPicPr>
          <p:cNvPr id="15" name="Pladsholder til indhold 12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05" r="11504" b="20630"/>
          <a:stretch/>
        </p:blipFill>
        <p:spPr>
          <a:xfrm>
            <a:off x="539552" y="1563638"/>
            <a:ext cx="3240357" cy="3096044"/>
          </a:xfrm>
        </p:spPr>
      </p:pic>
    </p:spTree>
    <p:extLst>
      <p:ext uri="{BB962C8B-B14F-4D97-AF65-F5344CB8AC3E}">
        <p14:creationId xmlns:p14="http://schemas.microsoft.com/office/powerpoint/2010/main" val="29919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indhold 3"/>
          <p:cNvSpPr>
            <a:spLocks noGrp="1"/>
          </p:cNvSpPr>
          <p:nvPr>
            <p:ph idx="10"/>
          </p:nvPr>
        </p:nvSpPr>
        <p:spPr>
          <a:xfrm>
            <a:off x="6732240" y="627534"/>
            <a:ext cx="1944216" cy="2997804"/>
          </a:xfrm>
        </p:spPr>
        <p:txBody>
          <a:bodyPr>
            <a:normAutofit/>
          </a:bodyPr>
          <a:lstStyle/>
          <a:p>
            <a:r>
              <a:rPr lang="en-US" dirty="0"/>
              <a:t>Light sources and sensors are connected in a technical control room at the </a:t>
            </a:r>
            <a:r>
              <a:rPr lang="en-US" dirty="0" smtClean="0"/>
              <a:t>school</a:t>
            </a:r>
          </a:p>
          <a:p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DMX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DALI</a:t>
            </a:r>
            <a:endParaRPr lang="en-US" dirty="0"/>
          </a:p>
        </p:txBody>
      </p:sp>
      <p:pic>
        <p:nvPicPr>
          <p:cNvPr id="6" name="Pladsholder til indhold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76" b="8329"/>
          <a:stretch/>
        </p:blipFill>
        <p:spPr>
          <a:xfrm>
            <a:off x="3203848" y="1866602"/>
            <a:ext cx="2942953" cy="2361332"/>
          </a:xfrm>
        </p:spPr>
      </p:pic>
      <p:pic>
        <p:nvPicPr>
          <p:cNvPr id="7" name="Billed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" r="2982"/>
          <a:stretch/>
        </p:blipFill>
        <p:spPr>
          <a:xfrm>
            <a:off x="395536" y="267493"/>
            <a:ext cx="2723579" cy="2289709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7" t="11031" r="14552" b="36405"/>
          <a:stretch/>
        </p:blipFill>
        <p:spPr>
          <a:xfrm>
            <a:off x="3203848" y="267493"/>
            <a:ext cx="2942953" cy="1536701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7" t="16814" r="11059" b="32322"/>
          <a:stretch/>
        </p:blipFill>
        <p:spPr>
          <a:xfrm>
            <a:off x="395536" y="2642112"/>
            <a:ext cx="2723579" cy="158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35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483518"/>
            <a:ext cx="4968552" cy="688694"/>
          </a:xfrm>
        </p:spPr>
        <p:txBody>
          <a:bodyPr>
            <a:noAutofit/>
          </a:bodyPr>
          <a:lstStyle/>
          <a:p>
            <a:r>
              <a:rPr lang="en-US" sz="2400" dirty="0"/>
              <a:t>The installations are almost ready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idx="10"/>
          </p:nvPr>
        </p:nvSpPr>
        <p:spPr>
          <a:xfrm>
            <a:off x="6732240" y="555526"/>
            <a:ext cx="2163098" cy="332101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square in the front of the school.</a:t>
            </a:r>
          </a:p>
          <a:p>
            <a:endParaRPr lang="en-US" dirty="0"/>
          </a:p>
          <a:p>
            <a:r>
              <a:rPr lang="en-US" dirty="0"/>
              <a:t>The square is prepared after the installation of benches, light and sensors.</a:t>
            </a:r>
          </a:p>
          <a:p>
            <a:endParaRPr lang="en-US" dirty="0"/>
          </a:p>
          <a:p>
            <a:r>
              <a:rPr lang="en-US" dirty="0"/>
              <a:t>Some benches have electrical current via cables and sensors, others are </a:t>
            </a:r>
            <a:r>
              <a:rPr lang="en-US" dirty="0" smtClean="0"/>
              <a:t>prepared for </a:t>
            </a:r>
            <a:r>
              <a:rPr lang="en-US" dirty="0"/>
              <a:t>sensors with batteries and </a:t>
            </a:r>
            <a:r>
              <a:rPr lang="en-US" dirty="0" smtClean="0"/>
              <a:t>LP-wan communication.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" r="-1" b="17010"/>
          <a:stretch/>
        </p:blipFill>
        <p:spPr bwMode="auto">
          <a:xfrm>
            <a:off x="827584" y="1385350"/>
            <a:ext cx="4523458" cy="275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1" r="9082"/>
          <a:stretch/>
        </p:blipFill>
        <p:spPr bwMode="auto">
          <a:xfrm>
            <a:off x="395536" y="3507854"/>
            <a:ext cx="1447800" cy="1273666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395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rugerdefineret 1">
      <a:dk1>
        <a:sysClr val="windowText" lastClr="000000"/>
      </a:dk1>
      <a:lt1>
        <a:sysClr val="window" lastClr="FFFFFF"/>
      </a:lt1>
      <a:dk2>
        <a:srgbClr val="464F5E"/>
      </a:dk2>
      <a:lt2>
        <a:srgbClr val="E9EAEC"/>
      </a:lt2>
      <a:accent1>
        <a:srgbClr val="A5A5A5"/>
      </a:accent1>
      <a:accent2>
        <a:srgbClr val="A9B327"/>
      </a:accent2>
      <a:accent3>
        <a:srgbClr val="CAD643"/>
      </a:accent3>
      <a:accent4>
        <a:srgbClr val="4F6E18"/>
      </a:accent4>
      <a:accent5>
        <a:srgbClr val="FFC000"/>
      </a:accent5>
      <a:accent6>
        <a:srgbClr val="DE9208"/>
      </a:accent6>
      <a:hlink>
        <a:srgbClr val="C58107"/>
      </a:hlink>
      <a:folHlink>
        <a:srgbClr val="DE9208"/>
      </a:folHlink>
    </a:clrScheme>
    <a:fontScheme name="Brugerdefineret 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lundbor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1839</TotalTime>
  <Words>487</Words>
  <Application>Microsoft Office PowerPoint</Application>
  <PresentationFormat>Skærmshow (16:9)</PresentationFormat>
  <Paragraphs>100</Paragraphs>
  <Slides>17</Slides>
  <Notes>17</Notes>
  <HiddenSlides>0</HiddenSlides>
  <MMClips>0</MMClips>
  <ScaleCrop>false</ScaleCrop>
  <HeadingPairs>
    <vt:vector size="6" baseType="variant">
      <vt:variant>
        <vt:lpstr>Tema</vt:lpstr>
      </vt:variant>
      <vt:variant>
        <vt:i4>3</vt:i4>
      </vt:variant>
      <vt:variant>
        <vt:lpstr>Integrerede OLE-servere</vt:lpstr>
      </vt:variant>
      <vt:variant>
        <vt:i4>1</vt:i4>
      </vt:variant>
      <vt:variant>
        <vt:lpstr>Diastitler</vt:lpstr>
      </vt:variant>
      <vt:variant>
        <vt:i4>17</vt:i4>
      </vt:variant>
    </vt:vector>
  </HeadingPairs>
  <TitlesOfParts>
    <vt:vector size="21" baseType="lpstr">
      <vt:lpstr>blank</vt:lpstr>
      <vt:lpstr>Office-tema</vt:lpstr>
      <vt:lpstr>2_Office-tema</vt:lpstr>
      <vt:lpstr>Acrobat Document</vt:lpstr>
      <vt:lpstr>PowerPoint-præsentation</vt:lpstr>
      <vt:lpstr>PowerPoint-præsentation</vt:lpstr>
      <vt:lpstr>Early stage co-creation workshop</vt:lpstr>
      <vt:lpstr>PowerPoint-præsentation</vt:lpstr>
      <vt:lpstr>PowerPoint-præsentation</vt:lpstr>
      <vt:lpstr>Ideas - Sketches</vt:lpstr>
      <vt:lpstr>Smart City ready concrete benches</vt:lpstr>
      <vt:lpstr>PowerPoint-præsentation</vt:lpstr>
      <vt:lpstr>The installations are almost ready</vt:lpstr>
      <vt:lpstr>School crossing</vt:lpstr>
      <vt:lpstr>iColor Accent Compact</vt:lpstr>
      <vt:lpstr>Benches with light conductors and manageable LED lights</vt:lpstr>
      <vt:lpstr>Star-light on benches and wall</vt:lpstr>
      <vt:lpstr>Pharos Lighting Control  Pharos Designer 2.5 </vt:lpstr>
      <vt:lpstr>The final set up</vt:lpstr>
      <vt:lpstr>Project participants:</vt:lpstr>
      <vt:lpstr>PowerPoint-præsentation</vt:lpstr>
    </vt:vector>
  </TitlesOfParts>
  <Company>Kalundborg Kommune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Camilla Lissau Grasson</dc:creator>
  <cp:lastModifiedBy>Johan Ib Hansen</cp:lastModifiedBy>
  <cp:revision>102</cp:revision>
  <cp:lastPrinted>2018-09-10T12:13:57Z</cp:lastPrinted>
  <dcterms:created xsi:type="dcterms:W3CDTF">2017-07-31T09:37:14Z</dcterms:created>
  <dcterms:modified xsi:type="dcterms:W3CDTF">2018-09-11T15:05:21Z</dcterms:modified>
</cp:coreProperties>
</file>