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511" r:id="rId5"/>
    <p:sldId id="579" r:id="rId6"/>
    <p:sldId id="591" r:id="rId7"/>
    <p:sldId id="539" r:id="rId8"/>
    <p:sldId id="597" r:id="rId9"/>
    <p:sldId id="563" r:id="rId10"/>
    <p:sldId id="551" r:id="rId11"/>
    <p:sldId id="582" r:id="rId12"/>
    <p:sldId id="599" r:id="rId13"/>
    <p:sldId id="598" r:id="rId14"/>
    <p:sldId id="552" r:id="rId15"/>
    <p:sldId id="553" r:id="rId16"/>
    <p:sldId id="594" r:id="rId17"/>
    <p:sldId id="595" r:id="rId18"/>
    <p:sldId id="596" r:id="rId19"/>
    <p:sldId id="600" r:id="rId20"/>
    <p:sldId id="547" r:id="rId21"/>
    <p:sldId id="43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D876199-1408-4693-B172-6D1C822F2803}">
          <p14:sldIdLst>
            <p14:sldId id="511"/>
            <p14:sldId id="579"/>
            <p14:sldId id="591"/>
            <p14:sldId id="539"/>
            <p14:sldId id="597"/>
            <p14:sldId id="563"/>
            <p14:sldId id="551"/>
            <p14:sldId id="582"/>
            <p14:sldId id="599"/>
            <p14:sldId id="598"/>
            <p14:sldId id="552"/>
            <p14:sldId id="553"/>
            <p14:sldId id="594"/>
            <p14:sldId id="595"/>
            <p14:sldId id="596"/>
            <p14:sldId id="600"/>
            <p14:sldId id="547"/>
            <p14:sldId id="433"/>
          </p14:sldIdLst>
        </p14:section>
        <p14:section name="Namnlöst avsnitt" id="{8EEAB4B3-4B12-4FAC-8643-E52BE59814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9FD1"/>
    <a:srgbClr val="64B155"/>
    <a:srgbClr val="FFFFFF"/>
    <a:srgbClr val="3EA031"/>
    <a:srgbClr val="FFCC00"/>
    <a:srgbClr val="0098CF"/>
    <a:srgbClr val="986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99" autoAdjust="0"/>
    <p:restoredTop sz="95872" autoAdjust="0"/>
  </p:normalViewPr>
  <p:slideViewPr>
    <p:cSldViewPr snapToGrid="0" snapToObjects="1">
      <p:cViewPr varScale="1">
        <p:scale>
          <a:sx n="82" d="100"/>
          <a:sy n="82" d="100"/>
        </p:scale>
        <p:origin x="1296" y="101"/>
      </p:cViewPr>
      <p:guideLst>
        <p:guide orient="horz" pos="2205"/>
        <p:guide pos="3817"/>
        <p:guide orient="horz" pos="822"/>
        <p:guide orient="horz" pos="550"/>
      </p:guideLst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" d="1"/>
        <a:sy n="1" d="1"/>
      </p:scale>
      <p:origin x="0" y="-361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C20BE-1DB2-1F4D-A024-6EDEEAC923A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2D6-D103-7F4C-9C1E-28E24999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5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B1EA-4A12-FA48-A417-B9AA6A7B9A0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F6F7-9043-594C-937E-C65E7A83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F6F7-9043-594C-937E-C65E7A83F4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1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F6F7-9043-594C-937E-C65E7A83F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F6F7-9043-594C-937E-C65E7A83F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F6F7-9043-594C-937E-C65E7A83F4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397" y="3608096"/>
            <a:ext cx="8322198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 cap="all" spc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pic>
        <p:nvPicPr>
          <p:cNvPr id="7" name="Picture 3" descr="PPT_InnovationSkane_Objekt4.png"/>
          <p:cNvPicPr>
            <a:picLocks noChangeAspect="1"/>
          </p:cNvPicPr>
          <p:nvPr userDrawn="1"/>
        </p:nvPicPr>
        <p:blipFill>
          <a:blip r:embed="rId2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4935" y="923579"/>
            <a:ext cx="1553403" cy="1553403"/>
          </a:xfrm>
          <a:prstGeom prst="rect">
            <a:avLst/>
          </a:prstGeom>
        </p:spPr>
      </p:pic>
      <p:pic>
        <p:nvPicPr>
          <p:cNvPr id="8" name="Picture 4" descr="PPT_InnovationSkane_Objekt2.png"/>
          <p:cNvPicPr>
            <a:picLocks noChangeAspect="1"/>
          </p:cNvPicPr>
          <p:nvPr userDrawn="1"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92" y="-1426133"/>
            <a:ext cx="3217098" cy="3217098"/>
          </a:xfrm>
          <a:prstGeom prst="rect">
            <a:avLst/>
          </a:prstGeom>
        </p:spPr>
      </p:pic>
      <p:pic>
        <p:nvPicPr>
          <p:cNvPr id="9" name="Picture 5" descr="PPT_InnovationSkane_Objekt3.png"/>
          <p:cNvPicPr>
            <a:picLocks noChangeAspect="1"/>
          </p:cNvPicPr>
          <p:nvPr userDrawn="1"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49" y="101751"/>
            <a:ext cx="939972" cy="9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1921396" y="2066925"/>
            <a:ext cx="8322199" cy="3600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infoga bildobjekt</a:t>
            </a:r>
          </a:p>
        </p:txBody>
      </p:sp>
    </p:spTree>
    <p:extLst>
      <p:ext uri="{BB962C8B-B14F-4D97-AF65-F5344CB8AC3E}">
        <p14:creationId xmlns:p14="http://schemas.microsoft.com/office/powerpoint/2010/main" val="3466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1649065"/>
            <a:ext cx="3955970" cy="447709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infoga bildobjekt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1396" y="1628775"/>
            <a:ext cx="3819004" cy="44973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69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885949"/>
            <a:ext cx="5283200" cy="424021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infoga bildobjekt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51600" y="1885949"/>
            <a:ext cx="5130800" cy="42402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085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27" y="273050"/>
            <a:ext cx="37641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530158" cy="58531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527" y="1435101"/>
            <a:ext cx="37641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sv-SE" noProof="0" smtClean="0"/>
              <a:pPr eaLnBrk="1" latinLnBrk="0" hangingPunct="1"/>
              <a:t>‹#›</a:t>
            </a:fld>
            <a:endParaRPr kumimoji="0" lang="sv-SE" noProof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sv-SE" noProof="0" dirty="0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39377"/>
            <a:ext cx="10972800" cy="114300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844952" y="2066925"/>
            <a:ext cx="10475089" cy="3600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622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1397" y="339377"/>
            <a:ext cx="8356922" cy="114300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1921397" y="1885949"/>
            <a:ext cx="3988336" cy="424021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noProof="0" dirty="0"/>
              <a:t>Klicka på ikonen för att lägga till en bild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51600" y="1885949"/>
            <a:ext cx="3826719" cy="42402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365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21397" y="339377"/>
            <a:ext cx="8333774" cy="114300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1628775"/>
            <a:ext cx="3955971" cy="449738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21397" y="1628775"/>
            <a:ext cx="3852869" cy="44973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157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dark-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32972" y="688679"/>
            <a:ext cx="8322198" cy="54806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83" y="5884928"/>
            <a:ext cx="1900017" cy="9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141597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1396" y="274639"/>
            <a:ext cx="671460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light-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01692" y="688679"/>
            <a:ext cx="8788616" cy="54806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83" y="5895248"/>
            <a:ext cx="1879599" cy="9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21396" y="1628775"/>
            <a:ext cx="8310624" cy="457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21396" y="1628775"/>
            <a:ext cx="8231886" cy="457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pic>
        <p:nvPicPr>
          <p:cNvPr id="14" name="Picture 3" descr="PPT_InnovationSkane_Objekt4.png"/>
          <p:cNvPicPr>
            <a:picLocks noChangeAspect="1"/>
          </p:cNvPicPr>
          <p:nvPr userDrawn="1"/>
        </p:nvPicPr>
        <p:blipFill>
          <a:blip r:embed="rId2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02971" y="783238"/>
            <a:ext cx="1527584" cy="1527584"/>
          </a:xfrm>
          <a:prstGeom prst="rect">
            <a:avLst/>
          </a:prstGeom>
        </p:spPr>
      </p:pic>
      <p:pic>
        <p:nvPicPr>
          <p:cNvPr id="15" name="Picture 4" descr="PPT_InnovationSkane_Objekt2.png"/>
          <p:cNvPicPr>
            <a:picLocks noChangeAspect="1"/>
          </p:cNvPicPr>
          <p:nvPr userDrawn="1"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23" y="-2322690"/>
            <a:ext cx="3669551" cy="3669551"/>
          </a:xfrm>
          <a:prstGeom prst="rect">
            <a:avLst/>
          </a:prstGeom>
        </p:spPr>
      </p:pic>
      <p:pic>
        <p:nvPicPr>
          <p:cNvPr id="16" name="Picture 5" descr="PPT_InnovationSkane_Objekt3.png"/>
          <p:cNvPicPr>
            <a:picLocks noChangeAspect="1"/>
          </p:cNvPicPr>
          <p:nvPr userDrawn="1"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52" y="2310822"/>
            <a:ext cx="776406" cy="7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32972" y="1628775"/>
            <a:ext cx="8218025" cy="457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pic>
        <p:nvPicPr>
          <p:cNvPr id="9" name="Picture 5" descr="PPT_InnovationSkane_Objekt3.png"/>
          <p:cNvPicPr>
            <a:picLocks noChangeAspect="1"/>
          </p:cNvPicPr>
          <p:nvPr userDrawn="1"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226" y="1169045"/>
            <a:ext cx="868100" cy="868100"/>
          </a:xfrm>
          <a:prstGeom prst="rect">
            <a:avLst/>
          </a:prstGeom>
        </p:spPr>
      </p:pic>
      <p:pic>
        <p:nvPicPr>
          <p:cNvPr id="10" name="Picture 4" descr="PPT_InnovationSkane_Objekt2.png"/>
          <p:cNvPicPr>
            <a:picLocks noChangeAspect="1"/>
          </p:cNvPicPr>
          <p:nvPr userDrawn="1"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84" y="-1814110"/>
            <a:ext cx="2983154" cy="2983154"/>
          </a:xfrm>
          <a:prstGeom prst="rect">
            <a:avLst/>
          </a:prstGeom>
        </p:spPr>
      </p:pic>
      <p:pic>
        <p:nvPicPr>
          <p:cNvPr id="6" name="Picture 3" descr="PPT_InnovationSkane_Objekt4.png"/>
          <p:cNvPicPr>
            <a:picLocks noChangeAspect="1"/>
          </p:cNvPicPr>
          <p:nvPr userDrawn="1"/>
        </p:nvPicPr>
        <p:blipFill>
          <a:blip r:embed="rId4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9238" y="2426302"/>
            <a:ext cx="574074" cy="5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396" y="4444678"/>
            <a:ext cx="8322199" cy="1148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1396" y="2948322"/>
            <a:ext cx="8322199" cy="12648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478" y="1624632"/>
            <a:ext cx="4420243" cy="4525963"/>
          </a:xfr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034420" cy="4525963"/>
          </a:xfr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sv-SE" noProof="0" smtClean="0"/>
              <a:t>2018-09-12</a:t>
            </a:fld>
            <a:endParaRPr lang="sv-SE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1396" y="275877"/>
            <a:ext cx="82005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1396" y="1614488"/>
            <a:ext cx="8200503" cy="4592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pic>
        <p:nvPicPr>
          <p:cNvPr id="6" name="Picture 6" descr="Innovation_Skane_CMYK.eps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5881970"/>
            <a:ext cx="1929114" cy="97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8" r:id="rId3"/>
    <p:sldLayoutId id="2147493457" r:id="rId4"/>
    <p:sldLayoutId id="2147493469" r:id="rId5"/>
    <p:sldLayoutId id="2147493470" r:id="rId6"/>
    <p:sldLayoutId id="2147493458" r:id="rId7"/>
    <p:sldLayoutId id="2147493459" r:id="rId8"/>
    <p:sldLayoutId id="2147493460" r:id="rId9"/>
    <p:sldLayoutId id="2147493461" r:id="rId10"/>
    <p:sldLayoutId id="2147493475" r:id="rId11"/>
    <p:sldLayoutId id="2147493476" r:id="rId12"/>
    <p:sldLayoutId id="2147493477" r:id="rId13"/>
    <p:sldLayoutId id="2147493462" r:id="rId14"/>
    <p:sldLayoutId id="2147493463" r:id="rId15"/>
    <p:sldLayoutId id="2147493464" r:id="rId16"/>
    <p:sldLayoutId id="2147493472" r:id="rId17"/>
    <p:sldLayoutId id="2147493473" r:id="rId18"/>
    <p:sldLayoutId id="2147493474" r:id="rId19"/>
    <p:sldLayoutId id="2147493465" r:id="rId20"/>
    <p:sldLayoutId id="2147493466" r:id="rId2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4000" spc="-1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800"/>
        </a:spcBef>
        <a:buFont typeface="Arial"/>
        <a:buChar char="•"/>
        <a:defRPr sz="2000" b="1" kern="2000" spc="-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800"/>
        </a:spcBef>
        <a:buFont typeface="Arial"/>
        <a:buChar char="–"/>
        <a:defRPr sz="2000" kern="2000" spc="-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800"/>
        </a:spcBef>
        <a:buFont typeface="Arial"/>
        <a:buChar char="•"/>
        <a:defRPr sz="1800" kern="2000" spc="-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800"/>
        </a:spcBef>
        <a:buFont typeface="Arial"/>
        <a:buChar char="–"/>
        <a:defRPr sz="1600" kern="2000" spc="-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800"/>
        </a:spcBef>
        <a:buFont typeface="Arial"/>
        <a:buChar char="»"/>
        <a:defRPr sz="1400" kern="2000" spc="-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149194" y="4301371"/>
            <a:ext cx="8322198" cy="1752600"/>
          </a:xfrm>
        </p:spPr>
        <p:txBody>
          <a:bodyPr/>
          <a:lstStyle/>
          <a:p>
            <a:r>
              <a:rPr lang="sv-SE" dirty="0"/>
              <a:t>Joakim Nelson, VD Innovation Skåne AB</a:t>
            </a:r>
          </a:p>
          <a:p>
            <a:endParaRPr lang="sv-SE" dirty="0"/>
          </a:p>
          <a:p>
            <a:r>
              <a:rPr lang="sv-SE" dirty="0"/>
              <a:t>Malmö SEPTEMBER 14th, 2018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1104900" y="2551867"/>
            <a:ext cx="10201275" cy="793750"/>
          </a:xfrm>
        </p:spPr>
        <p:txBody>
          <a:bodyPr>
            <a:noAutofit/>
          </a:bodyPr>
          <a:lstStyle/>
          <a:p>
            <a:r>
              <a:rPr lang="sv-SE" sz="4000" b="0" dirty="0"/>
              <a:t>Public Private innovation</a:t>
            </a:r>
          </a:p>
        </p:txBody>
      </p:sp>
    </p:spTree>
    <p:extLst>
      <p:ext uri="{BB962C8B-B14F-4D97-AF65-F5344CB8AC3E}">
        <p14:creationId xmlns:p14="http://schemas.microsoft.com/office/powerpoint/2010/main" val="6086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DE98535-3D47-40E5-8A6E-8F59F16AB76E}"/>
              </a:ext>
            </a:extLst>
          </p:cNvPr>
          <p:cNvSpPr txBox="1"/>
          <p:nvPr/>
        </p:nvSpPr>
        <p:spPr>
          <a:xfrm>
            <a:off x="3149720" y="1852284"/>
            <a:ext cx="624536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to Innovation Skåne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Technology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&amp; Innovation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</a:rPr>
              <a:t>4 </a:t>
            </a:r>
            <a:r>
              <a:rPr lang="sv-SE" sz="2400" b="1" dirty="0" err="1">
                <a:solidFill>
                  <a:schemeClr val="bg1"/>
                </a:solidFill>
              </a:rPr>
              <a:t>models</a:t>
            </a:r>
            <a:r>
              <a:rPr lang="sv-SE" sz="2400" b="1" dirty="0">
                <a:solidFill>
                  <a:schemeClr val="bg1"/>
                </a:solidFill>
              </a:rPr>
              <a:t> for public private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Key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takeaways</a:t>
            </a:r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D581D-D436-4CEB-A0FF-0DCE071F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31" y="215081"/>
            <a:ext cx="11040813" cy="1143000"/>
          </a:xfrm>
        </p:spPr>
        <p:txBody>
          <a:bodyPr>
            <a:noAutofit/>
          </a:bodyPr>
          <a:lstStyle/>
          <a:p>
            <a:r>
              <a:rPr lang="sv-SE" dirty="0" err="1"/>
              <a:t>Two</a:t>
            </a:r>
            <a:r>
              <a:rPr lang="sv-SE" dirty="0"/>
              <a:t> sides </a:t>
            </a:r>
            <a:r>
              <a:rPr lang="sv-SE" dirty="0" err="1"/>
              <a:t>with</a:t>
            </a:r>
            <a:r>
              <a:rPr lang="sv-SE" dirty="0"/>
              <a:t> different </a:t>
            </a:r>
            <a:r>
              <a:rPr lang="sv-SE" dirty="0" err="1"/>
              <a:t>roles</a:t>
            </a:r>
            <a:r>
              <a:rPr lang="sv-SE" dirty="0"/>
              <a:t> and </a:t>
            </a:r>
            <a:r>
              <a:rPr lang="sv-SE" dirty="0" err="1"/>
              <a:t>logic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6FFF858-140E-4E64-AB52-A90E145A5D5B}"/>
              </a:ext>
            </a:extLst>
          </p:cNvPr>
          <p:cNvSpPr txBox="1"/>
          <p:nvPr/>
        </p:nvSpPr>
        <p:spPr>
          <a:xfrm>
            <a:off x="7086600" y="1427997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PUBLIC ACTORS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06E9CA2-386E-4D78-BEB9-2863EDF55B06}"/>
              </a:ext>
            </a:extLst>
          </p:cNvPr>
          <p:cNvSpPr txBox="1"/>
          <p:nvPr/>
        </p:nvSpPr>
        <p:spPr>
          <a:xfrm>
            <a:off x="2750213" y="1427997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PRIVATE ACTORS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9098411A-C609-4260-9D49-E2AC63BFB55A}"/>
              </a:ext>
            </a:extLst>
          </p:cNvPr>
          <p:cNvGrpSpPr/>
          <p:nvPr/>
        </p:nvGrpSpPr>
        <p:grpSpPr>
          <a:xfrm>
            <a:off x="5736889" y="2013588"/>
            <a:ext cx="4029185" cy="3103024"/>
            <a:chOff x="5736889" y="2013588"/>
            <a:chExt cx="4029185" cy="3103024"/>
          </a:xfrm>
        </p:grpSpPr>
        <p:sp>
          <p:nvSpPr>
            <p:cNvPr id="16" name="Pil: höger 15">
              <a:extLst>
                <a:ext uri="{FF2B5EF4-FFF2-40B4-BE49-F238E27FC236}">
                  <a16:creationId xmlns:a16="http://schemas.microsoft.com/office/drawing/2014/main" id="{1AF13A7A-FFFE-4FAA-A2AD-55554644F461}"/>
                </a:ext>
              </a:extLst>
            </p:cNvPr>
            <p:cNvSpPr/>
            <p:nvPr/>
          </p:nvSpPr>
          <p:spPr>
            <a:xfrm rot="10800000">
              <a:off x="5736889" y="2760009"/>
              <a:ext cx="1134712" cy="617350"/>
            </a:xfrm>
            <a:prstGeom prst="rightArrow">
              <a:avLst/>
            </a:prstGeom>
            <a:solidFill>
              <a:srgbClr val="0098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DC2DB3A-5502-48E1-B9E5-416FE326A048}"/>
                </a:ext>
              </a:extLst>
            </p:cNvPr>
            <p:cNvGrpSpPr/>
            <p:nvPr/>
          </p:nvGrpSpPr>
          <p:grpSpPr>
            <a:xfrm>
              <a:off x="6663050" y="2013588"/>
              <a:ext cx="3103024" cy="3103024"/>
              <a:chOff x="5139050" y="1499238"/>
              <a:chExt cx="3103024" cy="3103024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DF3F9A90-E9CE-4B4F-BA5E-660AECA6C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39050" y="1499238"/>
                <a:ext cx="3103024" cy="3103024"/>
              </a:xfrm>
              <a:prstGeom prst="rect">
                <a:avLst/>
              </a:prstGeom>
            </p:spPr>
          </p:pic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B0A91F89-B488-45A5-8978-AF4709B955C5}"/>
                  </a:ext>
                </a:extLst>
              </p:cNvPr>
              <p:cNvSpPr txBox="1"/>
              <p:nvPr/>
            </p:nvSpPr>
            <p:spPr>
              <a:xfrm>
                <a:off x="5292639" y="1826814"/>
                <a:ext cx="29105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b="1" dirty="0" err="1">
                    <a:solidFill>
                      <a:schemeClr val="bg1"/>
                    </a:solidFill>
                  </a:rPr>
                  <a:t>Future</a:t>
                </a:r>
                <a:r>
                  <a:rPr lang="sv-SE" sz="2000" b="1" dirty="0">
                    <a:solidFill>
                      <a:schemeClr val="bg1"/>
                    </a:solidFill>
                  </a:rPr>
                  <a:t> </a:t>
                </a:r>
                <a:r>
                  <a:rPr lang="sv-SE" sz="2000" b="1" dirty="0" err="1">
                    <a:solidFill>
                      <a:schemeClr val="bg1"/>
                    </a:solidFill>
                  </a:rPr>
                  <a:t>welfare</a:t>
                </a:r>
                <a:r>
                  <a:rPr lang="sv-SE" sz="2000" b="1" dirty="0">
                    <a:solidFill>
                      <a:schemeClr val="bg1"/>
                    </a:solidFill>
                  </a:rPr>
                  <a:t> services</a:t>
                </a:r>
              </a:p>
            </p:txBody>
          </p:sp>
        </p:grp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8DC5C12-4B5E-4C18-B54E-D276D0EF9E98}"/>
                </a:ext>
              </a:extLst>
            </p:cNvPr>
            <p:cNvSpPr txBox="1"/>
            <p:nvPr/>
          </p:nvSpPr>
          <p:spPr>
            <a:xfrm>
              <a:off x="8001092" y="3409552"/>
              <a:ext cx="1572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err="1">
                  <a:solidFill>
                    <a:schemeClr val="bg1"/>
                  </a:solidFill>
                </a:rPr>
                <a:t>Efficiency</a:t>
              </a:r>
              <a:r>
                <a:rPr lang="sv-SE" sz="2000" b="1" dirty="0">
                  <a:solidFill>
                    <a:schemeClr val="bg1"/>
                  </a:solidFill>
                </a:rPr>
                <a:t> &amp; </a:t>
              </a:r>
              <a:r>
                <a:rPr lang="sv-SE" sz="2000" b="1" dirty="0" err="1">
                  <a:solidFill>
                    <a:schemeClr val="bg1"/>
                  </a:solidFill>
                </a:rPr>
                <a:t>Quality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CA79F34C-567E-4ACA-9A81-98D921116EC9}"/>
                </a:ext>
              </a:extLst>
            </p:cNvPr>
            <p:cNvSpPr txBox="1"/>
            <p:nvPr/>
          </p:nvSpPr>
          <p:spPr>
            <a:xfrm>
              <a:off x="7214860" y="4333697"/>
              <a:ext cx="1572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err="1">
                  <a:solidFill>
                    <a:schemeClr val="bg1"/>
                  </a:solidFill>
                </a:rPr>
                <a:t>Demands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5FBE08F9-48A8-4F97-B8A6-5BEA470642B6}"/>
              </a:ext>
            </a:extLst>
          </p:cNvPr>
          <p:cNvSpPr/>
          <p:nvPr/>
        </p:nvSpPr>
        <p:spPr>
          <a:xfrm>
            <a:off x="2512088" y="5343525"/>
            <a:ext cx="7253985" cy="3870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System know-how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BD0936B-3C8B-40D9-AB58-89CD6DA406F2}"/>
              </a:ext>
            </a:extLst>
          </p:cNvPr>
          <p:cNvGrpSpPr/>
          <p:nvPr/>
        </p:nvGrpSpPr>
        <p:grpSpPr>
          <a:xfrm>
            <a:off x="2512088" y="2001658"/>
            <a:ext cx="3968491" cy="3115766"/>
            <a:chOff x="2512088" y="2001658"/>
            <a:chExt cx="3968491" cy="3115766"/>
          </a:xfrm>
        </p:grpSpPr>
        <p:sp>
          <p:nvSpPr>
            <p:cNvPr id="15" name="Pil: höger 14">
              <a:extLst>
                <a:ext uri="{FF2B5EF4-FFF2-40B4-BE49-F238E27FC236}">
                  <a16:creationId xmlns:a16="http://schemas.microsoft.com/office/drawing/2014/main" id="{8989E868-E6DA-4B71-BC96-C1AEBC6C41E4}"/>
                </a:ext>
              </a:extLst>
            </p:cNvPr>
            <p:cNvSpPr/>
            <p:nvPr/>
          </p:nvSpPr>
          <p:spPr>
            <a:xfrm>
              <a:off x="5345867" y="3841416"/>
              <a:ext cx="1134712" cy="61735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C7370FCC-7A59-4B4B-A158-561CCA1BDE41}"/>
                </a:ext>
              </a:extLst>
            </p:cNvPr>
            <p:cNvGrpSpPr/>
            <p:nvPr/>
          </p:nvGrpSpPr>
          <p:grpSpPr>
            <a:xfrm>
              <a:off x="2512088" y="2001658"/>
              <a:ext cx="3115766" cy="3115766"/>
              <a:chOff x="888921" y="1499238"/>
              <a:chExt cx="3115766" cy="3115766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17A992B7-8AD2-4D44-B4E9-20C56C71A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921" y="1499238"/>
                <a:ext cx="3115766" cy="3115766"/>
              </a:xfrm>
              <a:prstGeom prst="rect">
                <a:avLst/>
              </a:prstGeom>
            </p:spPr>
          </p:pic>
          <p:sp>
            <p:nvSpPr>
              <p:cNvPr id="5" name="TextBox 6">
                <a:extLst>
                  <a:ext uri="{FF2B5EF4-FFF2-40B4-BE49-F238E27FC236}">
                    <a16:creationId xmlns:a16="http://schemas.microsoft.com/office/drawing/2014/main" id="{D66E156C-7DD2-4B23-B309-7D83C119D0A4}"/>
                  </a:ext>
                </a:extLst>
              </p:cNvPr>
              <p:cNvSpPr txBox="1"/>
              <p:nvPr/>
            </p:nvSpPr>
            <p:spPr>
              <a:xfrm>
                <a:off x="1673030" y="1792577"/>
                <a:ext cx="1728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b="1" dirty="0" err="1">
                    <a:solidFill>
                      <a:schemeClr val="bg1"/>
                    </a:solidFill>
                  </a:rPr>
                  <a:t>Growth</a:t>
                </a:r>
                <a:endParaRPr lang="sv-SE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4D9C989-C2BA-428B-AC45-3C51DBF44895}"/>
                </a:ext>
              </a:extLst>
            </p:cNvPr>
            <p:cNvSpPr txBox="1"/>
            <p:nvPr/>
          </p:nvSpPr>
          <p:spPr>
            <a:xfrm>
              <a:off x="2707904" y="3111389"/>
              <a:ext cx="1728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err="1">
                  <a:solidFill>
                    <a:schemeClr val="bg1"/>
                  </a:solidFill>
                </a:rPr>
                <a:t>External</a:t>
              </a:r>
              <a:r>
                <a:rPr lang="sv-SE" sz="2000" b="1" dirty="0">
                  <a:solidFill>
                    <a:schemeClr val="bg1"/>
                  </a:solidFill>
                </a:rPr>
                <a:t> Innovation</a:t>
              </a: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90BD05FF-CAD1-4EF3-8206-AE32A2C553D6}"/>
                </a:ext>
              </a:extLst>
            </p:cNvPr>
            <p:cNvSpPr txBox="1"/>
            <p:nvPr/>
          </p:nvSpPr>
          <p:spPr>
            <a:xfrm>
              <a:off x="2707904" y="4117438"/>
              <a:ext cx="231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>
                  <a:solidFill>
                    <a:schemeClr val="bg1"/>
                  </a:solidFill>
                </a:rPr>
                <a:t>New </a:t>
              </a:r>
              <a:r>
                <a:rPr lang="sv-SE" sz="2000" b="1" dirty="0" err="1">
                  <a:solidFill>
                    <a:schemeClr val="bg1"/>
                  </a:solidFill>
                </a:rPr>
                <a:t>technology</a:t>
              </a:r>
              <a:endParaRPr lang="sv-SE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5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897E4-CC9C-46BA-AC97-54919B5B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396" y="275877"/>
            <a:ext cx="8200503" cy="1143000"/>
          </a:xfrm>
        </p:spPr>
        <p:txBody>
          <a:bodyPr/>
          <a:lstStyle/>
          <a:p>
            <a:r>
              <a:rPr lang="sv-SE" dirty="0"/>
              <a:t>The sweet spot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5B68BB2-B9D5-418D-8F53-7F95ABF88A32}"/>
              </a:ext>
            </a:extLst>
          </p:cNvPr>
          <p:cNvSpPr txBox="1"/>
          <p:nvPr/>
        </p:nvSpPr>
        <p:spPr>
          <a:xfrm>
            <a:off x="6372225" y="1761372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PUBLIC ACTORS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0474554-961B-448B-A767-A23C7CCF6EFB}"/>
              </a:ext>
            </a:extLst>
          </p:cNvPr>
          <p:cNvSpPr txBox="1"/>
          <p:nvPr/>
        </p:nvSpPr>
        <p:spPr>
          <a:xfrm>
            <a:off x="3702713" y="1761372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PRIVATE ACTORS</a:t>
            </a: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967B3B92-D1E1-46E4-8682-7E1D502E9405}"/>
              </a:ext>
            </a:extLst>
          </p:cNvPr>
          <p:cNvSpPr/>
          <p:nvPr/>
        </p:nvSpPr>
        <p:spPr>
          <a:xfrm>
            <a:off x="3462019" y="2346963"/>
            <a:ext cx="3126712" cy="3103024"/>
          </a:xfrm>
          <a:prstGeom prst="ellipse">
            <a:avLst/>
          </a:prstGeom>
          <a:solidFill>
            <a:srgbClr val="3EA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63F4F0A8-083B-443A-A2EE-066B00CEF5BE}"/>
              </a:ext>
            </a:extLst>
          </p:cNvPr>
          <p:cNvSpPr/>
          <p:nvPr/>
        </p:nvSpPr>
        <p:spPr>
          <a:xfrm>
            <a:off x="5741490" y="2346963"/>
            <a:ext cx="3126712" cy="3103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F5B24942-AC92-44C8-8A67-88A63596F8D1}"/>
              </a:ext>
            </a:extLst>
          </p:cNvPr>
          <p:cNvSpPr/>
          <p:nvPr/>
        </p:nvSpPr>
        <p:spPr>
          <a:xfrm>
            <a:off x="3463691" y="2346963"/>
            <a:ext cx="3126712" cy="3103024"/>
          </a:xfrm>
          <a:prstGeom prst="ellipse">
            <a:avLst/>
          </a:prstGeom>
          <a:solidFill>
            <a:srgbClr val="3EA031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7DAFF508-DB09-4A5F-9AA7-F924F561E5AB}"/>
              </a:ext>
            </a:extLst>
          </p:cNvPr>
          <p:cNvSpPr txBox="1"/>
          <p:nvPr/>
        </p:nvSpPr>
        <p:spPr>
          <a:xfrm>
            <a:off x="4278683" y="2685444"/>
            <a:ext cx="17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>
                <a:solidFill>
                  <a:schemeClr val="bg1"/>
                </a:solidFill>
              </a:rPr>
              <a:t>Growth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AD4E69A1-9A45-4071-A505-7B57B12B838A}"/>
              </a:ext>
            </a:extLst>
          </p:cNvPr>
          <p:cNvSpPr txBox="1"/>
          <p:nvPr/>
        </p:nvSpPr>
        <p:spPr>
          <a:xfrm>
            <a:off x="3615042" y="3478296"/>
            <a:ext cx="17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>
                <a:solidFill>
                  <a:schemeClr val="bg1"/>
                </a:solidFill>
              </a:rPr>
              <a:t>External</a:t>
            </a:r>
            <a:r>
              <a:rPr lang="sv-SE" sz="2000" b="1" dirty="0">
                <a:solidFill>
                  <a:schemeClr val="bg1"/>
                </a:solidFill>
              </a:rPr>
              <a:t> Innovation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40E5F4C7-3D62-45B3-8D7D-C243531A45B1}"/>
              </a:ext>
            </a:extLst>
          </p:cNvPr>
          <p:cNvSpPr txBox="1"/>
          <p:nvPr/>
        </p:nvSpPr>
        <p:spPr>
          <a:xfrm>
            <a:off x="3730285" y="4636699"/>
            <a:ext cx="228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New </a:t>
            </a:r>
            <a:r>
              <a:rPr lang="sv-SE" sz="2000" b="1" dirty="0" err="1">
                <a:solidFill>
                  <a:schemeClr val="bg1"/>
                </a:solidFill>
              </a:rPr>
              <a:t>technology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C1CAFB98-EDCB-476A-AB7C-B1B1CA05F978}"/>
              </a:ext>
            </a:extLst>
          </p:cNvPr>
          <p:cNvSpPr txBox="1"/>
          <p:nvPr/>
        </p:nvSpPr>
        <p:spPr>
          <a:xfrm>
            <a:off x="6163918" y="2824532"/>
            <a:ext cx="291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>
                <a:solidFill>
                  <a:schemeClr val="bg1"/>
                </a:solidFill>
              </a:rPr>
              <a:t>Future</a:t>
            </a:r>
            <a:r>
              <a:rPr lang="sv-SE" sz="2000" b="1" dirty="0">
                <a:solidFill>
                  <a:schemeClr val="bg1"/>
                </a:solidFill>
              </a:rPr>
              <a:t> </a:t>
            </a:r>
            <a:r>
              <a:rPr lang="sv-SE" sz="2000" b="1" dirty="0" err="1">
                <a:solidFill>
                  <a:schemeClr val="bg1"/>
                </a:solidFill>
              </a:rPr>
              <a:t>welfare</a:t>
            </a:r>
            <a:r>
              <a:rPr lang="sv-SE" sz="2000" b="1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ECE038DF-0FF9-4DC2-BFCF-B55E8ADFB547}"/>
              </a:ext>
            </a:extLst>
          </p:cNvPr>
          <p:cNvSpPr txBox="1"/>
          <p:nvPr/>
        </p:nvSpPr>
        <p:spPr>
          <a:xfrm>
            <a:off x="7188880" y="3656044"/>
            <a:ext cx="1572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>
                <a:solidFill>
                  <a:schemeClr val="bg1"/>
                </a:solidFill>
              </a:rPr>
              <a:t>Efficiency</a:t>
            </a:r>
            <a:r>
              <a:rPr lang="sv-SE" sz="2000" b="1" dirty="0">
                <a:solidFill>
                  <a:schemeClr val="bg1"/>
                </a:solidFill>
              </a:rPr>
              <a:t> &amp; </a:t>
            </a:r>
            <a:r>
              <a:rPr lang="sv-SE" sz="2000" b="1" dirty="0" err="1">
                <a:solidFill>
                  <a:schemeClr val="bg1"/>
                </a:solidFill>
              </a:rPr>
              <a:t>Quality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A46F0FC8-9A2C-4F27-9E21-3556D05F6BC9}"/>
              </a:ext>
            </a:extLst>
          </p:cNvPr>
          <p:cNvSpPr txBox="1"/>
          <p:nvPr/>
        </p:nvSpPr>
        <p:spPr>
          <a:xfrm>
            <a:off x="6612618" y="4610996"/>
            <a:ext cx="157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>
                <a:solidFill>
                  <a:schemeClr val="bg1"/>
                </a:solidFill>
              </a:rPr>
              <a:t>Demands</a:t>
            </a:r>
            <a:endParaRPr lang="sv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DE335FD-38EB-4348-BFC9-530302142022}"/>
              </a:ext>
            </a:extLst>
          </p:cNvPr>
          <p:cNvSpPr/>
          <p:nvPr/>
        </p:nvSpPr>
        <p:spPr>
          <a:xfrm>
            <a:off x="1924020" y="5416336"/>
            <a:ext cx="8365604" cy="4650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7B5B932-D5EE-4713-AA69-B9320B3D1EDB}"/>
              </a:ext>
            </a:extLst>
          </p:cNvPr>
          <p:cNvSpPr/>
          <p:nvPr/>
        </p:nvSpPr>
        <p:spPr>
          <a:xfrm>
            <a:off x="1918760" y="4868922"/>
            <a:ext cx="8365604" cy="4650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8396395-ED65-4526-93F7-2B92396A5940}"/>
              </a:ext>
            </a:extLst>
          </p:cNvPr>
          <p:cNvSpPr/>
          <p:nvPr/>
        </p:nvSpPr>
        <p:spPr>
          <a:xfrm>
            <a:off x="1924020" y="4322380"/>
            <a:ext cx="8365604" cy="4650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2E19A03-43C9-47DB-8904-3D24950C356D}"/>
              </a:ext>
            </a:extLst>
          </p:cNvPr>
          <p:cNvSpPr/>
          <p:nvPr/>
        </p:nvSpPr>
        <p:spPr>
          <a:xfrm>
            <a:off x="1921397" y="3767954"/>
            <a:ext cx="8365604" cy="4650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4B2107-769E-4DAC-B066-264A33E3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95" y="241814"/>
            <a:ext cx="9229534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4 </a:t>
            </a:r>
            <a:r>
              <a:rPr lang="sv-SE" dirty="0" err="1"/>
              <a:t>models</a:t>
            </a:r>
            <a:r>
              <a:rPr lang="sv-SE" dirty="0"/>
              <a:t> for public private innovations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87CECD4-3CB9-449B-A44F-1D39FE494B10}"/>
              </a:ext>
            </a:extLst>
          </p:cNvPr>
          <p:cNvSpPr/>
          <p:nvPr/>
        </p:nvSpPr>
        <p:spPr>
          <a:xfrm>
            <a:off x="1757855" y="3723285"/>
            <a:ext cx="559676" cy="559676"/>
          </a:xfrm>
          <a:prstGeom prst="ellipse">
            <a:avLst/>
          </a:prstGeom>
          <a:solidFill>
            <a:srgbClr val="008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EA71575-CEC2-4996-A4B3-8AF215F0CF5D}"/>
              </a:ext>
            </a:extLst>
          </p:cNvPr>
          <p:cNvSpPr/>
          <p:nvPr/>
        </p:nvSpPr>
        <p:spPr>
          <a:xfrm>
            <a:off x="4439452" y="4271867"/>
            <a:ext cx="559676" cy="55967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FCA1631-21F5-40DF-BF90-00305E2B6567}"/>
              </a:ext>
            </a:extLst>
          </p:cNvPr>
          <p:cNvSpPr/>
          <p:nvPr/>
        </p:nvSpPr>
        <p:spPr>
          <a:xfrm>
            <a:off x="7121049" y="4820449"/>
            <a:ext cx="559676" cy="55967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05EE974-9287-4867-B95D-54867FC61EEA}"/>
              </a:ext>
            </a:extLst>
          </p:cNvPr>
          <p:cNvSpPr/>
          <p:nvPr/>
        </p:nvSpPr>
        <p:spPr>
          <a:xfrm>
            <a:off x="9881476" y="5369030"/>
            <a:ext cx="559676" cy="559676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480CE7E-C379-4F06-A5C1-D4E2A4569717}"/>
              </a:ext>
            </a:extLst>
          </p:cNvPr>
          <p:cNvSpPr txBox="1"/>
          <p:nvPr/>
        </p:nvSpPr>
        <p:spPr>
          <a:xfrm>
            <a:off x="5554676" y="5451181"/>
            <a:ext cx="369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Internal</a:t>
            </a:r>
            <a:r>
              <a:rPr lang="sv-SE" dirty="0"/>
              <a:t>, </a:t>
            </a:r>
            <a:r>
              <a:rPr lang="sv-SE" dirty="0" err="1"/>
              <a:t>demand</a:t>
            </a:r>
            <a:r>
              <a:rPr lang="sv-SE" dirty="0"/>
              <a:t> driven </a:t>
            </a:r>
            <a:r>
              <a:rPr lang="sv-SE" dirty="0" err="1"/>
              <a:t>projects</a:t>
            </a:r>
            <a:endParaRPr lang="sv-SE" dirty="0"/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8445F0E1-3F18-4CED-A728-711AB6DA190A}"/>
              </a:ext>
            </a:extLst>
          </p:cNvPr>
          <p:cNvSpPr/>
          <p:nvPr/>
        </p:nvSpPr>
        <p:spPr>
          <a:xfrm rot="10800000">
            <a:off x="9256852" y="5511316"/>
            <a:ext cx="670034" cy="27510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85964ABC-44C6-47BE-96DF-0586405570FD}"/>
              </a:ext>
            </a:extLst>
          </p:cNvPr>
          <p:cNvSpPr/>
          <p:nvPr/>
        </p:nvSpPr>
        <p:spPr>
          <a:xfrm rot="10800000">
            <a:off x="6482547" y="4962735"/>
            <a:ext cx="670034" cy="27510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B00FACAD-7F3F-454A-B5E6-8A3A99106D74}"/>
              </a:ext>
            </a:extLst>
          </p:cNvPr>
          <p:cNvSpPr/>
          <p:nvPr/>
        </p:nvSpPr>
        <p:spPr>
          <a:xfrm>
            <a:off x="7649194" y="4962736"/>
            <a:ext cx="670034" cy="27510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828EE27-44CD-47CD-954D-35D039EAACCA}"/>
              </a:ext>
            </a:extLst>
          </p:cNvPr>
          <p:cNvSpPr txBox="1"/>
          <p:nvPr/>
        </p:nvSpPr>
        <p:spPr>
          <a:xfrm>
            <a:off x="3878907" y="4925701"/>
            <a:ext cx="25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Improvement</a:t>
            </a:r>
            <a:r>
              <a:rPr lang="sv-SE" dirty="0"/>
              <a:t> </a:t>
            </a:r>
            <a:r>
              <a:rPr lang="sv-SE" dirty="0" err="1"/>
              <a:t>projects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FEE1AFE-CFE9-4BCC-844F-1C749A2BD058}"/>
              </a:ext>
            </a:extLst>
          </p:cNvPr>
          <p:cNvSpPr txBox="1"/>
          <p:nvPr/>
        </p:nvSpPr>
        <p:spPr>
          <a:xfrm>
            <a:off x="5686701" y="4376533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Collaborative</a:t>
            </a:r>
            <a:r>
              <a:rPr lang="sv-SE" dirty="0"/>
              <a:t> </a:t>
            </a:r>
            <a:r>
              <a:rPr lang="sv-SE" dirty="0" err="1"/>
              <a:t>projects</a:t>
            </a:r>
            <a:endParaRPr lang="sv-SE" dirty="0"/>
          </a:p>
        </p:txBody>
      </p:sp>
      <p:sp>
        <p:nvSpPr>
          <p:cNvPr id="19" name="Pil: höger 18">
            <a:extLst>
              <a:ext uri="{FF2B5EF4-FFF2-40B4-BE49-F238E27FC236}">
                <a16:creationId xmlns:a16="http://schemas.microsoft.com/office/drawing/2014/main" id="{A6253D7D-4C60-4071-8C38-A25F4518C57C}"/>
              </a:ext>
            </a:extLst>
          </p:cNvPr>
          <p:cNvSpPr/>
          <p:nvPr/>
        </p:nvSpPr>
        <p:spPr>
          <a:xfrm rot="10800000">
            <a:off x="3805021" y="4421445"/>
            <a:ext cx="670034" cy="27510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56BE2980-FDB3-4B90-B9B2-59F54EE8D51D}"/>
              </a:ext>
            </a:extLst>
          </p:cNvPr>
          <p:cNvSpPr/>
          <p:nvPr/>
        </p:nvSpPr>
        <p:spPr>
          <a:xfrm>
            <a:off x="4971668" y="4421446"/>
            <a:ext cx="670034" cy="27510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89C735FB-C8F1-4535-A9D3-66271E41342B}"/>
              </a:ext>
            </a:extLst>
          </p:cNvPr>
          <p:cNvSpPr/>
          <p:nvPr/>
        </p:nvSpPr>
        <p:spPr>
          <a:xfrm>
            <a:off x="2254744" y="3868561"/>
            <a:ext cx="670034" cy="275103"/>
          </a:xfrm>
          <a:prstGeom prst="rightArrow">
            <a:avLst/>
          </a:prstGeom>
          <a:solidFill>
            <a:srgbClr val="008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1228ABF-4B97-4E46-BEDB-7AD6B47F5DB7}"/>
              </a:ext>
            </a:extLst>
          </p:cNvPr>
          <p:cNvSpPr txBox="1"/>
          <p:nvPr/>
        </p:nvSpPr>
        <p:spPr>
          <a:xfrm>
            <a:off x="2993410" y="3827366"/>
            <a:ext cx="329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External</a:t>
            </a:r>
            <a:r>
              <a:rPr lang="sv-SE" dirty="0"/>
              <a:t> innovation </a:t>
            </a:r>
            <a:r>
              <a:rPr lang="sv-SE" dirty="0" err="1"/>
              <a:t>projects</a:t>
            </a:r>
            <a:endParaRPr lang="sv-SE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34A80DFA-FF68-BA4B-A984-66D3FA86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40" y="1110078"/>
            <a:ext cx="4784674" cy="25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BA6F0-22D1-4916-AC11-6160629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– </a:t>
            </a:r>
            <a:r>
              <a:rPr lang="sv-SE" dirty="0" err="1"/>
              <a:t>Lighting</a:t>
            </a:r>
            <a:r>
              <a:rPr lang="sv-SE" dirty="0"/>
              <a:t> metropolis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5464E6-6B07-4169-9CDE-ED18B3BE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6964"/>
            <a:ext cx="5537705" cy="3130821"/>
          </a:xfrm>
          <a:prstGeom prst="rect">
            <a:avLst/>
          </a:prstGeom>
        </p:spPr>
      </p:pic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3E907854-AF46-436C-93C1-53E8E02D1086}"/>
              </a:ext>
            </a:extLst>
          </p:cNvPr>
          <p:cNvCxnSpPr/>
          <p:nvPr/>
        </p:nvCxnSpPr>
        <p:spPr>
          <a:xfrm>
            <a:off x="4838220" y="3263586"/>
            <a:ext cx="110768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4F8C5E-8895-F441-93C9-F2FF8A13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1" y="2535131"/>
            <a:ext cx="4358357" cy="14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590263-D738-427D-BBE9-1F1D0760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– Fall prevention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6982720-BDEC-4EBF-9293-F53B49DF7326}"/>
              </a:ext>
            </a:extLst>
          </p:cNvPr>
          <p:cNvGrpSpPr/>
          <p:nvPr/>
        </p:nvGrpSpPr>
        <p:grpSpPr>
          <a:xfrm>
            <a:off x="6191924" y="1772743"/>
            <a:ext cx="5606066" cy="3178702"/>
            <a:chOff x="2838483" y="1766690"/>
            <a:chExt cx="6840254" cy="2879825"/>
          </a:xfrm>
        </p:grpSpPr>
        <p:pic>
          <p:nvPicPr>
            <p:cNvPr id="4" name="Attachment-1 (21) copy.png">
              <a:extLst>
                <a:ext uri="{FF2B5EF4-FFF2-40B4-BE49-F238E27FC236}">
                  <a16:creationId xmlns:a16="http://schemas.microsoft.com/office/drawing/2014/main" id="{A838FE8D-90AD-47D0-899D-62AC78AB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744" r="23043"/>
            <a:stretch>
              <a:fillRect/>
            </a:stretch>
          </p:blipFill>
          <p:spPr>
            <a:xfrm>
              <a:off x="2841624" y="2007430"/>
              <a:ext cx="1683509" cy="223662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Attachment-1 (21) copy.png">
              <a:extLst>
                <a:ext uri="{FF2B5EF4-FFF2-40B4-BE49-F238E27FC236}">
                  <a16:creationId xmlns:a16="http://schemas.microsoft.com/office/drawing/2014/main" id="{46EF28C4-6586-459D-A3BD-C0BC0D6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744" r="23043"/>
            <a:stretch>
              <a:fillRect/>
            </a:stretch>
          </p:blipFill>
          <p:spPr>
            <a:xfrm>
              <a:off x="4557930" y="2007430"/>
              <a:ext cx="1683509" cy="223662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Attachment-1 (21) copy.png">
              <a:extLst>
                <a:ext uri="{FF2B5EF4-FFF2-40B4-BE49-F238E27FC236}">
                  <a16:creationId xmlns:a16="http://schemas.microsoft.com/office/drawing/2014/main" id="{15B9FC4E-3416-44EA-8A54-71504712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744" r="23043"/>
            <a:stretch>
              <a:fillRect/>
            </a:stretch>
          </p:blipFill>
          <p:spPr>
            <a:xfrm>
              <a:off x="6270169" y="2007430"/>
              <a:ext cx="1683509" cy="223662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Attachment-1 (21) copy.png">
              <a:extLst>
                <a:ext uri="{FF2B5EF4-FFF2-40B4-BE49-F238E27FC236}">
                  <a16:creationId xmlns:a16="http://schemas.microsoft.com/office/drawing/2014/main" id="{48517A4C-4196-4FB1-BB74-8DA6B13C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744" r="23043"/>
            <a:stretch>
              <a:fillRect/>
            </a:stretch>
          </p:blipFill>
          <p:spPr>
            <a:xfrm>
              <a:off x="7989363" y="2007430"/>
              <a:ext cx="1683509" cy="223662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Shape 242">
              <a:extLst>
                <a:ext uri="{FF2B5EF4-FFF2-40B4-BE49-F238E27FC236}">
                  <a16:creationId xmlns:a16="http://schemas.microsoft.com/office/drawing/2014/main" id="{048463CA-1EAE-4922-8DAD-05F2EB6CCAF5}"/>
                </a:ext>
              </a:extLst>
            </p:cNvPr>
            <p:cNvSpPr/>
            <p:nvPr/>
          </p:nvSpPr>
          <p:spPr>
            <a:xfrm>
              <a:off x="2838483" y="1766690"/>
              <a:ext cx="1694409" cy="2879825"/>
            </a:xfrm>
            <a:prstGeom prst="rect">
              <a:avLst/>
            </a:prstGeom>
            <a:ln w="12700">
              <a:solidFill>
                <a:srgbClr val="72C2EA"/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defTabSz="685800">
                <a:defRPr sz="2400">
                  <a:solidFill>
                    <a:srgbClr val="FFFFFF"/>
                  </a:solidFill>
                </a:defRPr>
              </a:pPr>
              <a:endParaRPr sz="12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" name="Shape 243">
              <a:extLst>
                <a:ext uri="{FF2B5EF4-FFF2-40B4-BE49-F238E27FC236}">
                  <a16:creationId xmlns:a16="http://schemas.microsoft.com/office/drawing/2014/main" id="{A9E3945C-4FCF-4F02-9762-EEBD786F5A1D}"/>
                </a:ext>
              </a:extLst>
            </p:cNvPr>
            <p:cNvSpPr/>
            <p:nvPr/>
          </p:nvSpPr>
          <p:spPr>
            <a:xfrm>
              <a:off x="4548678" y="1766690"/>
              <a:ext cx="1701106" cy="2879825"/>
            </a:xfrm>
            <a:prstGeom prst="rect">
              <a:avLst/>
            </a:prstGeom>
            <a:ln w="12700">
              <a:solidFill>
                <a:srgbClr val="72C2EA"/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defTabSz="685800">
                <a:defRPr sz="2400">
                  <a:solidFill>
                    <a:srgbClr val="FFFFFF"/>
                  </a:solidFill>
                </a:defRPr>
              </a:pPr>
              <a:endParaRPr sz="12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" name="Shape 244">
              <a:extLst>
                <a:ext uri="{FF2B5EF4-FFF2-40B4-BE49-F238E27FC236}">
                  <a16:creationId xmlns:a16="http://schemas.microsoft.com/office/drawing/2014/main" id="{4E26AACB-C3BB-4F29-A867-84214FE24FCA}"/>
                </a:ext>
              </a:extLst>
            </p:cNvPr>
            <p:cNvSpPr/>
            <p:nvPr/>
          </p:nvSpPr>
          <p:spPr>
            <a:xfrm>
              <a:off x="6261201" y="1766690"/>
              <a:ext cx="1701106" cy="2879825"/>
            </a:xfrm>
            <a:prstGeom prst="rect">
              <a:avLst/>
            </a:prstGeom>
            <a:ln w="12700">
              <a:solidFill>
                <a:srgbClr val="72C2EA"/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defTabSz="685800">
                <a:defRPr sz="2400">
                  <a:solidFill>
                    <a:srgbClr val="FFFFFF"/>
                  </a:solidFill>
                </a:defRPr>
              </a:pPr>
              <a:endParaRPr sz="12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" name="Shape 245">
              <a:extLst>
                <a:ext uri="{FF2B5EF4-FFF2-40B4-BE49-F238E27FC236}">
                  <a16:creationId xmlns:a16="http://schemas.microsoft.com/office/drawing/2014/main" id="{4074284F-ABEF-4087-97CB-B01C74995B47}"/>
                </a:ext>
              </a:extLst>
            </p:cNvPr>
            <p:cNvSpPr/>
            <p:nvPr/>
          </p:nvSpPr>
          <p:spPr>
            <a:xfrm>
              <a:off x="7977631" y="1766690"/>
              <a:ext cx="1701106" cy="2879825"/>
            </a:xfrm>
            <a:prstGeom prst="rect">
              <a:avLst/>
            </a:prstGeom>
            <a:ln w="12700">
              <a:solidFill>
                <a:srgbClr val="72C2EA"/>
              </a:solidFill>
              <a:miter lim="400000"/>
            </a:ln>
          </p:spPr>
          <p:txBody>
            <a:bodyPr lIns="26789" tIns="26789" rIns="26789" bIns="26789" anchor="ctr"/>
            <a:lstStyle/>
            <a:p>
              <a:pPr defTabSz="685800">
                <a:defRPr sz="2400">
                  <a:solidFill>
                    <a:srgbClr val="FFFFFF"/>
                  </a:solidFill>
                </a:defRPr>
              </a:pPr>
              <a:endParaRPr sz="12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12" name="Laying in bed.png">
              <a:extLst>
                <a:ext uri="{FF2B5EF4-FFF2-40B4-BE49-F238E27FC236}">
                  <a16:creationId xmlns:a16="http://schemas.microsoft.com/office/drawing/2014/main" id="{C47227AB-3627-4A37-90A1-B7520DE8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70543" y="2740304"/>
              <a:ext cx="1004591" cy="35764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Trippin.png">
              <a:extLst>
                <a:ext uri="{FF2B5EF4-FFF2-40B4-BE49-F238E27FC236}">
                  <a16:creationId xmlns:a16="http://schemas.microsoft.com/office/drawing/2014/main" id="{A3A8F9C3-46B6-4214-81B3-FD827B55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61535" y="2547529"/>
              <a:ext cx="903335" cy="13315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The fallen.png">
              <a:extLst>
                <a:ext uri="{FF2B5EF4-FFF2-40B4-BE49-F238E27FC236}">
                  <a16:creationId xmlns:a16="http://schemas.microsoft.com/office/drawing/2014/main" id="{67FC5B67-57EB-47C8-9F5A-121BD8770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89935" y="3782211"/>
              <a:ext cx="1335898" cy="4500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The fallen.png">
              <a:extLst>
                <a:ext uri="{FF2B5EF4-FFF2-40B4-BE49-F238E27FC236}">
                  <a16:creationId xmlns:a16="http://schemas.microsoft.com/office/drawing/2014/main" id="{87578AF1-6712-43A9-919C-1ABABFC49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11133" y="3782211"/>
              <a:ext cx="1335898" cy="4500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Nurse1.png">
              <a:extLst>
                <a:ext uri="{FF2B5EF4-FFF2-40B4-BE49-F238E27FC236}">
                  <a16:creationId xmlns:a16="http://schemas.microsoft.com/office/drawing/2014/main" id="{6FAC9751-5576-441F-9E77-9F701B0A6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24257" y="3254304"/>
              <a:ext cx="1109722" cy="1220146"/>
            </a:xfrm>
            <a:prstGeom prst="rect">
              <a:avLst/>
            </a:prstGeom>
            <a:ln w="12700">
              <a:miter lim="400000"/>
            </a:ln>
          </p:spPr>
        </p:pic>
      </p:grp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DFF7E8B2-5563-471A-B03B-B205926A4A97}"/>
              </a:ext>
            </a:extLst>
          </p:cNvPr>
          <p:cNvCxnSpPr/>
          <p:nvPr/>
        </p:nvCxnSpPr>
        <p:spPr>
          <a:xfrm>
            <a:off x="4861971" y="3817183"/>
            <a:ext cx="110768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C36BBF79-09F1-4AEF-93BB-C2B7A3762383}"/>
              </a:ext>
            </a:extLst>
          </p:cNvPr>
          <p:cNvSpPr txBox="1"/>
          <p:nvPr/>
        </p:nvSpPr>
        <p:spPr>
          <a:xfrm>
            <a:off x="6195513" y="1395417"/>
            <a:ext cx="27958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Innovation </a:t>
            </a:r>
            <a:r>
              <a:rPr lang="sv-SE" dirty="0" err="1">
                <a:solidFill>
                  <a:schemeClr val="bg1"/>
                </a:solidFill>
              </a:rPr>
              <a:t>procurement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1B5DF62-E9A4-FE4E-B7F5-EB00965B1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71" y="2535131"/>
            <a:ext cx="4358357" cy="14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DE98535-3D47-40E5-8A6E-8F59F16AB76E}"/>
              </a:ext>
            </a:extLst>
          </p:cNvPr>
          <p:cNvSpPr txBox="1"/>
          <p:nvPr/>
        </p:nvSpPr>
        <p:spPr>
          <a:xfrm>
            <a:off x="3149720" y="1852284"/>
            <a:ext cx="51778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to Innovation Skåne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Technology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&amp; Innovation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4 </a:t>
            </a: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models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for public private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>
                <a:solidFill>
                  <a:schemeClr val="bg1"/>
                </a:solidFill>
              </a:rPr>
              <a:t>Key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takeaways</a:t>
            </a: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3D69D-4DED-48B4-99CE-8C4036A4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takeaways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7F18614-17A4-4B69-995E-F98950A9165D}"/>
              </a:ext>
            </a:extLst>
          </p:cNvPr>
          <p:cNvSpPr txBox="1"/>
          <p:nvPr/>
        </p:nvSpPr>
        <p:spPr>
          <a:xfrm>
            <a:off x="1080230" y="392863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82E3D72-7806-4EAF-9D6F-B9CE427FDD4B}"/>
              </a:ext>
            </a:extLst>
          </p:cNvPr>
          <p:cNvSpPr txBox="1"/>
          <p:nvPr/>
        </p:nvSpPr>
        <p:spPr>
          <a:xfrm>
            <a:off x="1080230" y="2841398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B3BD60-1044-0C46-A81D-00BAEB35C137}"/>
              </a:ext>
            </a:extLst>
          </p:cNvPr>
          <p:cNvSpPr txBox="1"/>
          <p:nvPr/>
        </p:nvSpPr>
        <p:spPr>
          <a:xfrm>
            <a:off x="2061164" y="4094281"/>
            <a:ext cx="8393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The </a:t>
            </a:r>
            <a:r>
              <a:rPr lang="sv-SE" sz="2000" dirty="0" err="1"/>
              <a:t>possibilities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a public innovative </a:t>
            </a:r>
            <a:r>
              <a:rPr lang="sv-SE" sz="2000" dirty="0" err="1"/>
              <a:t>purchaser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paramount</a:t>
            </a:r>
            <a:endParaRPr lang="sv-SE" sz="20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70C1608-886E-EE4E-8A1E-F88DD95418CC}"/>
              </a:ext>
            </a:extLst>
          </p:cNvPr>
          <p:cNvSpPr txBox="1"/>
          <p:nvPr/>
        </p:nvSpPr>
        <p:spPr>
          <a:xfrm>
            <a:off x="2061164" y="3184960"/>
            <a:ext cx="719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To understand the business </a:t>
            </a:r>
            <a:r>
              <a:rPr lang="sv-SE" sz="2000" dirty="0" err="1"/>
              <a:t>logic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both</a:t>
            </a:r>
            <a:r>
              <a:rPr lang="sv-SE" sz="2000" dirty="0"/>
              <a:t> sides is </a:t>
            </a:r>
            <a:r>
              <a:rPr lang="sv-SE" sz="2000" dirty="0" err="1"/>
              <a:t>crucial</a:t>
            </a:r>
            <a:endParaRPr lang="sv-SE" sz="20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88C29E4-4EF2-D648-9C9D-BF94C210C39B}"/>
              </a:ext>
            </a:extLst>
          </p:cNvPr>
          <p:cNvSpPr txBox="1"/>
          <p:nvPr/>
        </p:nvSpPr>
        <p:spPr>
          <a:xfrm>
            <a:off x="2061164" y="2280177"/>
            <a:ext cx="667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New </a:t>
            </a:r>
            <a:r>
              <a:rPr lang="sv-SE" sz="2000" dirty="0" err="1"/>
              <a:t>technology</a:t>
            </a:r>
            <a:r>
              <a:rPr lang="sv-SE" sz="2000" dirty="0"/>
              <a:t> </a:t>
            </a:r>
            <a:r>
              <a:rPr lang="sv-SE" sz="2000" dirty="0" err="1"/>
              <a:t>will</a:t>
            </a:r>
            <a:r>
              <a:rPr lang="sv-SE" sz="2000" dirty="0"/>
              <a:t> </a:t>
            </a:r>
            <a:r>
              <a:rPr lang="sv-SE" sz="2000" dirty="0" err="1"/>
              <a:t>affect</a:t>
            </a:r>
            <a:r>
              <a:rPr lang="sv-SE" sz="2000" dirty="0"/>
              <a:t> </a:t>
            </a:r>
            <a:r>
              <a:rPr lang="sv-SE" sz="2000" dirty="0" err="1"/>
              <a:t>everyone</a:t>
            </a:r>
            <a:r>
              <a:rPr lang="sv-SE" sz="2000" dirty="0"/>
              <a:t> and </a:t>
            </a:r>
            <a:r>
              <a:rPr lang="sv-SE" sz="2000" dirty="0" err="1"/>
              <a:t>everything</a:t>
            </a: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56E566-2196-4B36-9C4E-4CB2DFA9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21" y="577521"/>
            <a:ext cx="2599295" cy="17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2642" y="2527845"/>
            <a:ext cx="8229600" cy="1143000"/>
          </a:xfrm>
        </p:spPr>
        <p:txBody>
          <a:bodyPr/>
          <a:lstStyle/>
          <a:p>
            <a:r>
              <a:rPr lang="sv-SE" b="0" dirty="0" err="1"/>
              <a:t>Thank</a:t>
            </a:r>
            <a:r>
              <a:rPr lang="sv-SE" b="0" dirty="0"/>
              <a:t> </a:t>
            </a:r>
            <a:r>
              <a:rPr lang="sv-SE" b="0" dirty="0" err="1"/>
              <a:t>you</a:t>
            </a:r>
            <a:r>
              <a:rPr lang="sv-SE" b="0" dirty="0"/>
              <a:t>!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757613" y="3966120"/>
            <a:ext cx="513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joakim.nelson@innovationskane.com</a:t>
            </a:r>
          </a:p>
        </p:txBody>
      </p:sp>
    </p:spTree>
    <p:extLst>
      <p:ext uri="{BB962C8B-B14F-4D97-AF65-F5344CB8AC3E}">
        <p14:creationId xmlns:p14="http://schemas.microsoft.com/office/powerpoint/2010/main" val="1585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DE98535-3D47-40E5-8A6E-8F59F16AB76E}"/>
              </a:ext>
            </a:extLst>
          </p:cNvPr>
          <p:cNvSpPr txBox="1"/>
          <p:nvPr/>
        </p:nvSpPr>
        <p:spPr>
          <a:xfrm>
            <a:off x="3149720" y="1852284"/>
            <a:ext cx="62453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>
                <a:solidFill>
                  <a:schemeClr val="bg1"/>
                </a:solidFill>
              </a:rPr>
              <a:t>Introduction</a:t>
            </a:r>
            <a:r>
              <a:rPr lang="sv-SE" sz="2400" b="1" dirty="0">
                <a:solidFill>
                  <a:schemeClr val="bg1"/>
                </a:solidFill>
              </a:rPr>
              <a:t> to Innovation Skåne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>
                <a:solidFill>
                  <a:schemeClr val="bg1"/>
                </a:solidFill>
              </a:rPr>
              <a:t>Technology</a:t>
            </a:r>
            <a:r>
              <a:rPr lang="sv-SE" sz="2400" b="1" dirty="0">
                <a:solidFill>
                  <a:schemeClr val="bg1"/>
                </a:solidFill>
              </a:rPr>
              <a:t> &amp; Innovation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</a:rPr>
              <a:t>4 </a:t>
            </a:r>
            <a:r>
              <a:rPr lang="sv-SE" sz="2400" b="1" dirty="0" err="1">
                <a:solidFill>
                  <a:schemeClr val="bg1"/>
                </a:solidFill>
              </a:rPr>
              <a:t>models</a:t>
            </a:r>
            <a:r>
              <a:rPr lang="sv-SE" sz="2400" b="1" dirty="0">
                <a:solidFill>
                  <a:schemeClr val="bg1"/>
                </a:solidFill>
              </a:rPr>
              <a:t> for public private innovation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>
                <a:solidFill>
                  <a:schemeClr val="bg1"/>
                </a:solidFill>
              </a:rPr>
              <a:t>Key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takeaways</a:t>
            </a: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1701691" y="688679"/>
            <a:ext cx="9426091" cy="5480642"/>
          </a:xfrm>
        </p:spPr>
        <p:txBody>
          <a:bodyPr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Innovation Skåne is an innovation </a:t>
            </a:r>
            <a:r>
              <a:rPr lang="sv-SE" sz="2400" dirty="0" err="1"/>
              <a:t>company</a:t>
            </a:r>
            <a:r>
              <a:rPr lang="sv-SE" sz="2400" dirty="0"/>
              <a:t> </a:t>
            </a:r>
            <a:r>
              <a:rPr lang="sv-SE" sz="2400" dirty="0" err="1"/>
              <a:t>owned</a:t>
            </a:r>
            <a:r>
              <a:rPr lang="sv-SE" sz="2400" dirty="0"/>
              <a:t> by Region Skåne.</a:t>
            </a:r>
            <a:br>
              <a:rPr lang="sv-SE" sz="2400" dirty="0"/>
            </a:br>
            <a:r>
              <a:rPr lang="sv-SE" sz="2400" dirty="0" err="1"/>
              <a:t>We</a:t>
            </a:r>
            <a:r>
              <a:rPr lang="sv-SE" sz="2400" dirty="0"/>
              <a:t> </a:t>
            </a:r>
            <a:r>
              <a:rPr lang="sv-SE" sz="2400" dirty="0" err="1"/>
              <a:t>contribute</a:t>
            </a:r>
            <a:r>
              <a:rPr lang="sv-SE" sz="2400" dirty="0"/>
              <a:t> to regional </a:t>
            </a:r>
            <a:r>
              <a:rPr lang="sv-SE" sz="2400" dirty="0" err="1"/>
              <a:t>growth</a:t>
            </a:r>
            <a:r>
              <a:rPr lang="sv-SE" sz="2400" dirty="0"/>
              <a:t> and public services</a:t>
            </a:r>
            <a:br>
              <a:rPr lang="sv-SE" sz="2400" dirty="0"/>
            </a:br>
            <a:r>
              <a:rPr lang="sv-SE" sz="2400" dirty="0" err="1"/>
              <a:t>through</a:t>
            </a:r>
            <a:r>
              <a:rPr lang="sv-SE" sz="2400" dirty="0"/>
              <a:t> innovation.</a:t>
            </a: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364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Innovation Skåne offers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346364" y="1946034"/>
            <a:ext cx="8098647" cy="4351338"/>
          </a:xfrm>
        </p:spPr>
        <p:txBody>
          <a:bodyPr>
            <a:normAutofit fontScale="92500" lnSpcReduction="10000"/>
          </a:bodyPr>
          <a:lstStyle/>
          <a:p>
            <a:pPr marL="17100" indent="0">
              <a:buNone/>
            </a:pPr>
            <a:r>
              <a:rPr lang="sv-SE" b="1" dirty="0"/>
              <a:t>				Business </a:t>
            </a:r>
            <a:r>
              <a:rPr lang="sv-SE" b="1" dirty="0" err="1"/>
              <a:t>Advisory</a:t>
            </a:r>
            <a:r>
              <a:rPr lang="sv-SE" b="1" dirty="0"/>
              <a:t> and Innovation </a:t>
            </a:r>
            <a:r>
              <a:rPr lang="sv-SE" dirty="0"/>
              <a:t>M</a:t>
            </a:r>
            <a:r>
              <a:rPr lang="sv-SE" b="1" dirty="0"/>
              <a:t>anagement</a:t>
            </a:r>
            <a:br>
              <a:rPr lang="sv-SE" b="1" dirty="0"/>
            </a:br>
            <a:br>
              <a:rPr lang="sv-SE" b="1" dirty="0"/>
            </a:br>
            <a:endParaRPr lang="sv-SE" b="1" dirty="0"/>
          </a:p>
          <a:p>
            <a:pPr marL="17100" indent="0">
              <a:buNone/>
            </a:pPr>
            <a:br>
              <a:rPr lang="sv-SE" b="1" dirty="0"/>
            </a:br>
            <a:endParaRPr lang="sv-SE" b="0" dirty="0"/>
          </a:p>
          <a:p>
            <a:pPr marL="17100" indent="0">
              <a:buNone/>
            </a:pPr>
            <a:r>
              <a:rPr lang="sv-SE" b="1" dirty="0"/>
              <a:t>			</a:t>
            </a:r>
            <a:r>
              <a:rPr lang="sv-SE" dirty="0"/>
              <a:t>Innovation Arena</a:t>
            </a:r>
            <a:br>
              <a:rPr lang="sv-SE" dirty="0"/>
            </a:br>
            <a:r>
              <a:rPr lang="sv-SE" dirty="0"/>
              <a:t>			</a:t>
            </a:r>
            <a:r>
              <a:rPr lang="sv-SE" dirty="0" err="1"/>
              <a:t>supporting</a:t>
            </a:r>
            <a:r>
              <a:rPr lang="sv-SE" dirty="0"/>
              <a:t> public-private</a:t>
            </a:r>
            <a:br>
              <a:rPr lang="sv-SE" dirty="0"/>
            </a:br>
            <a:r>
              <a:rPr lang="sv-SE" dirty="0"/>
              <a:t>			</a:t>
            </a:r>
            <a:r>
              <a:rPr lang="sv-SE" dirty="0" err="1"/>
              <a:t>collaboration</a:t>
            </a:r>
            <a:endParaRPr lang="sv-SE" b="1" dirty="0"/>
          </a:p>
          <a:p>
            <a:pPr marL="17100" indent="0">
              <a:buNone/>
            </a:pPr>
            <a:endParaRPr lang="sv-SE" dirty="0"/>
          </a:p>
          <a:p>
            <a:pPr marL="17100" indent="0">
              <a:buNone/>
            </a:pPr>
            <a:endParaRPr lang="sv-SE" b="0" dirty="0"/>
          </a:p>
          <a:p>
            <a:pPr marL="17100" indent="0">
              <a:buNone/>
            </a:pPr>
            <a:r>
              <a:rPr lang="sv-SE" b="1" kern="1200" dirty="0"/>
              <a:t>			</a:t>
            </a:r>
            <a:br>
              <a:rPr lang="sv-SE" b="1" kern="1200" dirty="0"/>
            </a:br>
            <a:r>
              <a:rPr lang="sv-SE" b="1" kern="1200" dirty="0"/>
              <a:t>				New </a:t>
            </a:r>
            <a:r>
              <a:rPr lang="sv-SE" b="1" kern="1200" dirty="0" err="1"/>
              <a:t>possibilities</a:t>
            </a:r>
            <a:br>
              <a:rPr lang="sv-SE" kern="1200" dirty="0"/>
            </a:br>
            <a:r>
              <a:rPr lang="sv-SE" kern="1200" dirty="0"/>
              <a:t>				</a:t>
            </a:r>
            <a:r>
              <a:rPr lang="sv-SE" b="1" kern="1200" dirty="0"/>
              <a:t>for regional </a:t>
            </a:r>
            <a:r>
              <a:rPr lang="sv-SE" b="1" kern="1200" dirty="0" err="1"/>
              <a:t>growth</a:t>
            </a:r>
            <a:r>
              <a:rPr lang="sv-SE" b="1" kern="1200" dirty="0"/>
              <a:t> and innovation</a:t>
            </a:r>
            <a:br>
              <a:rPr lang="sv-SE" dirty="0"/>
            </a:b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31F590EA-2A05-AF40-8CFC-147BDA202BB1}"/>
              </a:ext>
            </a:extLst>
          </p:cNvPr>
          <p:cNvGrpSpPr/>
          <p:nvPr/>
        </p:nvGrpSpPr>
        <p:grpSpPr>
          <a:xfrm>
            <a:off x="8211656" y="4097224"/>
            <a:ext cx="2200148" cy="2200148"/>
            <a:chOff x="8211656" y="4097224"/>
            <a:chExt cx="2200148" cy="2200148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1CC4716-049F-8E48-B8AD-B6D6229C9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1656" y="4097224"/>
              <a:ext cx="2200148" cy="2200148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BFAD78E-3F54-BC46-AB16-7F440CE58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7705" y="5031570"/>
              <a:ext cx="908050" cy="331456"/>
            </a:xfrm>
            <a:prstGeom prst="rect">
              <a:avLst/>
            </a:prstGeom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BF442C-95DB-1741-A346-C864D00A0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623" y="2715331"/>
            <a:ext cx="2192339" cy="21923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EEA69C1-3CFD-C84F-B1F9-76A4D082A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264" y="1418877"/>
            <a:ext cx="2132982" cy="21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DE98535-3D47-40E5-8A6E-8F59F16AB76E}"/>
              </a:ext>
            </a:extLst>
          </p:cNvPr>
          <p:cNvSpPr txBox="1"/>
          <p:nvPr/>
        </p:nvSpPr>
        <p:spPr>
          <a:xfrm>
            <a:off x="3149720" y="1852284"/>
            <a:ext cx="5306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to Innovation Skåne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err="1">
                <a:solidFill>
                  <a:schemeClr val="bg1"/>
                </a:solidFill>
              </a:rPr>
              <a:t>Technology</a:t>
            </a:r>
            <a:r>
              <a:rPr lang="sv-SE" sz="2400" b="1" dirty="0">
                <a:solidFill>
                  <a:schemeClr val="bg1"/>
                </a:solidFill>
              </a:rPr>
              <a:t> &amp; Innovation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4 </a:t>
            </a: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models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for public private innovation</a:t>
            </a:r>
          </a:p>
          <a:p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Key</a:t>
            </a:r>
            <a:r>
              <a:rPr lang="sv-SE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bg1">
                    <a:lumMod val="95000"/>
                  </a:schemeClr>
                </a:solidFill>
              </a:rPr>
              <a:t>takeaways</a:t>
            </a:r>
            <a:endParaRPr lang="sv-SE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8BA62-1742-4359-9DC1-73441539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34" y="269283"/>
            <a:ext cx="9546354" cy="1143000"/>
          </a:xfrm>
        </p:spPr>
        <p:txBody>
          <a:bodyPr>
            <a:normAutofit/>
          </a:bodyPr>
          <a:lstStyle/>
          <a:p>
            <a:r>
              <a:rPr lang="sv-SE" dirty="0"/>
              <a:t>Smartphone as a driver…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51155983-FB5E-4967-AF3E-1794EF3DEAC5}"/>
              </a:ext>
            </a:extLst>
          </p:cNvPr>
          <p:cNvSpPr/>
          <p:nvPr/>
        </p:nvSpPr>
        <p:spPr>
          <a:xfrm>
            <a:off x="5105400" y="2028825"/>
            <a:ext cx="1647825" cy="30099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6FB247-16C8-459F-A1D1-6A82570506CE}"/>
              </a:ext>
            </a:extLst>
          </p:cNvPr>
          <p:cNvSpPr/>
          <p:nvPr/>
        </p:nvSpPr>
        <p:spPr>
          <a:xfrm>
            <a:off x="5172075" y="2328862"/>
            <a:ext cx="1514475" cy="24098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3D6EF68-5A08-4B41-B06E-15ECF7ACBB59}"/>
              </a:ext>
            </a:extLst>
          </p:cNvPr>
          <p:cNvSpPr txBox="1"/>
          <p:nvPr/>
        </p:nvSpPr>
        <p:spPr>
          <a:xfrm>
            <a:off x="7284877" y="4620843"/>
            <a:ext cx="327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High</a:t>
            </a:r>
            <a:r>
              <a:rPr lang="sv-SE" dirty="0"/>
              <a:t> speed and </a:t>
            </a:r>
            <a:r>
              <a:rPr lang="sv-SE" dirty="0" err="1"/>
              <a:t>multiple</a:t>
            </a:r>
            <a:r>
              <a:rPr lang="sv-SE" dirty="0"/>
              <a:t> </a:t>
            </a:r>
            <a:r>
              <a:rPr lang="sv-SE" dirty="0" err="1"/>
              <a:t>communications</a:t>
            </a:r>
            <a:r>
              <a:rPr lang="sv-SE" dirty="0"/>
              <a:t> modes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144C416-E632-4B0D-8B23-3816A8C6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823" y="3261552"/>
            <a:ext cx="712717" cy="42228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EF10321-ADE3-43CC-9EFB-3260B604E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65" y="2494633"/>
            <a:ext cx="582634" cy="372804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EB5D5ED-EA56-4A3C-806F-0FA6B97F4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985" y="2654999"/>
            <a:ext cx="483052" cy="48305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6450E74-1999-44CF-B00F-2E7FF342B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473" y="3662240"/>
            <a:ext cx="715251" cy="715251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13E2187C-487B-4A19-B778-1D1559BD267E}"/>
              </a:ext>
            </a:extLst>
          </p:cNvPr>
          <p:cNvSpPr txBox="1"/>
          <p:nvPr/>
        </p:nvSpPr>
        <p:spPr>
          <a:xfrm>
            <a:off x="1156013" y="4660359"/>
            <a:ext cx="308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Enormous</a:t>
            </a:r>
            <a:r>
              <a:rPr lang="sv-SE" dirty="0"/>
              <a:t>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96935EFD-5C0D-4FDD-B070-F6F6951DEC31}"/>
              </a:ext>
            </a:extLst>
          </p:cNvPr>
          <p:cNvSpPr txBox="1"/>
          <p:nvPr/>
        </p:nvSpPr>
        <p:spPr>
          <a:xfrm>
            <a:off x="882625" y="3519944"/>
            <a:ext cx="316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 </a:t>
            </a:r>
            <a:r>
              <a:rPr lang="sv-SE" dirty="0" err="1"/>
              <a:t>application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B0C43120-7709-4A62-82F9-063866835865}"/>
              </a:ext>
            </a:extLst>
          </p:cNvPr>
          <p:cNvSpPr txBox="1"/>
          <p:nvPr/>
        </p:nvSpPr>
        <p:spPr>
          <a:xfrm>
            <a:off x="7378959" y="3261333"/>
            <a:ext cx="284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consumption</a:t>
            </a:r>
            <a:endParaRPr lang="sv-SE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F33C2B7-3DF4-4BFE-9576-9CCB4CE20619}"/>
              </a:ext>
            </a:extLst>
          </p:cNvPr>
          <p:cNvSpPr txBox="1"/>
          <p:nvPr/>
        </p:nvSpPr>
        <p:spPr>
          <a:xfrm>
            <a:off x="1889714" y="2470333"/>
            <a:ext cx="64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Size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5CB8873-49D0-4B28-9AE2-7E1C04427C87}"/>
              </a:ext>
            </a:extLst>
          </p:cNvPr>
          <p:cNvSpPr txBox="1"/>
          <p:nvPr/>
        </p:nvSpPr>
        <p:spPr>
          <a:xfrm>
            <a:off x="7152357" y="1634870"/>
            <a:ext cx="353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&gt;1.5bn smartphones per </a:t>
            </a:r>
            <a:r>
              <a:rPr lang="sv-SE" dirty="0" err="1"/>
              <a:t>year</a:t>
            </a:r>
            <a:r>
              <a:rPr lang="sv-SE" dirty="0"/>
              <a:t>!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507DBDE-8ABE-4609-A098-85F635949C4E}"/>
              </a:ext>
            </a:extLst>
          </p:cNvPr>
          <p:cNvSpPr txBox="1"/>
          <p:nvPr/>
        </p:nvSpPr>
        <p:spPr>
          <a:xfrm>
            <a:off x="2478362" y="1497945"/>
            <a:ext cx="11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cost</a:t>
            </a:r>
            <a:endParaRPr lang="sv-SE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6EC4A424-ED78-4E83-BDF1-0F5A5450833E}"/>
              </a:ext>
            </a:extLst>
          </p:cNvPr>
          <p:cNvGrpSpPr/>
          <p:nvPr/>
        </p:nvGrpSpPr>
        <p:grpSpPr>
          <a:xfrm>
            <a:off x="10685084" y="4473796"/>
            <a:ext cx="783208" cy="742458"/>
            <a:chOff x="5173193" y="2571750"/>
            <a:chExt cx="952500" cy="904874"/>
          </a:xfrm>
        </p:grpSpPr>
        <p:cxnSp>
          <p:nvCxnSpPr>
            <p:cNvPr id="32" name="Rak pilkoppling 31">
              <a:extLst>
                <a:ext uri="{FF2B5EF4-FFF2-40B4-BE49-F238E27FC236}">
                  <a16:creationId xmlns:a16="http://schemas.microsoft.com/office/drawing/2014/main" id="{A13FF07B-5C27-4700-A311-5B73F3ABE4DC}"/>
                </a:ext>
              </a:extLst>
            </p:cNvPr>
            <p:cNvCxnSpPr/>
            <p:nvPr/>
          </p:nvCxnSpPr>
          <p:spPr>
            <a:xfrm>
              <a:off x="5173193" y="3476624"/>
              <a:ext cx="95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koppling 32">
              <a:extLst>
                <a:ext uri="{FF2B5EF4-FFF2-40B4-BE49-F238E27FC236}">
                  <a16:creationId xmlns:a16="http://schemas.microsoft.com/office/drawing/2014/main" id="{51E3773F-DA91-4E7C-B103-0DCF04D68FFA}"/>
                </a:ext>
              </a:extLst>
            </p:cNvPr>
            <p:cNvCxnSpPr/>
            <p:nvPr/>
          </p:nvCxnSpPr>
          <p:spPr>
            <a:xfrm flipV="1">
              <a:off x="5173193" y="2581274"/>
              <a:ext cx="0" cy="895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5F1AC5EB-A4AE-4D34-AFCE-2BA4B3E516EE}"/>
                </a:ext>
              </a:extLst>
            </p:cNvPr>
            <p:cNvSpPr/>
            <p:nvPr/>
          </p:nvSpPr>
          <p:spPr>
            <a:xfrm>
              <a:off x="5181600" y="2571750"/>
              <a:ext cx="762000" cy="716517"/>
            </a:xfrm>
            <a:custGeom>
              <a:avLst/>
              <a:gdLst>
                <a:gd name="connsiteX0" fmla="*/ 0 w 752475"/>
                <a:gd name="connsiteY0" fmla="*/ 704850 h 710349"/>
                <a:gd name="connsiteX1" fmla="*/ 152400 w 752475"/>
                <a:gd name="connsiteY1" fmla="*/ 704850 h 710349"/>
                <a:gd name="connsiteX2" fmla="*/ 361950 w 752475"/>
                <a:gd name="connsiteY2" fmla="*/ 647700 h 710349"/>
                <a:gd name="connsiteX3" fmla="*/ 514350 w 752475"/>
                <a:gd name="connsiteY3" fmla="*/ 504825 h 710349"/>
                <a:gd name="connsiteX4" fmla="*/ 676275 w 752475"/>
                <a:gd name="connsiteY4" fmla="*/ 219075 h 710349"/>
                <a:gd name="connsiteX5" fmla="*/ 752475 w 752475"/>
                <a:gd name="connsiteY5" fmla="*/ 0 h 710349"/>
                <a:gd name="connsiteX0" fmla="*/ 0 w 762000"/>
                <a:gd name="connsiteY0" fmla="*/ 714375 h 716517"/>
                <a:gd name="connsiteX1" fmla="*/ 161925 w 762000"/>
                <a:gd name="connsiteY1" fmla="*/ 704850 h 716517"/>
                <a:gd name="connsiteX2" fmla="*/ 371475 w 762000"/>
                <a:gd name="connsiteY2" fmla="*/ 647700 h 716517"/>
                <a:gd name="connsiteX3" fmla="*/ 523875 w 762000"/>
                <a:gd name="connsiteY3" fmla="*/ 504825 h 716517"/>
                <a:gd name="connsiteX4" fmla="*/ 685800 w 762000"/>
                <a:gd name="connsiteY4" fmla="*/ 219075 h 716517"/>
                <a:gd name="connsiteX5" fmla="*/ 762000 w 762000"/>
                <a:gd name="connsiteY5" fmla="*/ 0 h 7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0" h="716517">
                  <a:moveTo>
                    <a:pt x="0" y="714375"/>
                  </a:moveTo>
                  <a:cubicBezTo>
                    <a:pt x="46037" y="719137"/>
                    <a:pt x="100012" y="715963"/>
                    <a:pt x="161925" y="704850"/>
                  </a:cubicBezTo>
                  <a:cubicBezTo>
                    <a:pt x="223838" y="693737"/>
                    <a:pt x="311150" y="681038"/>
                    <a:pt x="371475" y="647700"/>
                  </a:cubicBezTo>
                  <a:cubicBezTo>
                    <a:pt x="431800" y="614362"/>
                    <a:pt x="471488" y="576262"/>
                    <a:pt x="523875" y="504825"/>
                  </a:cubicBezTo>
                  <a:cubicBezTo>
                    <a:pt x="576262" y="433388"/>
                    <a:pt x="646113" y="303212"/>
                    <a:pt x="685800" y="219075"/>
                  </a:cubicBezTo>
                  <a:cubicBezTo>
                    <a:pt x="725487" y="134938"/>
                    <a:pt x="743743" y="67469"/>
                    <a:pt x="762000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64F8BD-A455-42DE-9004-48FB2AC3A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83" y="4026225"/>
            <a:ext cx="618315" cy="61831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BCE4774D-683B-4EA4-8F01-A7BB33218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482" y="3778046"/>
            <a:ext cx="535707" cy="535707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C16F9CA-74B4-4734-8833-3EAD83E56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9286" y="3138051"/>
            <a:ext cx="663882" cy="663882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E8C9189F-AF3F-493F-86CB-FF18092C99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0341" y="5680803"/>
            <a:ext cx="324842" cy="324842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4F091315-F6E9-444D-BD8A-F52DF273E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17" t="10335" b="11017"/>
          <a:stretch/>
        </p:blipFill>
        <p:spPr>
          <a:xfrm>
            <a:off x="4844043" y="5335596"/>
            <a:ext cx="361680" cy="319671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C837A339-FB52-4E81-8510-79F98368AA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889" t="30953" r="14444" b="35334"/>
          <a:stretch/>
        </p:blipFill>
        <p:spPr>
          <a:xfrm>
            <a:off x="4771192" y="5706642"/>
            <a:ext cx="507382" cy="24206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79D0037-67E5-462B-995B-291EB39FCD1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769" t="30024" r="7508"/>
          <a:stretch/>
        </p:blipFill>
        <p:spPr>
          <a:xfrm>
            <a:off x="3875051" y="5177658"/>
            <a:ext cx="783208" cy="312202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A35E66B8-9FE2-4AAD-AC16-F61CCE088F4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5217" t="7888" r="19565" b="11641"/>
          <a:stretch/>
        </p:blipFill>
        <p:spPr>
          <a:xfrm>
            <a:off x="4239440" y="5655267"/>
            <a:ext cx="430936" cy="298761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908EEA5B-5E30-41BB-9188-D60F6A8E2C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3077" y="5302250"/>
            <a:ext cx="298761" cy="298761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6E4FD797-AB4F-43CA-B44C-0AE8A147F35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6381" b="26408"/>
          <a:stretch/>
        </p:blipFill>
        <p:spPr>
          <a:xfrm>
            <a:off x="4002547" y="6072687"/>
            <a:ext cx="786852" cy="195330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FA9F5301-85E3-4FBC-B4B4-F5C814D48B7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736" t="10226" r="9736" b="15574"/>
          <a:stretch/>
        </p:blipFill>
        <p:spPr>
          <a:xfrm>
            <a:off x="3707688" y="5712163"/>
            <a:ext cx="430937" cy="24500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2C6BC3D-7EA9-4B54-AD3D-8DFCF26B0B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1588" y="2832549"/>
            <a:ext cx="881719" cy="870967"/>
          </a:xfrm>
          <a:prstGeom prst="rect">
            <a:avLst/>
          </a:prstGeom>
        </p:spPr>
      </p:pic>
      <p:grpSp>
        <p:nvGrpSpPr>
          <p:cNvPr id="43" name="Grupp 42">
            <a:extLst>
              <a:ext uri="{FF2B5EF4-FFF2-40B4-BE49-F238E27FC236}">
                <a16:creationId xmlns:a16="http://schemas.microsoft.com/office/drawing/2014/main" id="{1C9DA474-5932-491D-A458-547A9F10C7FE}"/>
              </a:ext>
            </a:extLst>
          </p:cNvPr>
          <p:cNvGrpSpPr/>
          <p:nvPr/>
        </p:nvGrpSpPr>
        <p:grpSpPr>
          <a:xfrm>
            <a:off x="2751975" y="2245206"/>
            <a:ext cx="783208" cy="742458"/>
            <a:chOff x="5173193" y="2571750"/>
            <a:chExt cx="952500" cy="904874"/>
          </a:xfrm>
        </p:grpSpPr>
        <p:cxnSp>
          <p:nvCxnSpPr>
            <p:cNvPr id="44" name="Rak pilkoppling 43">
              <a:extLst>
                <a:ext uri="{FF2B5EF4-FFF2-40B4-BE49-F238E27FC236}">
                  <a16:creationId xmlns:a16="http://schemas.microsoft.com/office/drawing/2014/main" id="{54B53989-2CAC-4AC0-8123-D53D63410049}"/>
                </a:ext>
              </a:extLst>
            </p:cNvPr>
            <p:cNvCxnSpPr/>
            <p:nvPr/>
          </p:nvCxnSpPr>
          <p:spPr>
            <a:xfrm>
              <a:off x="5173193" y="3476624"/>
              <a:ext cx="95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pilkoppling 44">
              <a:extLst>
                <a:ext uri="{FF2B5EF4-FFF2-40B4-BE49-F238E27FC236}">
                  <a16:creationId xmlns:a16="http://schemas.microsoft.com/office/drawing/2014/main" id="{9D2C4111-0F48-4E81-B63B-8D4DF3BEF442}"/>
                </a:ext>
              </a:extLst>
            </p:cNvPr>
            <p:cNvCxnSpPr/>
            <p:nvPr/>
          </p:nvCxnSpPr>
          <p:spPr>
            <a:xfrm flipV="1">
              <a:off x="5173193" y="2581274"/>
              <a:ext cx="0" cy="895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BABAA79F-E7AB-4DB9-A8C7-E77EAABC22F4}"/>
                </a:ext>
              </a:extLst>
            </p:cNvPr>
            <p:cNvSpPr/>
            <p:nvPr/>
          </p:nvSpPr>
          <p:spPr>
            <a:xfrm>
              <a:off x="5181600" y="2571750"/>
              <a:ext cx="762000" cy="716517"/>
            </a:xfrm>
            <a:custGeom>
              <a:avLst/>
              <a:gdLst>
                <a:gd name="connsiteX0" fmla="*/ 0 w 752475"/>
                <a:gd name="connsiteY0" fmla="*/ 704850 h 710349"/>
                <a:gd name="connsiteX1" fmla="*/ 152400 w 752475"/>
                <a:gd name="connsiteY1" fmla="*/ 704850 h 710349"/>
                <a:gd name="connsiteX2" fmla="*/ 361950 w 752475"/>
                <a:gd name="connsiteY2" fmla="*/ 647700 h 710349"/>
                <a:gd name="connsiteX3" fmla="*/ 514350 w 752475"/>
                <a:gd name="connsiteY3" fmla="*/ 504825 h 710349"/>
                <a:gd name="connsiteX4" fmla="*/ 676275 w 752475"/>
                <a:gd name="connsiteY4" fmla="*/ 219075 h 710349"/>
                <a:gd name="connsiteX5" fmla="*/ 752475 w 752475"/>
                <a:gd name="connsiteY5" fmla="*/ 0 h 710349"/>
                <a:gd name="connsiteX0" fmla="*/ 0 w 762000"/>
                <a:gd name="connsiteY0" fmla="*/ 714375 h 716517"/>
                <a:gd name="connsiteX1" fmla="*/ 161925 w 762000"/>
                <a:gd name="connsiteY1" fmla="*/ 704850 h 716517"/>
                <a:gd name="connsiteX2" fmla="*/ 371475 w 762000"/>
                <a:gd name="connsiteY2" fmla="*/ 647700 h 716517"/>
                <a:gd name="connsiteX3" fmla="*/ 523875 w 762000"/>
                <a:gd name="connsiteY3" fmla="*/ 504825 h 716517"/>
                <a:gd name="connsiteX4" fmla="*/ 685800 w 762000"/>
                <a:gd name="connsiteY4" fmla="*/ 219075 h 716517"/>
                <a:gd name="connsiteX5" fmla="*/ 762000 w 762000"/>
                <a:gd name="connsiteY5" fmla="*/ 0 h 7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0" h="716517">
                  <a:moveTo>
                    <a:pt x="0" y="714375"/>
                  </a:moveTo>
                  <a:cubicBezTo>
                    <a:pt x="46037" y="719137"/>
                    <a:pt x="100012" y="715963"/>
                    <a:pt x="161925" y="704850"/>
                  </a:cubicBezTo>
                  <a:cubicBezTo>
                    <a:pt x="223838" y="693737"/>
                    <a:pt x="311150" y="681038"/>
                    <a:pt x="371475" y="647700"/>
                  </a:cubicBezTo>
                  <a:cubicBezTo>
                    <a:pt x="431800" y="614362"/>
                    <a:pt x="471488" y="576262"/>
                    <a:pt x="523875" y="504825"/>
                  </a:cubicBezTo>
                  <a:cubicBezTo>
                    <a:pt x="576262" y="433388"/>
                    <a:pt x="646113" y="303212"/>
                    <a:pt x="685800" y="219075"/>
                  </a:cubicBezTo>
                  <a:cubicBezTo>
                    <a:pt x="725487" y="134938"/>
                    <a:pt x="743743" y="67469"/>
                    <a:pt x="762000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201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94A17-B034-4118-AC28-9BBE4CBA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396" y="257467"/>
            <a:ext cx="8200503" cy="1143000"/>
          </a:xfrm>
        </p:spPr>
        <p:txBody>
          <a:bodyPr>
            <a:normAutofit/>
          </a:bodyPr>
          <a:lstStyle/>
          <a:p>
            <a:r>
              <a:rPr lang="sv-SE" dirty="0"/>
              <a:t>... and </a:t>
            </a:r>
            <a:r>
              <a:rPr lang="sv-SE" dirty="0" err="1"/>
              <a:t>more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be - </a:t>
            </a:r>
            <a:r>
              <a:rPr lang="sv-SE" dirty="0" err="1"/>
              <a:t>IoT</a:t>
            </a:r>
            <a:r>
              <a:rPr lang="sv-SE" dirty="0"/>
              <a:t>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7EA66C5-E18E-46B2-941E-B7B1157A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70" y="2249261"/>
            <a:ext cx="1114727" cy="2019432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E03D6514-AD07-4548-BB87-ACA87C776AE9}"/>
              </a:ext>
            </a:extLst>
          </p:cNvPr>
          <p:cNvGrpSpPr/>
          <p:nvPr/>
        </p:nvGrpSpPr>
        <p:grpSpPr>
          <a:xfrm>
            <a:off x="3840099" y="2572773"/>
            <a:ext cx="1028700" cy="1323439"/>
            <a:chOff x="1038225" y="2723424"/>
            <a:chExt cx="1028700" cy="1323439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AB82C661-A6E5-4BB8-B844-43EFAFF84726}"/>
                </a:ext>
              </a:extLst>
            </p:cNvPr>
            <p:cNvSpPr/>
            <p:nvPr/>
          </p:nvSpPr>
          <p:spPr>
            <a:xfrm>
              <a:off x="1038225" y="2871832"/>
              <a:ext cx="1028700" cy="1028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B3EEB037-199B-4490-B068-E9C478315BD1}"/>
                </a:ext>
              </a:extLst>
            </p:cNvPr>
            <p:cNvSpPr txBox="1"/>
            <p:nvPr/>
          </p:nvSpPr>
          <p:spPr>
            <a:xfrm>
              <a:off x="1136580" y="2723424"/>
              <a:ext cx="8691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419FF627-12E5-424F-9539-A008E2D4E1F7}"/>
              </a:ext>
            </a:extLst>
          </p:cNvPr>
          <p:cNvSpPr txBox="1"/>
          <p:nvPr/>
        </p:nvSpPr>
        <p:spPr>
          <a:xfrm>
            <a:off x="4427182" y="4965209"/>
            <a:ext cx="395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 &gt;</a:t>
            </a:r>
            <a:r>
              <a:rPr lang="sv-SE" sz="2400" dirty="0"/>
              <a:t>20bn </a:t>
            </a:r>
            <a:r>
              <a:rPr lang="sv-SE" sz="2400" dirty="0" err="1"/>
              <a:t>units</a:t>
            </a:r>
            <a:r>
              <a:rPr lang="sv-SE" sz="2400" dirty="0"/>
              <a:t> 2020 </a:t>
            </a:r>
            <a:r>
              <a:rPr lang="sv-SE" dirty="0"/>
              <a:t>(Gartner)</a:t>
            </a:r>
          </a:p>
          <a:p>
            <a:pPr algn="ctr"/>
            <a:r>
              <a:rPr lang="sv-SE" sz="2400" dirty="0"/>
              <a:t>~18bn 2022 </a:t>
            </a:r>
            <a:r>
              <a:rPr lang="sv-SE" dirty="0"/>
              <a:t>(Ericsson)</a:t>
            </a:r>
            <a:endParaRPr lang="sv-SE" sz="24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611EF11-7C27-44A4-B6F1-95A956F25A65}"/>
              </a:ext>
            </a:extLst>
          </p:cNvPr>
          <p:cNvSpPr txBox="1"/>
          <p:nvPr/>
        </p:nvSpPr>
        <p:spPr>
          <a:xfrm>
            <a:off x="8740622" y="1921567"/>
            <a:ext cx="23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Exponential</a:t>
            </a:r>
            <a:r>
              <a:rPr lang="sv-SE" b="1" dirty="0"/>
              <a:t> </a:t>
            </a:r>
            <a:r>
              <a:rPr lang="sv-SE" b="1" dirty="0" err="1"/>
              <a:t>growth</a:t>
            </a:r>
            <a:endParaRPr lang="sv-SE" b="1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76251C5-B708-4A02-901B-E9B93B1CCC9E}"/>
              </a:ext>
            </a:extLst>
          </p:cNvPr>
          <p:cNvSpPr txBox="1"/>
          <p:nvPr/>
        </p:nvSpPr>
        <p:spPr>
          <a:xfrm>
            <a:off x="8780675" y="2859672"/>
            <a:ext cx="289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Extremely</a:t>
            </a:r>
            <a:r>
              <a:rPr lang="sv-SE" b="1" dirty="0"/>
              <a:t> </a:t>
            </a:r>
            <a:r>
              <a:rPr lang="sv-SE" b="1" dirty="0" err="1"/>
              <a:t>low</a:t>
            </a:r>
            <a:r>
              <a:rPr lang="sv-SE" b="1" dirty="0"/>
              <a:t> </a:t>
            </a:r>
            <a:r>
              <a:rPr lang="sv-SE" b="1" dirty="0" err="1"/>
              <a:t>power</a:t>
            </a:r>
            <a:r>
              <a:rPr lang="sv-SE" b="1" dirty="0"/>
              <a:t> </a:t>
            </a:r>
            <a:r>
              <a:rPr lang="sv-SE" b="1" dirty="0" err="1"/>
              <a:t>consumption</a:t>
            </a:r>
            <a:endParaRPr lang="sv-SE" b="1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1E3055B-894E-4959-B13D-B7FF4DFC931E}"/>
              </a:ext>
            </a:extLst>
          </p:cNvPr>
          <p:cNvSpPr txBox="1"/>
          <p:nvPr/>
        </p:nvSpPr>
        <p:spPr>
          <a:xfrm>
            <a:off x="8810960" y="412131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Big Data &amp; AI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FF67F26-993D-F243-8245-C1FA4160ACBE}"/>
              </a:ext>
            </a:extLst>
          </p:cNvPr>
          <p:cNvGrpSpPr/>
          <p:nvPr/>
        </p:nvGrpSpPr>
        <p:grpSpPr>
          <a:xfrm>
            <a:off x="5536607" y="2044678"/>
            <a:ext cx="2585982" cy="2561382"/>
            <a:chOff x="5208361" y="2010044"/>
            <a:chExt cx="2585982" cy="2561382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8A40EC5-4ADD-4FA5-8E9D-6C16826C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625" y="2763756"/>
              <a:ext cx="521142" cy="521142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498E1C33-6BF7-43B8-B624-B18F6EB4F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377" y="3821623"/>
              <a:ext cx="530118" cy="53011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27A76F9-3605-4F20-9B26-D3FBC0E1D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054" y="3018356"/>
              <a:ext cx="671996" cy="671996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9178472B-0D6F-4C35-B253-5661ADCEF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361" y="2072438"/>
              <a:ext cx="720144" cy="720144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6D616089-5630-44BE-9D2C-A95F70E64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9516" y="2914270"/>
              <a:ext cx="302863" cy="516886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8230EA07-0F84-4320-B6A2-8E693223F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688" y="2072438"/>
              <a:ext cx="599232" cy="599232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F8524137-AE83-4A46-859C-84776DA56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138" y="3376984"/>
              <a:ext cx="503030" cy="503030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F415B4AB-C3CE-423B-B058-584930B50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47" y="2322344"/>
              <a:ext cx="609696" cy="609696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5DCE3E7B-806A-499A-BAB0-30F12660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232" y="2010044"/>
              <a:ext cx="690107" cy="690107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65FB1042-B0D2-4B34-875E-BD2FF7FA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720" y="3560598"/>
              <a:ext cx="680169" cy="680169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D741A629-81ED-40F0-A8F0-BBDCFCE0D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138" y="3961731"/>
              <a:ext cx="609695" cy="609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1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 18">
            <a:extLst>
              <a:ext uri="{FF2B5EF4-FFF2-40B4-BE49-F238E27FC236}">
                <a16:creationId xmlns:a16="http://schemas.microsoft.com/office/drawing/2014/main" id="{01F99AFE-B711-4B07-8963-384956D2EAD7}"/>
              </a:ext>
            </a:extLst>
          </p:cNvPr>
          <p:cNvSpPr/>
          <p:nvPr/>
        </p:nvSpPr>
        <p:spPr>
          <a:xfrm>
            <a:off x="3019425" y="1576934"/>
            <a:ext cx="6657975" cy="402729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IoT</a:t>
            </a:r>
            <a:r>
              <a:rPr lang="sv-SE" dirty="0"/>
              <a:t> is </a:t>
            </a:r>
            <a:r>
              <a:rPr lang="sv-SE" dirty="0" err="1"/>
              <a:t>driving</a:t>
            </a:r>
            <a:r>
              <a:rPr lang="sv-SE" dirty="0"/>
              <a:t> …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3966387" y="1805201"/>
            <a:ext cx="4618158" cy="3467035"/>
            <a:chOff x="4394345" y="2172731"/>
            <a:chExt cx="3509138" cy="2634449"/>
          </a:xfrm>
        </p:grpSpPr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318" y="3013419"/>
              <a:ext cx="521142" cy="521142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653" y="3848562"/>
              <a:ext cx="530118" cy="530118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487" y="3108223"/>
              <a:ext cx="671996" cy="671996"/>
            </a:xfrm>
            <a:prstGeom prst="rect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519" y="2245798"/>
              <a:ext cx="720144" cy="720144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0722" y="3890827"/>
              <a:ext cx="302863" cy="516886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483" y="2172731"/>
              <a:ext cx="599232" cy="599232"/>
            </a:xfrm>
            <a:prstGeom prst="rect">
              <a:avLst/>
            </a:prstGeom>
          </p:spPr>
        </p:pic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548" y="3612738"/>
              <a:ext cx="503030" cy="503030"/>
            </a:xfrm>
            <a:prstGeom prst="rect">
              <a:avLst/>
            </a:prstGeom>
          </p:spPr>
        </p:pic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878" y="2411110"/>
              <a:ext cx="609696" cy="609696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648" y="2994982"/>
              <a:ext cx="690107" cy="690107"/>
            </a:xfrm>
            <a:prstGeom prst="rect">
              <a:avLst/>
            </a:prstGeom>
          </p:spPr>
        </p:pic>
        <p:pic>
          <p:nvPicPr>
            <p:cNvPr id="24" name="Bildobjekt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345" y="3184085"/>
              <a:ext cx="680168" cy="680168"/>
            </a:xfrm>
            <a:prstGeom prst="rect">
              <a:avLst/>
            </a:prstGeom>
          </p:spPr>
        </p:pic>
        <p:pic>
          <p:nvPicPr>
            <p:cNvPr id="25" name="Bildobjekt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548" y="4197485"/>
              <a:ext cx="609695" cy="609695"/>
            </a:xfrm>
            <a:prstGeom prst="rect">
              <a:avLst/>
            </a:prstGeom>
          </p:spPr>
        </p:pic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FE537098-E223-4FAA-9EA0-53A7E3F0CAB0}"/>
              </a:ext>
            </a:extLst>
          </p:cNvPr>
          <p:cNvGrpSpPr/>
          <p:nvPr/>
        </p:nvGrpSpPr>
        <p:grpSpPr>
          <a:xfrm>
            <a:off x="7728105" y="937721"/>
            <a:ext cx="3031443" cy="2295869"/>
            <a:chOff x="7728105" y="937721"/>
            <a:chExt cx="3031443" cy="2295869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162" y="937721"/>
              <a:ext cx="2295869" cy="2295869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/>
          </p:nvSpPr>
          <p:spPr>
            <a:xfrm>
              <a:off x="7728105" y="1785028"/>
              <a:ext cx="3031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Cloud </a:t>
              </a:r>
              <a:r>
                <a:rPr lang="sv-SE" b="1" dirty="0" err="1"/>
                <a:t>computing</a:t>
              </a:r>
              <a:r>
                <a:rPr lang="sv-SE" b="1" dirty="0"/>
                <a:t> </a:t>
              </a:r>
            </a:p>
            <a:p>
              <a:pPr algn="ctr"/>
              <a:r>
                <a:rPr lang="sv-SE" b="1" dirty="0"/>
                <a:t>&amp; Big Data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20624DBB-F4C7-4DD5-8419-B9A967A4BCD5}"/>
              </a:ext>
            </a:extLst>
          </p:cNvPr>
          <p:cNvGrpSpPr/>
          <p:nvPr/>
        </p:nvGrpSpPr>
        <p:grpSpPr>
          <a:xfrm>
            <a:off x="7785810" y="3878492"/>
            <a:ext cx="3031443" cy="2295869"/>
            <a:chOff x="7785810" y="3878492"/>
            <a:chExt cx="3031443" cy="2295869"/>
          </a:xfrm>
        </p:grpSpPr>
        <p:pic>
          <p:nvPicPr>
            <p:cNvPr id="26" name="Bildobjekt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2713" y="3878492"/>
              <a:ext cx="2295869" cy="2295869"/>
            </a:xfrm>
            <a:prstGeom prst="rect">
              <a:avLst/>
            </a:prstGeom>
          </p:spPr>
        </p:pic>
        <p:sp>
          <p:nvSpPr>
            <p:cNvPr id="29" name="Rektangel 28"/>
            <p:cNvSpPr/>
            <p:nvPr/>
          </p:nvSpPr>
          <p:spPr>
            <a:xfrm>
              <a:off x="7785810" y="4807855"/>
              <a:ext cx="30314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Sensors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883A26E3-79F1-4B0E-9937-CB219CAE8975}"/>
              </a:ext>
            </a:extLst>
          </p:cNvPr>
          <p:cNvGrpSpPr/>
          <p:nvPr/>
        </p:nvGrpSpPr>
        <p:grpSpPr>
          <a:xfrm>
            <a:off x="1770593" y="3854661"/>
            <a:ext cx="3031443" cy="2295869"/>
            <a:chOff x="1770593" y="3854661"/>
            <a:chExt cx="3031443" cy="2295869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442" y="3854661"/>
              <a:ext cx="2295869" cy="2295869"/>
            </a:xfrm>
            <a:prstGeom prst="rect">
              <a:avLst/>
            </a:prstGeom>
          </p:spPr>
        </p:pic>
        <p:sp>
          <p:nvSpPr>
            <p:cNvPr id="30" name="Rektangel 29"/>
            <p:cNvSpPr/>
            <p:nvPr/>
          </p:nvSpPr>
          <p:spPr>
            <a:xfrm>
              <a:off x="1770593" y="4779418"/>
              <a:ext cx="30314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 err="1"/>
                <a:t>Blockchain</a:t>
              </a:r>
              <a:endParaRPr lang="sv-SE" b="1" dirty="0"/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ED64802D-B1AD-48C0-9BBA-AAA7924508CA}"/>
              </a:ext>
            </a:extLst>
          </p:cNvPr>
          <p:cNvGrpSpPr/>
          <p:nvPr/>
        </p:nvGrpSpPr>
        <p:grpSpPr>
          <a:xfrm>
            <a:off x="1727553" y="958630"/>
            <a:ext cx="3031443" cy="2295869"/>
            <a:chOff x="1727553" y="958630"/>
            <a:chExt cx="3031443" cy="2295869"/>
          </a:xfrm>
        </p:grpSpPr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536" y="958630"/>
              <a:ext cx="2295869" cy="2295869"/>
            </a:xfrm>
            <a:prstGeom prst="rect">
              <a:avLst/>
            </a:prstGeom>
          </p:spPr>
        </p:pic>
        <p:sp>
          <p:nvSpPr>
            <p:cNvPr id="31" name="Rektangel 30"/>
            <p:cNvSpPr/>
            <p:nvPr/>
          </p:nvSpPr>
          <p:spPr>
            <a:xfrm>
              <a:off x="1727553" y="1785028"/>
              <a:ext cx="3031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AI / </a:t>
              </a:r>
              <a:r>
                <a:rPr lang="sv-SE" b="1" dirty="0" err="1"/>
                <a:t>Machine</a:t>
              </a:r>
              <a:r>
                <a:rPr lang="sv-SE" b="1" dirty="0"/>
                <a:t> </a:t>
              </a:r>
              <a:br>
                <a:rPr lang="sv-SE" b="1" dirty="0"/>
              </a:br>
              <a:r>
                <a:rPr lang="sv-SE" b="1" dirty="0"/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5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A6310-EB08-4443-AEA7-3936B6BE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lighting</a:t>
            </a:r>
            <a:r>
              <a:rPr lang="sv-SE" dirty="0"/>
              <a:t> …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5AF801-8240-461A-9879-B24C6C2F0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9" y="1847495"/>
            <a:ext cx="5196513" cy="316301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6FC2D98-2CFF-4F4D-A619-3A281D732314}"/>
              </a:ext>
            </a:extLst>
          </p:cNvPr>
          <p:cNvSpPr txBox="1"/>
          <p:nvPr/>
        </p:nvSpPr>
        <p:spPr>
          <a:xfrm>
            <a:off x="6801418" y="1582340"/>
            <a:ext cx="43553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Sensors all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Smarter</a:t>
            </a:r>
            <a:r>
              <a:rPr lang="sv-SE" dirty="0"/>
              <a:t> </a:t>
            </a:r>
            <a:r>
              <a:rPr lang="sv-SE" dirty="0" err="1"/>
              <a:t>control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Efficiency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cost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Connection to private &amp; public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New </a:t>
            </a:r>
            <a:r>
              <a:rPr lang="sv-SE" dirty="0" err="1"/>
              <a:t>products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New business </a:t>
            </a:r>
            <a:r>
              <a:rPr lang="sv-SE" dirty="0" err="1"/>
              <a:t>models</a:t>
            </a:r>
            <a:endParaRPr lang="sv-SE" dirty="0"/>
          </a:p>
        </p:txBody>
      </p:sp>
      <p:sp>
        <p:nvSpPr>
          <p:cNvPr id="5" name="Likbent triangel 4">
            <a:extLst>
              <a:ext uri="{FF2B5EF4-FFF2-40B4-BE49-F238E27FC236}">
                <a16:creationId xmlns:a16="http://schemas.microsoft.com/office/drawing/2014/main" id="{87C4B049-7B8A-4449-81FC-DD3E2C56BCD9}"/>
              </a:ext>
            </a:extLst>
          </p:cNvPr>
          <p:cNvSpPr/>
          <p:nvPr/>
        </p:nvSpPr>
        <p:spPr>
          <a:xfrm rot="5400000">
            <a:off x="5508702" y="3229365"/>
            <a:ext cx="1397620" cy="223024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6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InnovationSkane_PPT_template_v1.01">
  <a:themeElements>
    <a:clrScheme name="InnovationSkane">
      <a:dk1>
        <a:srgbClr val="343432"/>
      </a:dk1>
      <a:lt1>
        <a:sysClr val="window" lastClr="FFFFFF"/>
      </a:lt1>
      <a:dk2>
        <a:srgbClr val="000000"/>
      </a:dk2>
      <a:lt2>
        <a:srgbClr val="EBEBE9"/>
      </a:lt2>
      <a:accent1>
        <a:srgbClr val="E4051F"/>
      </a:accent1>
      <a:accent2>
        <a:srgbClr val="00A7DD"/>
      </a:accent2>
      <a:accent3>
        <a:srgbClr val="FFD500"/>
      </a:accent3>
      <a:accent4>
        <a:srgbClr val="6CB52D"/>
      </a:accent4>
      <a:accent5>
        <a:srgbClr val="B0358B"/>
      </a:accent5>
      <a:accent6>
        <a:srgbClr val="004A85"/>
      </a:accent6>
      <a:hlink>
        <a:srgbClr val="E4051F"/>
      </a:hlink>
      <a:folHlink>
        <a:srgbClr val="E4051F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ovationSkane_PPT_template_v1 02 [Skrivskyddad]" id="{0542F7B0-1367-40AA-9F23-BCAF943C4A62}" vid="{9EA5127F-D389-48D1-8202-0BFD7FF0A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InnovationSkane_PPT_template_v1 02</Template>
  <TotalTime>37519</TotalTime>
  <Words>308</Words>
  <Application>Microsoft Office PowerPoint</Application>
  <PresentationFormat>Bredbild</PresentationFormat>
  <Paragraphs>114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News Gothic MT</vt:lpstr>
      <vt:lpstr>InnovationSkane_PPT_template_v1.01</vt:lpstr>
      <vt:lpstr>Public Private innovation</vt:lpstr>
      <vt:lpstr>PowerPoint-presentation</vt:lpstr>
      <vt:lpstr>PowerPoint-presentation</vt:lpstr>
      <vt:lpstr>Innovation Skåne offers</vt:lpstr>
      <vt:lpstr>PowerPoint-presentation</vt:lpstr>
      <vt:lpstr>Smartphone as a driver…</vt:lpstr>
      <vt:lpstr>... and more it will be - IoT!</vt:lpstr>
      <vt:lpstr>IoT is driving …</vt:lpstr>
      <vt:lpstr>Impact into lighting …</vt:lpstr>
      <vt:lpstr>PowerPoint-presentation</vt:lpstr>
      <vt:lpstr>Two sides with different roles and logic</vt:lpstr>
      <vt:lpstr>The sweet spot</vt:lpstr>
      <vt:lpstr>4 models for public private innovations</vt:lpstr>
      <vt:lpstr>Example – Lighting metropolis</vt:lpstr>
      <vt:lpstr>Example – Fall prevention</vt:lpstr>
      <vt:lpstr>PowerPoint-presentation</vt:lpstr>
      <vt:lpstr>Key 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Varumärkesplattform Innovation Skåne – skiss</dc:title>
  <dc:creator>Charlotta Ursing</dc:creator>
  <cp:lastModifiedBy>Joakim Nelson</cp:lastModifiedBy>
  <cp:revision>601</cp:revision>
  <cp:lastPrinted>2018-04-26T09:08:45Z</cp:lastPrinted>
  <dcterms:created xsi:type="dcterms:W3CDTF">2016-08-23T10:57:15Z</dcterms:created>
  <dcterms:modified xsi:type="dcterms:W3CDTF">2018-09-12T16:58:28Z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