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343" r:id="rId3"/>
    <p:sldId id="344" r:id="rId4"/>
    <p:sldId id="342" r:id="rId5"/>
    <p:sldId id="345" r:id="rId6"/>
    <p:sldId id="304" r:id="rId7"/>
    <p:sldId id="267" r:id="rId8"/>
    <p:sldId id="317" r:id="rId9"/>
    <p:sldId id="346" r:id="rId10"/>
    <p:sldId id="340" r:id="rId11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7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us Melvej Ascanius" initials="CMA" lastIdx="2" clrIdx="0">
    <p:extLst>
      <p:ext uri="{19B8F6BF-5375-455C-9EA6-DF929625EA0E}">
        <p15:presenceInfo xmlns:p15="http://schemas.microsoft.com/office/powerpoint/2012/main" userId="S-1-5-21-1556238083-1643448439-2118856591-34214" providerId="AD"/>
      </p:ext>
    </p:extLst>
  </p:cmAuthor>
  <p:cmAuthor id="2" name="Jacob Lundgaard" initials="JL" lastIdx="16" clrIdx="1">
    <p:extLst>
      <p:ext uri="{19B8F6BF-5375-455C-9EA6-DF929625EA0E}">
        <p15:presenceInfo xmlns:p15="http://schemas.microsoft.com/office/powerpoint/2012/main" userId="S-1-5-21-1556238083-1643448439-2118856591-1332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300"/>
    <a:srgbClr val="0099CC"/>
    <a:srgbClr val="99CC33"/>
    <a:srgbClr val="4D4F53"/>
    <a:srgbClr val="D5D6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256" autoAdjust="0"/>
  </p:normalViewPr>
  <p:slideViewPr>
    <p:cSldViewPr snapToGrid="0" showGuides="1">
      <p:cViewPr varScale="1">
        <p:scale>
          <a:sx n="87" d="100"/>
          <a:sy n="87" d="100"/>
        </p:scale>
        <p:origin x="528" y="67"/>
      </p:cViewPr>
      <p:guideLst>
        <p:guide orient="horz" pos="397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15"/>
    </p:cViewPr>
  </p:sorterViewPr>
  <p:notesViewPr>
    <p:cSldViewPr snapToGrid="0" showGuides="1">
      <p:cViewPr varScale="1">
        <p:scale>
          <a:sx n="65" d="100"/>
          <a:sy n="65" d="100"/>
        </p:scale>
        <p:origin x="3154" y="67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239C0C-28F0-4A2C-9892-024B0F6CDC27}" type="datetimeFigureOut">
              <a:rPr lang="da-DK" smtClean="0"/>
              <a:t>11-09-2018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A405C-CA59-46F4-A92A-FCF4925802E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25804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A405C-CA59-46F4-A92A-FCF4925802E5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2942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608" indent="-28499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540" indent="-22830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9731" indent="-22830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6346" indent="-22830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9813" indent="-22830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3280" indent="-22830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6747" indent="-22830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0214" indent="-22830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C9C1FB6-3E94-4740-8D75-3ADA5F95A7BF}" type="slidenum">
              <a:rPr lang="da-DK" altLang="da-DK" smtClean="0"/>
              <a:pPr eaLnBrk="1" hangingPunct="1">
                <a:spcBef>
                  <a:spcPct val="0"/>
                </a:spcBef>
              </a:pPr>
              <a:t>7</a:t>
            </a:fld>
            <a:endParaRPr lang="da-DK" altLang="da-DK" dirty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a-DK" altLang="da-DK" b="1" dirty="0"/>
          </a:p>
        </p:txBody>
      </p:sp>
    </p:spTree>
    <p:extLst>
      <p:ext uri="{BB962C8B-B14F-4D97-AF65-F5344CB8AC3E}">
        <p14:creationId xmlns:p14="http://schemas.microsoft.com/office/powerpoint/2010/main" val="722030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C9EA5-83EC-4E39-9534-4B0435D547E2}" type="slidenum">
              <a:rPr lang="da-DK" smtClean="0"/>
              <a:t>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27734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FF48D-B77D-447A-9BB5-A9952EB51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91EFF2-852C-4766-82F2-839D7482603D}"/>
              </a:ext>
            </a:extLst>
          </p:cNvPr>
          <p:cNvSpPr/>
          <p:nvPr userDrawn="1"/>
        </p:nvSpPr>
        <p:spPr>
          <a:xfrm>
            <a:off x="0" y="6355645"/>
            <a:ext cx="12192000" cy="502356"/>
          </a:xfrm>
          <a:prstGeom prst="rect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E0C23B-E5A9-4E20-BC83-60DEC4C76E07}"/>
              </a:ext>
            </a:extLst>
          </p:cNvPr>
          <p:cNvSpPr txBox="1"/>
          <p:nvPr userDrawn="1"/>
        </p:nvSpPr>
        <p:spPr>
          <a:xfrm>
            <a:off x="8210151" y="6422157"/>
            <a:ext cx="386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Foundation – Data Platforms</a:t>
            </a:r>
          </a:p>
        </p:txBody>
      </p:sp>
    </p:spTree>
    <p:extLst>
      <p:ext uri="{BB962C8B-B14F-4D97-AF65-F5344CB8AC3E}">
        <p14:creationId xmlns:p14="http://schemas.microsoft.com/office/powerpoint/2010/main" val="2193191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7598CA-1E08-4902-BDAD-CF585D39F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7F5F358D-F72F-4376-8958-0CF498672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66AF-66DA-4477-A8E7-084BD9CD7A9A}" type="datetimeFigureOut">
              <a:rPr lang="da-DK" smtClean="0"/>
              <a:t>11-09-2018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8D85FFD-5FA8-4780-A8AC-8F6E520CB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406B8F5-E87D-4D7D-94A7-6E03E277C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3671E-4F74-4068-8C51-ACEC02523D1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3442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CFFF1492-1485-43AC-98E0-8269DD543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66AF-66DA-4477-A8E7-084BD9CD7A9A}" type="datetimeFigureOut">
              <a:rPr lang="da-DK" smtClean="0"/>
              <a:t>11-09-2018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080C5AA8-62C1-42D4-B3FE-CC1D73CC7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61F7066-F247-4BDF-B8B6-793097344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3671E-4F74-4068-8C51-ACEC02523D1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7275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FAD741-F199-4ADB-BE47-9B966159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2FFC60F-C663-43EA-9AE7-13BEEE8A4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D1219C8-824A-4ACB-8B56-AF059A80D6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649762D-CE00-4FF8-B148-3E8CF9132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66AF-66DA-4477-A8E7-084BD9CD7A9A}" type="datetimeFigureOut">
              <a:rPr lang="da-DK" smtClean="0"/>
              <a:t>11-09-2018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A3F1012-0DC6-4FCE-A15A-592416A41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FE63195-84A0-4404-917F-8B23388AF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3671E-4F74-4068-8C51-ACEC02523D1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05232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C4F86F-5A59-47C9-B4B8-3E4F49788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2195B620-655E-42D0-A143-C2E5A0A504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3219FAE-A7BB-4F57-BD1A-66C10E676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9A5195E-FA55-45CC-9F00-5AFD4538C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66AF-66DA-4477-A8E7-084BD9CD7A9A}" type="datetimeFigureOut">
              <a:rPr lang="da-DK" smtClean="0"/>
              <a:t>11-09-2018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BEF14CC-81E8-4FFA-B0E4-7ACA7E4EE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A138D46-D649-41DD-9FD4-02478221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3671E-4F74-4068-8C51-ACEC02523D1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0861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F3F62A-4EC5-4B90-9710-87034163E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472AE2F4-2BE2-475C-9AEC-5F730CF9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6453FD4-ECCA-41F1-83D8-7D28AF337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66AF-66DA-4477-A8E7-084BD9CD7A9A}" type="datetimeFigureOut">
              <a:rPr lang="da-DK" smtClean="0"/>
              <a:t>11-09-2018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D347AE8-C536-471F-A3F0-8E7D5D906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D5E89FB-4AC8-4549-BFEC-63AD21106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3671E-4F74-4068-8C51-ACEC02523D1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24303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F4E540D6-216C-4DE2-B25E-C31A899F7D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122BE505-E499-44AE-B297-326CBE19A8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94C79E8-0DCC-46B9-AED3-78BF4897A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66AF-66DA-4477-A8E7-084BD9CD7A9A}" type="datetimeFigureOut">
              <a:rPr lang="da-DK" smtClean="0"/>
              <a:t>11-09-2018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3672ED0-CD9C-44DF-85F4-A8D77747C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6496C2B-BDAF-4BE6-B8A9-27DE71DE8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3671E-4F74-4068-8C51-ACEC02523D1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48912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or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52400"/>
            <a:ext cx="12192000" cy="6084888"/>
          </a:xfrm>
          <a:solidFill>
            <a:schemeClr val="bg1"/>
          </a:solidFill>
        </p:spPr>
        <p:txBody>
          <a:bodyPr tIns="1000213" anchor="ctr" anchorCtr="0"/>
          <a:lstStyle>
            <a:lvl1pPr marL="0" indent="0" algn="ctr">
              <a:buNone/>
              <a:defRPr sz="1981"/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8027E-75D8-4E45-9E8E-1595773F0041}" type="datetime2">
              <a:rPr lang="da-DK" noProof="0" smtClean="0"/>
              <a:pPr/>
              <a:t>11. september 2018</a:t>
            </a:fld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57A29-F2F5-41C9-9D61-59DDDBBF376E}" type="slidenum">
              <a:rPr lang="da-DK" noProof="0" smtClean="0"/>
              <a:pPr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665784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FF48D-B77D-447A-9BB5-A9952EB51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91EFF2-852C-4766-82F2-839D7482603D}"/>
              </a:ext>
            </a:extLst>
          </p:cNvPr>
          <p:cNvSpPr/>
          <p:nvPr userDrawn="1"/>
        </p:nvSpPr>
        <p:spPr>
          <a:xfrm>
            <a:off x="0" y="6355645"/>
            <a:ext cx="12192000" cy="502355"/>
          </a:xfrm>
          <a:prstGeom prst="rect">
            <a:avLst/>
          </a:prstGeom>
          <a:solidFill>
            <a:srgbClr val="0099C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E0C23B-E5A9-4E20-BC83-60DEC4C76E07}"/>
              </a:ext>
            </a:extLst>
          </p:cNvPr>
          <p:cNvSpPr txBox="1"/>
          <p:nvPr userDrawn="1"/>
        </p:nvSpPr>
        <p:spPr>
          <a:xfrm>
            <a:off x="8210151" y="6422157"/>
            <a:ext cx="386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Living Lab</a:t>
            </a:r>
          </a:p>
        </p:txBody>
      </p:sp>
    </p:spTree>
    <p:extLst>
      <p:ext uri="{BB962C8B-B14F-4D97-AF65-F5344CB8AC3E}">
        <p14:creationId xmlns:p14="http://schemas.microsoft.com/office/powerpoint/2010/main" val="2689882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FF48D-B77D-447A-9BB5-A9952EB51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91EFF2-852C-4766-82F2-839D7482603D}"/>
              </a:ext>
            </a:extLst>
          </p:cNvPr>
          <p:cNvSpPr/>
          <p:nvPr userDrawn="1"/>
        </p:nvSpPr>
        <p:spPr>
          <a:xfrm>
            <a:off x="0" y="6355645"/>
            <a:ext cx="12192000" cy="502355"/>
          </a:xfrm>
          <a:prstGeom prst="rect">
            <a:avLst/>
          </a:prstGeom>
          <a:solidFill>
            <a:srgbClr val="0099C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E0C23B-E5A9-4E20-BC83-60DEC4C76E07}"/>
              </a:ext>
            </a:extLst>
          </p:cNvPr>
          <p:cNvSpPr txBox="1"/>
          <p:nvPr userDrawn="1"/>
        </p:nvSpPr>
        <p:spPr>
          <a:xfrm>
            <a:off x="8210151" y="6422157"/>
            <a:ext cx="386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Living Lab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32C8CD-F979-4B07-B1B9-AE534A1214C2}"/>
              </a:ext>
            </a:extLst>
          </p:cNvPr>
          <p:cNvSpPr/>
          <p:nvPr userDrawn="1"/>
        </p:nvSpPr>
        <p:spPr>
          <a:xfrm>
            <a:off x="11219543" y="5384800"/>
            <a:ext cx="754743" cy="841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99390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FF48D-B77D-447A-9BB5-A9952EB51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91EFF2-852C-4766-82F2-839D7482603D}"/>
              </a:ext>
            </a:extLst>
          </p:cNvPr>
          <p:cNvSpPr/>
          <p:nvPr userDrawn="1"/>
        </p:nvSpPr>
        <p:spPr>
          <a:xfrm>
            <a:off x="0" y="6355645"/>
            <a:ext cx="12192000" cy="502355"/>
          </a:xfrm>
          <a:prstGeom prst="rect">
            <a:avLst/>
          </a:prstGeom>
          <a:solidFill>
            <a:srgbClr val="0099C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E0C23B-E5A9-4E20-BC83-60DEC4C76E07}"/>
              </a:ext>
            </a:extLst>
          </p:cNvPr>
          <p:cNvSpPr txBox="1"/>
          <p:nvPr userDrawn="1"/>
        </p:nvSpPr>
        <p:spPr>
          <a:xfrm>
            <a:off x="8210151" y="6422157"/>
            <a:ext cx="386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</a:t>
            </a:r>
            <a:r>
              <a:rPr lang="da-DK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Competencies</a:t>
            </a:r>
            <a:endParaRPr lang="da-DK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illede 9">
            <a:extLst>
              <a:ext uri="{FF2B5EF4-FFF2-40B4-BE49-F238E27FC236}">
                <a16:creationId xmlns:a16="http://schemas.microsoft.com/office/drawing/2014/main" id="{9FB654F0-4720-4E1E-936A-C57032A1CB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4381" y="5516078"/>
            <a:ext cx="3808445" cy="526631"/>
          </a:xfrm>
          <a:prstGeom prst="rect">
            <a:avLst/>
          </a:prstGeom>
        </p:spPr>
      </p:pic>
      <p:pic>
        <p:nvPicPr>
          <p:cNvPr id="8" name="Billede 11">
            <a:extLst>
              <a:ext uri="{FF2B5EF4-FFF2-40B4-BE49-F238E27FC236}">
                <a16:creationId xmlns:a16="http://schemas.microsoft.com/office/drawing/2014/main" id="{81228EE1-7D74-4453-942A-BD89D2EEDF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09" y="5302485"/>
            <a:ext cx="2123108" cy="944417"/>
          </a:xfrm>
          <a:prstGeom prst="rect">
            <a:avLst/>
          </a:prstGeom>
        </p:spPr>
      </p:pic>
      <p:pic>
        <p:nvPicPr>
          <p:cNvPr id="9" name="Billede 12">
            <a:extLst>
              <a:ext uri="{FF2B5EF4-FFF2-40B4-BE49-F238E27FC236}">
                <a16:creationId xmlns:a16="http://schemas.microsoft.com/office/drawing/2014/main" id="{4492E4E6-3A14-4BAF-8AE8-EF0DD8F5D93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568" y="5448276"/>
            <a:ext cx="25400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14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44BDD8-1724-4041-90B4-E7CD5F052D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559574B-8D8F-498E-A024-2B6F501DB0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FDA4090-F8D1-409E-B861-0B651C0C4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66AF-66DA-4477-A8E7-084BD9CD7A9A}" type="datetimeFigureOut">
              <a:rPr lang="da-DK" smtClean="0"/>
              <a:t>11-09-2018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3C35A0A-5027-426E-A71A-AE5D36D0A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EFF9A22-3F07-47BC-AAED-27F42B6CC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3671E-4F74-4068-8C51-ACEC02523D1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04191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12751E-BA5E-490E-A8F2-221F658A9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5699A9B-74FC-4611-93AD-6E4A181D0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C260142-61D9-4387-A938-D0D41565C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66AF-66DA-4477-A8E7-084BD9CD7A9A}" type="datetimeFigureOut">
              <a:rPr lang="da-DK" smtClean="0"/>
              <a:t>11-09-2018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B27A58B-10FF-411B-A9DC-90822EFD3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077B1AE-4011-4D19-9B23-B60258D37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3671E-4F74-4068-8C51-ACEC02523D1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056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9FC726-92E1-46F5-A3B0-B4A8F2346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8683C4E-71C4-4E93-81A9-C99D08554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1F8C35C-732E-4079-A3DD-E9745EA59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66AF-66DA-4477-A8E7-084BD9CD7A9A}" type="datetimeFigureOut">
              <a:rPr lang="da-DK" smtClean="0"/>
              <a:t>11-09-2018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489A604-0210-43E4-883E-2274FC043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4BAA726-94D3-4D15-BDFC-09B4AF69F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3671E-4F74-4068-8C51-ACEC02523D1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7358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DD417A-F7FE-4C84-9FBB-9DC0452B5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2C34EE1-E594-4A92-A2D0-2CAF28BCC6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A3EDE86-8B8B-4CEF-B218-1566DF6F92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24A393B-B635-41ED-B835-A437BF44E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66AF-66DA-4477-A8E7-084BD9CD7A9A}" type="datetimeFigureOut">
              <a:rPr lang="da-DK" smtClean="0"/>
              <a:t>11-09-2018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4EF75A3-2700-47D2-8443-D5D7D61EF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4A3EFE7-76F0-42EB-86C3-03D4DF9F7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3671E-4F74-4068-8C51-ACEC02523D1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02524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CEEE3B-586B-4814-9987-D678CF0A0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919F09F-9EA9-477D-B57E-F1067D0C2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218260E-63AC-4C1E-930E-B6DF3361E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5EB2812B-11EA-4E27-A2F3-042A0FB18F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CD339DEF-BA42-4471-8280-3373A3A143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F6DDFE02-DDE7-4E05-8AC2-9F9D527E0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66AF-66DA-4477-A8E7-084BD9CD7A9A}" type="datetimeFigureOut">
              <a:rPr lang="da-DK" smtClean="0"/>
              <a:t>11-09-2018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1EF481ED-160C-4833-B959-17A7C1B39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EAA12B7E-4601-4844-A55C-EB8FE5457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3671E-4F74-4068-8C51-ACEC02523D1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52753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5EA6146-E753-4107-876D-61E8A61C8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9A69B89-2E5F-4A9F-A9A8-3A32BE032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03C0AD8-5716-4F0C-A71A-A3774C7EAF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366AF-66DA-4477-A8E7-084BD9CD7A9A}" type="datetimeFigureOut">
              <a:rPr lang="da-DK" smtClean="0"/>
              <a:t>11-09-2018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11DAF74-40BE-4A6F-9C23-DF0F347193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E18B791-47CB-4786-9646-D37C5ED2C6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3671E-4F74-4068-8C51-ACEC02523D1C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346D83-C46E-429D-AD31-046EE6446959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F9E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D3AC60-1819-4152-8BBA-D4F75F7F682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656" y="5413069"/>
            <a:ext cx="685107" cy="76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69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701151A3-5C82-4D22-9DEF-86648A15AB19}"/>
              </a:ext>
            </a:extLst>
          </p:cNvPr>
          <p:cNvSpPr/>
          <p:nvPr/>
        </p:nvSpPr>
        <p:spPr>
          <a:xfrm>
            <a:off x="0" y="5321808"/>
            <a:ext cx="12192000" cy="1536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2999EE2-CCC6-DF41-BF4A-6210817A6B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275" y="2093708"/>
            <a:ext cx="5800726" cy="2821191"/>
          </a:xfrm>
        </p:spPr>
        <p:txBody>
          <a:bodyPr>
            <a:normAutofit/>
          </a:bodyPr>
          <a:lstStyle/>
          <a:p>
            <a:pPr algn="l"/>
            <a:r>
              <a:rPr lang="sv-SE" sz="2800" b="1" dirty="0"/>
              <a:t>Public Private Innovation</a:t>
            </a:r>
          </a:p>
          <a:p>
            <a:pPr algn="l"/>
            <a:r>
              <a:rPr lang="sv-SE" sz="2800" b="1" dirty="0"/>
              <a:t>A new </a:t>
            </a:r>
            <a:r>
              <a:rPr lang="sv-SE" sz="2800" b="1" dirty="0" err="1"/>
              <a:t>way</a:t>
            </a:r>
            <a:r>
              <a:rPr lang="sv-SE" sz="2800" b="1" dirty="0"/>
              <a:t> of </a:t>
            </a:r>
            <a:r>
              <a:rPr lang="sv-SE" sz="2800" b="1" dirty="0" err="1"/>
              <a:t>making</a:t>
            </a:r>
            <a:r>
              <a:rPr lang="sv-SE" sz="2800" b="1" dirty="0"/>
              <a:t> innovative lighting solutions for the </a:t>
            </a:r>
            <a:r>
              <a:rPr lang="sv-SE" sz="2800" b="1" dirty="0" err="1"/>
              <a:t>citizens</a:t>
            </a:r>
            <a:endParaRPr lang="sv-SE" sz="2800" b="1" dirty="0"/>
          </a:p>
          <a:p>
            <a:pPr algn="l"/>
            <a:endParaRPr lang="sv-SE" i="1" dirty="0"/>
          </a:p>
          <a:p>
            <a:pPr algn="l"/>
            <a:r>
              <a:rPr lang="sv-SE" sz="2100" i="1" dirty="0"/>
              <a:t>Joakim Nelson, CEO at Innovation Skåne</a:t>
            </a:r>
          </a:p>
          <a:p>
            <a:pPr algn="l"/>
            <a:r>
              <a:rPr lang="sv-SE" sz="2100" i="1" dirty="0"/>
              <a:t>Jacob Lundgaard, Director of </a:t>
            </a:r>
            <a:r>
              <a:rPr lang="sv-SE" sz="2100" i="1" dirty="0" err="1"/>
              <a:t>Development</a:t>
            </a:r>
            <a:r>
              <a:rPr lang="sv-SE" sz="2100" i="1" dirty="0"/>
              <a:t>, Gate 21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0F07E5C-3A3E-4341-BF94-B0521FC5C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7492" y="-356704"/>
            <a:ext cx="8212350" cy="821235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56281715-9AAB-FF47-9353-ECFC8E425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535" y="933945"/>
            <a:ext cx="4615711" cy="47884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85EEC460-270C-314E-8871-6FD7E3EF6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192390">
            <a:off x="10069599" y="4850061"/>
            <a:ext cx="1585906" cy="158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68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0BBB2AF0-A060-4147-AD24-B1251DA5FF7F}"/>
              </a:ext>
            </a:extLst>
          </p:cNvPr>
          <p:cNvSpPr/>
          <p:nvPr/>
        </p:nvSpPr>
        <p:spPr>
          <a:xfrm>
            <a:off x="0" y="5010912"/>
            <a:ext cx="12192000" cy="1847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0F07E5C-3A3E-4341-BF94-B0521FC5C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2333" y="-308472"/>
            <a:ext cx="4120308" cy="4120308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B25E7D69-7211-D447-822F-2939FAB96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192390">
            <a:off x="11075479" y="5797756"/>
            <a:ext cx="861036" cy="861036"/>
          </a:xfrm>
          <a:prstGeom prst="rect">
            <a:avLst/>
          </a:prstGeom>
        </p:spPr>
      </p:pic>
      <p:pic>
        <p:nvPicPr>
          <p:cNvPr id="11" name="Billede 10" descr="Et billede, der indeholder udendørs, skilt, himmel&#10;&#10;Beskrivelse, der er oprettet med høj sikkerhed">
            <a:extLst>
              <a:ext uri="{FF2B5EF4-FFF2-40B4-BE49-F238E27FC236}">
                <a16:creationId xmlns:a16="http://schemas.microsoft.com/office/drawing/2014/main" id="{F53AD871-947C-441E-9D7F-6D2B5341F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4573" y="494335"/>
            <a:ext cx="1857247" cy="695110"/>
          </a:xfrm>
          <a:prstGeom prst="rect">
            <a:avLst/>
          </a:prstGeom>
        </p:spPr>
      </p:pic>
      <p:sp>
        <p:nvSpPr>
          <p:cNvPr id="12" name="Underrubrik 2">
            <a:extLst>
              <a:ext uri="{FF2B5EF4-FFF2-40B4-BE49-F238E27FC236}">
                <a16:creationId xmlns:a16="http://schemas.microsoft.com/office/drawing/2014/main" id="{72999EE2-CCC6-DF41-BF4A-6210817A6B5C}"/>
              </a:ext>
            </a:extLst>
          </p:cNvPr>
          <p:cNvSpPr>
            <a:spLocks noGrp="1"/>
          </p:cNvSpPr>
          <p:nvPr/>
        </p:nvSpPr>
        <p:spPr>
          <a:xfrm>
            <a:off x="1257347" y="1940106"/>
            <a:ext cx="9144000" cy="3953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Key takeaways </a:t>
            </a:r>
          </a:p>
          <a:p>
            <a:pPr algn="l"/>
            <a:endParaRPr lang="en-US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i="1" dirty="0"/>
              <a:t>Time for wider and deeper co-creation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i="1" dirty="0"/>
              <a:t>Mature both sides of the market for scalability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i="1" dirty="0"/>
              <a:t>Build on the advantages of our region</a:t>
            </a:r>
          </a:p>
        </p:txBody>
      </p:sp>
    </p:spTree>
    <p:extLst>
      <p:ext uri="{BB962C8B-B14F-4D97-AF65-F5344CB8AC3E}">
        <p14:creationId xmlns:p14="http://schemas.microsoft.com/office/powerpoint/2010/main" val="840546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270EAFE-234B-40CF-A80A-87A060A3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Lighting as one application</a:t>
            </a:r>
            <a:endParaRPr lang="en-US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00CB9351-8589-453D-A0F7-4B2C03402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Eco system thinking</a:t>
            </a:r>
          </a:p>
          <a:p>
            <a:r>
              <a:rPr lang="en-US" dirty="0">
                <a:solidFill>
                  <a:schemeClr val="bg1"/>
                </a:solidFill>
              </a:rPr>
              <a:t>Innovation as a shared obligation</a:t>
            </a:r>
          </a:p>
          <a:p>
            <a:r>
              <a:rPr lang="en-US" dirty="0">
                <a:solidFill>
                  <a:schemeClr val="bg1"/>
                </a:solidFill>
              </a:rPr>
              <a:t>Demand driven</a:t>
            </a:r>
          </a:p>
          <a:p>
            <a:r>
              <a:rPr lang="en-US" dirty="0">
                <a:solidFill>
                  <a:schemeClr val="bg1"/>
                </a:solidFill>
              </a:rPr>
              <a:t>Public sector with green ambitions and large budgets</a:t>
            </a:r>
          </a:p>
        </p:txBody>
      </p:sp>
    </p:spTree>
    <p:extLst>
      <p:ext uri="{BB962C8B-B14F-4D97-AF65-F5344CB8AC3E}">
        <p14:creationId xmlns:p14="http://schemas.microsoft.com/office/powerpoint/2010/main" val="356063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0B9EFB-BD47-4A3F-BFCC-5D209E8DB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Accelerate both sides of the market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91820C7-D517-4954-9B81-EFE10DEE9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Traditional focus on companies and universities</a:t>
            </a:r>
          </a:p>
          <a:p>
            <a:r>
              <a:rPr lang="en-US" dirty="0">
                <a:solidFill>
                  <a:schemeClr val="bg1"/>
                </a:solidFill>
              </a:rPr>
              <a:t>New focus on maturing the demand side</a:t>
            </a:r>
          </a:p>
          <a:p>
            <a:r>
              <a:rPr lang="en-US" dirty="0">
                <a:solidFill>
                  <a:schemeClr val="bg1"/>
                </a:solidFill>
              </a:rPr>
              <a:t>Do both! </a:t>
            </a:r>
          </a:p>
        </p:txBody>
      </p:sp>
    </p:spTree>
    <p:extLst>
      <p:ext uri="{BB962C8B-B14F-4D97-AF65-F5344CB8AC3E}">
        <p14:creationId xmlns:p14="http://schemas.microsoft.com/office/powerpoint/2010/main" val="581391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FD8BE23-F8BE-4CBE-A2F4-4CE159399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701800"/>
            <a:ext cx="12506325" cy="4351338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5" name="Pil: pentagon 4">
            <a:extLst>
              <a:ext uri="{FF2B5EF4-FFF2-40B4-BE49-F238E27FC236}">
                <a16:creationId xmlns:a16="http://schemas.microsoft.com/office/drawing/2014/main" id="{68857E69-5D49-472D-A42E-0AA6603ABA87}"/>
              </a:ext>
            </a:extLst>
          </p:cNvPr>
          <p:cNvSpPr/>
          <p:nvPr/>
        </p:nvSpPr>
        <p:spPr>
          <a:xfrm rot="21221301">
            <a:off x="6670171" y="1976133"/>
            <a:ext cx="3565262" cy="720080"/>
          </a:xfrm>
          <a:prstGeom prst="homePlate">
            <a:avLst/>
          </a:prstGeom>
          <a:solidFill>
            <a:srgbClr val="006868"/>
          </a:solidFill>
          <a:ln>
            <a:solidFill>
              <a:srgbClr val="0068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il: pentagon 5">
            <a:extLst>
              <a:ext uri="{FF2B5EF4-FFF2-40B4-BE49-F238E27FC236}">
                <a16:creationId xmlns:a16="http://schemas.microsoft.com/office/drawing/2014/main" id="{4EDB5339-D7B8-4B1F-9D51-00196665CB04}"/>
              </a:ext>
            </a:extLst>
          </p:cNvPr>
          <p:cNvSpPr/>
          <p:nvPr/>
        </p:nvSpPr>
        <p:spPr>
          <a:xfrm rot="262551" flipH="1" flipV="1">
            <a:off x="2603110" y="2427778"/>
            <a:ext cx="3450565" cy="708568"/>
          </a:xfrm>
          <a:prstGeom prst="homePlate">
            <a:avLst/>
          </a:prstGeom>
          <a:solidFill>
            <a:srgbClr val="006868"/>
          </a:solidFill>
          <a:ln>
            <a:solidFill>
              <a:srgbClr val="0068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016B9F2E-5A93-438C-80EE-FE6EA4FD123D}"/>
              </a:ext>
            </a:extLst>
          </p:cNvPr>
          <p:cNvSpPr txBox="1"/>
          <p:nvPr/>
        </p:nvSpPr>
        <p:spPr>
          <a:xfrm rot="21229147">
            <a:off x="6621342" y="2030317"/>
            <a:ext cx="3804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prstClr val="white"/>
                </a:solidFill>
                <a:latin typeface="Calibri"/>
              </a:rPr>
              <a:t>Public Private Innovation</a:t>
            </a:r>
            <a:endParaRPr kumimoji="0" lang="en-US" sz="2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3B946C6E-1AB5-4EDB-870E-F837AF6ECB05}"/>
              </a:ext>
            </a:extLst>
          </p:cNvPr>
          <p:cNvSpPr txBox="1"/>
          <p:nvPr/>
        </p:nvSpPr>
        <p:spPr>
          <a:xfrm rot="183409">
            <a:off x="2990439" y="2527748"/>
            <a:ext cx="3217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Market dialogue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9C080FBB-83F7-4051-B5D0-5EF15B50E6FB}"/>
              </a:ext>
            </a:extLst>
          </p:cNvPr>
          <p:cNvSpPr/>
          <p:nvPr/>
        </p:nvSpPr>
        <p:spPr>
          <a:xfrm rot="201039">
            <a:off x="3021431" y="3273220"/>
            <a:ext cx="2903771" cy="2774529"/>
          </a:xfrm>
          <a:prstGeom prst="rect">
            <a:avLst/>
          </a:prstGeom>
          <a:solidFill>
            <a:srgbClr val="006868"/>
          </a:solidFill>
          <a:ln>
            <a:solidFill>
              <a:srgbClr val="0068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DC64646D-9C69-4BAF-8D2D-F95DCC49668B}"/>
              </a:ext>
            </a:extLst>
          </p:cNvPr>
          <p:cNvSpPr txBox="1"/>
          <p:nvPr/>
        </p:nvSpPr>
        <p:spPr>
          <a:xfrm rot="206935">
            <a:off x="3215413" y="3639358"/>
            <a:ext cx="25690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Possibility to talk to market about</a:t>
            </a:r>
          </a:p>
          <a:p>
            <a:endParaRPr lang="en-US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>
                <a:solidFill>
                  <a:schemeClr val="bg1"/>
                </a:solidFill>
              </a:rPr>
              <a:t>Visions</a:t>
            </a:r>
          </a:p>
          <a:p>
            <a:pPr marL="285750" indent="-285750">
              <a:buFontTx/>
              <a:buChar char="-"/>
            </a:pPr>
            <a:r>
              <a:rPr lang="en-US">
                <a:solidFill>
                  <a:schemeClr val="bg1"/>
                </a:solidFill>
              </a:rPr>
              <a:t>Targets</a:t>
            </a:r>
          </a:p>
          <a:p>
            <a:pPr marL="285750" indent="-285750">
              <a:buFontTx/>
              <a:buChar char="-"/>
            </a:pPr>
            <a:r>
              <a:rPr lang="en-US">
                <a:solidFill>
                  <a:schemeClr val="bg1"/>
                </a:solidFill>
              </a:rPr>
              <a:t>Challenges</a:t>
            </a:r>
          </a:p>
          <a:p>
            <a:pPr marL="285750" indent="-285750">
              <a:buFontTx/>
              <a:buChar char="-"/>
            </a:pPr>
            <a:r>
              <a:rPr lang="en-US">
                <a:solidFill>
                  <a:schemeClr val="bg1"/>
                </a:solidFill>
              </a:rPr>
              <a:t>Criteria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57447F3-68EF-471D-AC17-73DB9E38CAD4}"/>
              </a:ext>
            </a:extLst>
          </p:cNvPr>
          <p:cNvSpPr/>
          <p:nvPr/>
        </p:nvSpPr>
        <p:spPr>
          <a:xfrm rot="21276547">
            <a:off x="6720243" y="3106032"/>
            <a:ext cx="3062067" cy="2774529"/>
          </a:xfrm>
          <a:prstGeom prst="rect">
            <a:avLst/>
          </a:prstGeom>
          <a:solidFill>
            <a:srgbClr val="006868"/>
          </a:solidFill>
          <a:ln>
            <a:solidFill>
              <a:srgbClr val="0068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ABFC50CF-0A75-4AA7-9D06-75E3AA434646}"/>
              </a:ext>
            </a:extLst>
          </p:cNvPr>
          <p:cNvSpPr txBox="1"/>
          <p:nvPr/>
        </p:nvSpPr>
        <p:spPr>
          <a:xfrm rot="21317127">
            <a:off x="7042856" y="3572456"/>
            <a:ext cx="25690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Possibility to make a cooperation contract prior to a tender</a:t>
            </a:r>
          </a:p>
          <a:p>
            <a:endParaRPr lang="en-US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>
                <a:solidFill>
                  <a:schemeClr val="bg1"/>
                </a:solidFill>
              </a:rPr>
              <a:t>Testing</a:t>
            </a:r>
          </a:p>
          <a:p>
            <a:pPr marL="285750" indent="-285750">
              <a:buFontTx/>
              <a:buChar char="-"/>
            </a:pPr>
            <a:r>
              <a:rPr lang="en-US">
                <a:solidFill>
                  <a:schemeClr val="bg1"/>
                </a:solidFill>
              </a:rPr>
              <a:t>Demonstration</a:t>
            </a:r>
          </a:p>
          <a:p>
            <a:pPr marL="285750" indent="-285750">
              <a:buFontTx/>
              <a:buChar char="-"/>
            </a:pPr>
            <a:r>
              <a:rPr lang="en-US">
                <a:solidFill>
                  <a:schemeClr val="bg1"/>
                </a:solidFill>
              </a:rPr>
              <a:t>Co-creation</a:t>
            </a:r>
          </a:p>
        </p:txBody>
      </p:sp>
      <p:sp>
        <p:nvSpPr>
          <p:cNvPr id="16" name="Titel 13">
            <a:extLst>
              <a:ext uri="{FF2B5EF4-FFF2-40B4-BE49-F238E27FC236}">
                <a16:creationId xmlns:a16="http://schemas.microsoft.com/office/drawing/2014/main" id="{8D79B88A-2078-4C88-933B-7EA37160E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Degrees of uncertainty</a:t>
            </a:r>
          </a:p>
        </p:txBody>
      </p:sp>
    </p:spTree>
    <p:extLst>
      <p:ext uri="{BB962C8B-B14F-4D97-AF65-F5344CB8AC3E}">
        <p14:creationId xmlns:p14="http://schemas.microsoft.com/office/powerpoint/2010/main" val="3189586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56952C-28BE-4685-B6D5-F552014EC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solidFill>
                  <a:schemeClr val="bg1"/>
                </a:solidFill>
              </a:rPr>
              <a:t>P</a:t>
            </a:r>
            <a:r>
              <a:rPr lang="da-DK" dirty="0">
                <a:solidFill>
                  <a:schemeClr val="bg1"/>
                </a:solidFill>
              </a:rPr>
              <a:t>ublic </a:t>
            </a:r>
            <a:r>
              <a:rPr lang="da-DK" b="1" dirty="0">
                <a:solidFill>
                  <a:schemeClr val="bg1"/>
                </a:solidFill>
              </a:rPr>
              <a:t>P</a:t>
            </a:r>
            <a:r>
              <a:rPr lang="da-DK" dirty="0">
                <a:solidFill>
                  <a:schemeClr val="bg1"/>
                </a:solidFill>
              </a:rPr>
              <a:t>rivate </a:t>
            </a:r>
            <a:r>
              <a:rPr lang="da-DK" b="1" dirty="0">
                <a:solidFill>
                  <a:schemeClr val="bg1"/>
                </a:solidFill>
              </a:rPr>
              <a:t>I</a:t>
            </a:r>
            <a:r>
              <a:rPr lang="da-DK" dirty="0">
                <a:solidFill>
                  <a:schemeClr val="bg1"/>
                </a:solidFill>
              </a:rPr>
              <a:t>nnovation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19A8A2C-697D-4ECD-B637-9F2868097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Driven by public need or vision</a:t>
            </a:r>
          </a:p>
          <a:p>
            <a:r>
              <a:rPr lang="en-US" dirty="0">
                <a:solidFill>
                  <a:schemeClr val="bg1"/>
                </a:solidFill>
              </a:rPr>
              <a:t>Triple Helix Co-Creation across a partnership</a:t>
            </a:r>
          </a:p>
          <a:p>
            <a:r>
              <a:rPr lang="en-US" dirty="0">
                <a:solidFill>
                  <a:schemeClr val="bg1"/>
                </a:solidFill>
              </a:rPr>
              <a:t>Shared investment and risk</a:t>
            </a:r>
          </a:p>
          <a:p>
            <a:r>
              <a:rPr lang="en-US" dirty="0">
                <a:solidFill>
                  <a:schemeClr val="bg1"/>
                </a:solidFill>
              </a:rPr>
              <a:t>Balance interests in a neutral room</a:t>
            </a:r>
          </a:p>
          <a:p>
            <a:r>
              <a:rPr lang="en-US" dirty="0">
                <a:solidFill>
                  <a:schemeClr val="bg1"/>
                </a:solidFill>
              </a:rPr>
              <a:t>No specific deliverables – prototyping and testing</a:t>
            </a:r>
          </a:p>
        </p:txBody>
      </p:sp>
    </p:spTree>
    <p:extLst>
      <p:ext uri="{BB962C8B-B14F-4D97-AF65-F5344CB8AC3E}">
        <p14:creationId xmlns:p14="http://schemas.microsoft.com/office/powerpoint/2010/main" val="543219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3997BB4-CEF8-4EAA-BCDE-BFEE5475C2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03"/>
          <a:stretch/>
        </p:blipFill>
        <p:spPr>
          <a:xfrm>
            <a:off x="0" y="0"/>
            <a:ext cx="12192000" cy="6356407"/>
          </a:xfrm>
          <a:prstGeom prst="rect">
            <a:avLst/>
          </a:prstGeom>
        </p:spPr>
      </p:pic>
      <p:sp>
        <p:nvSpPr>
          <p:cNvPr id="3" name="Pladsholder til indhold 2"/>
          <p:cNvSpPr>
            <a:spLocks noGrp="1"/>
          </p:cNvSpPr>
          <p:nvPr>
            <p:ph idx="4294967295"/>
          </p:nvPr>
        </p:nvSpPr>
        <p:spPr>
          <a:xfrm>
            <a:off x="0" y="1436688"/>
            <a:ext cx="9879013" cy="486568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a-DK" dirty="0">
                <a:solidFill>
                  <a:schemeClr val="bg1"/>
                </a:solidFill>
                <a:latin typeface="MaxOT-Regular"/>
              </a:rPr>
              <a:t>		</a:t>
            </a:r>
          </a:p>
        </p:txBody>
      </p:sp>
      <p:sp>
        <p:nvSpPr>
          <p:cNvPr id="10" name="Pladsholder til indhold 2"/>
          <p:cNvSpPr txBox="1">
            <a:spLocks/>
          </p:cNvSpPr>
          <p:nvPr/>
        </p:nvSpPr>
        <p:spPr>
          <a:xfrm>
            <a:off x="737401" y="459820"/>
            <a:ext cx="9879005" cy="5293956"/>
          </a:xfrm>
          <a:prstGeom prst="rect">
            <a:avLst/>
          </a:prstGeom>
        </p:spPr>
        <p:txBody>
          <a:bodyPr vert="horz" lIns="88704" tIns="44352" rIns="88704" bIns="44352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39" dirty="0">
              <a:solidFill>
                <a:srgbClr val="FFFFFF"/>
              </a:solidFill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DAA0449-D180-44F0-982C-B49559998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0100" y="4039731"/>
            <a:ext cx="5821900" cy="1325563"/>
          </a:xfrm>
        </p:spPr>
        <p:txBody>
          <a:bodyPr>
            <a:noAutofit/>
          </a:bodyPr>
          <a:lstStyle/>
          <a:p>
            <a:pPr algn="ctr"/>
            <a:r>
              <a:rPr lang="da-DK" sz="15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1:1</a:t>
            </a:r>
            <a:endParaRPr lang="da-DK" sz="4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758011-A71F-47DA-AACF-AA49ACA079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776" y="525722"/>
            <a:ext cx="4812062" cy="269956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15C70-BFAB-4A5B-8610-711E09EABD8E}"/>
              </a:ext>
            </a:extLst>
          </p:cNvPr>
          <p:cNvGrpSpPr/>
          <p:nvPr/>
        </p:nvGrpSpPr>
        <p:grpSpPr>
          <a:xfrm>
            <a:off x="0" y="-79022"/>
            <a:ext cx="6370100" cy="6437136"/>
            <a:chOff x="0" y="-79022"/>
            <a:chExt cx="6370100" cy="643713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59B3E0C-6642-4D7D-AC40-B0FD33908CB3}"/>
                </a:ext>
              </a:extLst>
            </p:cNvPr>
            <p:cNvSpPr/>
            <p:nvPr/>
          </p:nvSpPr>
          <p:spPr>
            <a:xfrm>
              <a:off x="0" y="-79022"/>
              <a:ext cx="6370100" cy="6437136"/>
            </a:xfrm>
            <a:prstGeom prst="rect">
              <a:avLst/>
            </a:prstGeom>
            <a:solidFill>
              <a:schemeClr val="bg2">
                <a:lumMod val="25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3379499-03E6-4261-B5A6-FCB58078F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36" y="1044951"/>
              <a:ext cx="5470166" cy="4581264"/>
            </a:xfrm>
            <a:prstGeom prst="rect">
              <a:avLst/>
            </a:prstGeom>
          </p:spPr>
        </p:pic>
      </p:grpSp>
      <p:sp>
        <p:nvSpPr>
          <p:cNvPr id="13" name="Rectangle 6">
            <a:extLst>
              <a:ext uri="{FF2B5EF4-FFF2-40B4-BE49-F238E27FC236}">
                <a16:creationId xmlns:a16="http://schemas.microsoft.com/office/drawing/2014/main" id="{1BC6718A-A8AA-448E-A2B6-9FDC3BC0588B}"/>
              </a:ext>
            </a:extLst>
          </p:cNvPr>
          <p:cNvSpPr/>
          <p:nvPr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F9E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6B2EBF52-4748-4218-83CB-1246A94303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656" y="5413069"/>
            <a:ext cx="685107" cy="763894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3BB4C921-B6CD-4479-8550-D8C065D74D4E}"/>
              </a:ext>
            </a:extLst>
          </p:cNvPr>
          <p:cNvSpPr txBox="1">
            <a:spLocks/>
          </p:cNvSpPr>
          <p:nvPr/>
        </p:nvSpPr>
        <p:spPr>
          <a:xfrm>
            <a:off x="409575" y="-44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b="1" dirty="0" err="1">
                <a:solidFill>
                  <a:schemeClr val="bg1"/>
                </a:solidFill>
              </a:rPr>
              <a:t>Maturing</a:t>
            </a:r>
            <a:r>
              <a:rPr lang="da-DK" b="1" dirty="0">
                <a:solidFill>
                  <a:schemeClr val="bg1"/>
                </a:solidFill>
              </a:rPr>
              <a:t> public </a:t>
            </a:r>
            <a:r>
              <a:rPr lang="da-DK" b="1" dirty="0" err="1">
                <a:solidFill>
                  <a:schemeClr val="bg1"/>
                </a:solidFill>
              </a:rPr>
              <a:t>market</a:t>
            </a:r>
            <a:r>
              <a:rPr lang="da-DK" b="1" dirty="0">
                <a:solidFill>
                  <a:schemeClr val="bg1"/>
                </a:solidFill>
              </a:rPr>
              <a:t> with Living Labs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04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Oval 2"/>
          <p:cNvSpPr>
            <a:spLocks noChangeArrowheads="1"/>
          </p:cNvSpPr>
          <p:nvPr/>
        </p:nvSpPr>
        <p:spPr bwMode="auto">
          <a:xfrm>
            <a:off x="3000375" y="984250"/>
            <a:ext cx="5181600" cy="5181600"/>
          </a:xfrm>
          <a:prstGeom prst="ellipse">
            <a:avLst/>
          </a:prstGeom>
          <a:noFill/>
          <a:ln w="76200" cap="rnd">
            <a:solidFill>
              <a:srgbClr val="FFF11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da-DK" sz="1800" dirty="0">
              <a:latin typeface="Arial" charset="0"/>
            </a:endParaRPr>
          </a:p>
        </p:txBody>
      </p:sp>
      <p:grpSp>
        <p:nvGrpSpPr>
          <p:cNvPr id="3" name="Gruppe 2"/>
          <p:cNvGrpSpPr/>
          <p:nvPr/>
        </p:nvGrpSpPr>
        <p:grpSpPr>
          <a:xfrm>
            <a:off x="2263775" y="192088"/>
            <a:ext cx="6642100" cy="5999162"/>
            <a:chOff x="739775" y="192088"/>
            <a:chExt cx="6642100" cy="5999162"/>
          </a:xfrm>
        </p:grpSpPr>
        <p:sp>
          <p:nvSpPr>
            <p:cNvPr id="5137" name="Oval 4"/>
            <p:cNvSpPr>
              <a:spLocks noChangeArrowheads="1"/>
            </p:cNvSpPr>
            <p:nvPr/>
          </p:nvSpPr>
          <p:spPr bwMode="auto">
            <a:xfrm>
              <a:off x="2938463" y="192088"/>
              <a:ext cx="2257425" cy="2257425"/>
            </a:xfrm>
            <a:prstGeom prst="ellipse">
              <a:avLst/>
            </a:prstGeom>
            <a:solidFill>
              <a:srgbClr val="FFF110"/>
            </a:solidFill>
            <a:ln w="34925">
              <a:solidFill>
                <a:srgbClr val="FFF11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da-DK" sz="1600" b="1" dirty="0">
                  <a:latin typeface="Lao UI" panose="020B0502040204020203" pitchFamily="34" charset="0"/>
                  <a:cs typeface="Lao UI" panose="020B0502040204020203" pitchFamily="34" charset="0"/>
                </a:rPr>
                <a:t>40+ Municipalities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da-DK" sz="1800" b="1" dirty="0"/>
                <a:t> </a:t>
              </a:r>
              <a:endParaRPr lang="en-US" altLang="da-DK" sz="1200" b="1" dirty="0"/>
            </a:p>
          </p:txBody>
        </p:sp>
        <p:sp>
          <p:nvSpPr>
            <p:cNvPr id="5138" name="Oval 5"/>
            <p:cNvSpPr>
              <a:spLocks noChangeArrowheads="1"/>
            </p:cNvSpPr>
            <p:nvPr/>
          </p:nvSpPr>
          <p:spPr bwMode="auto">
            <a:xfrm>
              <a:off x="5124450" y="3933825"/>
              <a:ext cx="2257425" cy="2257425"/>
            </a:xfrm>
            <a:prstGeom prst="ellipse">
              <a:avLst/>
            </a:prstGeom>
            <a:solidFill>
              <a:srgbClr val="FFF110"/>
            </a:solidFill>
            <a:ln w="34925">
              <a:solidFill>
                <a:srgbClr val="FFF11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da-DK" sz="1500" b="1" dirty="0">
                  <a:latin typeface="Lao UI" panose="020B0502040204020203" pitchFamily="34" charset="0"/>
                  <a:cs typeface="Lao UI" panose="020B0502040204020203" pitchFamily="34" charset="0"/>
                </a:rPr>
                <a:t>40+ </a:t>
              </a:r>
              <a:br>
                <a:rPr lang="en-US" altLang="da-DK" sz="1500" b="1" dirty="0">
                  <a:latin typeface="Lao UI" panose="020B0502040204020203" pitchFamily="34" charset="0"/>
                  <a:cs typeface="Lao UI" panose="020B0502040204020203" pitchFamily="34" charset="0"/>
                </a:rPr>
              </a:br>
              <a:r>
                <a:rPr lang="en-US" altLang="da-DK" sz="1500" b="1" dirty="0">
                  <a:latin typeface="Lao UI" panose="020B0502040204020203" pitchFamily="34" charset="0"/>
                  <a:cs typeface="Lao UI" panose="020B0502040204020203" pitchFamily="34" charset="0"/>
                </a:rPr>
                <a:t>Companies</a:t>
              </a:r>
            </a:p>
          </p:txBody>
        </p:sp>
        <p:sp>
          <p:nvSpPr>
            <p:cNvPr id="5139" name="Oval 6"/>
            <p:cNvSpPr>
              <a:spLocks noChangeArrowheads="1"/>
            </p:cNvSpPr>
            <p:nvPr/>
          </p:nvSpPr>
          <p:spPr bwMode="auto">
            <a:xfrm>
              <a:off x="739775" y="3933825"/>
              <a:ext cx="2257425" cy="2257425"/>
            </a:xfrm>
            <a:prstGeom prst="ellipse">
              <a:avLst/>
            </a:prstGeom>
            <a:solidFill>
              <a:srgbClr val="FFF110"/>
            </a:solidFill>
            <a:ln w="34925">
              <a:solidFill>
                <a:srgbClr val="FFF11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da-DK" sz="1600" b="1" dirty="0">
                  <a:latin typeface="Lao UI" panose="020B0502040204020203" pitchFamily="34" charset="0"/>
                  <a:cs typeface="Lao UI" panose="020B0502040204020203" pitchFamily="34" charset="0"/>
                </a:rPr>
                <a:t>6 Knowledge Partners</a:t>
              </a:r>
            </a:p>
          </p:txBody>
        </p:sp>
        <p:sp>
          <p:nvSpPr>
            <p:cNvPr id="283655" name="Oval 7"/>
            <p:cNvSpPr>
              <a:spLocks noChangeArrowheads="1"/>
            </p:cNvSpPr>
            <p:nvPr/>
          </p:nvSpPr>
          <p:spPr bwMode="auto">
            <a:xfrm>
              <a:off x="3170238" y="2803525"/>
              <a:ext cx="1778000" cy="1778000"/>
            </a:xfrm>
            <a:prstGeom prst="ellipse">
              <a:avLst/>
            </a:prstGeom>
            <a:solidFill>
              <a:srgbClr val="FFF110">
                <a:alpha val="40000"/>
              </a:srgbClr>
            </a:solidFill>
            <a:ln w="34925">
              <a:solidFill>
                <a:srgbClr val="FFF110"/>
              </a:solidFill>
              <a:round/>
              <a:headEnd/>
              <a:tailEnd/>
            </a:ln>
            <a:effectLst/>
            <a:extLst/>
          </p:spPr>
          <p:txBody>
            <a:bodyPr lIns="0" tIns="0" rIns="0" bIns="0" anchor="ctr" anchorCtr="1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da-DK" sz="1600" b="1" dirty="0">
                  <a:latin typeface="Lao UI" panose="020B0502040204020203" pitchFamily="34" charset="0"/>
                  <a:cs typeface="Lao UI" panose="020B0502040204020203" pitchFamily="34" charset="0"/>
                </a:rPr>
                <a:t>Secretariat</a:t>
              </a:r>
            </a:p>
          </p:txBody>
        </p:sp>
      </p:grpSp>
      <p:grpSp>
        <p:nvGrpSpPr>
          <p:cNvPr id="2" name="Gruppe 1"/>
          <p:cNvGrpSpPr/>
          <p:nvPr/>
        </p:nvGrpSpPr>
        <p:grpSpPr>
          <a:xfrm>
            <a:off x="7464153" y="984250"/>
            <a:ext cx="3282783" cy="3624764"/>
            <a:chOff x="6082224" y="984250"/>
            <a:chExt cx="3282783" cy="3624764"/>
          </a:xfrm>
        </p:grpSpPr>
        <p:grpSp>
          <p:nvGrpSpPr>
            <p:cNvPr id="283656" name="Group 8"/>
            <p:cNvGrpSpPr>
              <a:grpSpLocks/>
            </p:cNvGrpSpPr>
            <p:nvPr/>
          </p:nvGrpSpPr>
          <p:grpSpPr bwMode="auto">
            <a:xfrm>
              <a:off x="6082224" y="984250"/>
              <a:ext cx="3282783" cy="3624764"/>
              <a:chOff x="3402" y="182"/>
              <a:chExt cx="3092" cy="2631"/>
            </a:xfrm>
          </p:grpSpPr>
          <p:sp>
            <p:nvSpPr>
              <p:cNvPr id="5128" name="Freeform 9"/>
              <p:cNvSpPr>
                <a:spLocks/>
              </p:cNvSpPr>
              <p:nvPr/>
            </p:nvSpPr>
            <p:spPr bwMode="auto">
              <a:xfrm>
                <a:off x="3402" y="182"/>
                <a:ext cx="2268" cy="2631"/>
              </a:xfrm>
              <a:custGeom>
                <a:avLst/>
                <a:gdLst>
                  <a:gd name="T0" fmla="*/ 0 w 2268"/>
                  <a:gd name="T1" fmla="*/ 0 h 2631"/>
                  <a:gd name="T2" fmla="*/ 0 w 2268"/>
                  <a:gd name="T3" fmla="*/ 408 h 2631"/>
                  <a:gd name="T4" fmla="*/ 272 w 2268"/>
                  <a:gd name="T5" fmla="*/ 635 h 2631"/>
                  <a:gd name="T6" fmla="*/ 499 w 2268"/>
                  <a:gd name="T7" fmla="*/ 907 h 2631"/>
                  <a:gd name="T8" fmla="*/ 680 w 2268"/>
                  <a:gd name="T9" fmla="*/ 1270 h 2631"/>
                  <a:gd name="T10" fmla="*/ 771 w 2268"/>
                  <a:gd name="T11" fmla="*/ 1633 h 2631"/>
                  <a:gd name="T12" fmla="*/ 816 w 2268"/>
                  <a:gd name="T13" fmla="*/ 2041 h 2631"/>
                  <a:gd name="T14" fmla="*/ 816 w 2268"/>
                  <a:gd name="T15" fmla="*/ 2132 h 2631"/>
                  <a:gd name="T16" fmla="*/ 1088 w 2268"/>
                  <a:gd name="T17" fmla="*/ 2313 h 2631"/>
                  <a:gd name="T18" fmla="*/ 1270 w 2268"/>
                  <a:gd name="T19" fmla="*/ 2631 h 2631"/>
                  <a:gd name="T20" fmla="*/ 2268 w 2268"/>
                  <a:gd name="T21" fmla="*/ 2631 h 2631"/>
                  <a:gd name="T22" fmla="*/ 2268 w 2268"/>
                  <a:gd name="T23" fmla="*/ 0 h 2631"/>
                  <a:gd name="T24" fmla="*/ 0 w 2268"/>
                  <a:gd name="T25" fmla="*/ 0 h 263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268" h="2631">
                    <a:moveTo>
                      <a:pt x="0" y="0"/>
                    </a:moveTo>
                    <a:lnTo>
                      <a:pt x="0" y="408"/>
                    </a:lnTo>
                    <a:lnTo>
                      <a:pt x="272" y="635"/>
                    </a:lnTo>
                    <a:lnTo>
                      <a:pt x="499" y="907"/>
                    </a:lnTo>
                    <a:lnTo>
                      <a:pt x="680" y="1270"/>
                    </a:lnTo>
                    <a:lnTo>
                      <a:pt x="771" y="1633"/>
                    </a:lnTo>
                    <a:lnTo>
                      <a:pt x="816" y="2041"/>
                    </a:lnTo>
                    <a:lnTo>
                      <a:pt x="816" y="2132"/>
                    </a:lnTo>
                    <a:lnTo>
                      <a:pt x="1088" y="2313"/>
                    </a:lnTo>
                    <a:lnTo>
                      <a:pt x="1270" y="2631"/>
                    </a:lnTo>
                    <a:lnTo>
                      <a:pt x="2268" y="2631"/>
                    </a:lnTo>
                    <a:lnTo>
                      <a:pt x="226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39999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600" b="1" dirty="0">
                  <a:latin typeface="Lao UI" panose="020B0502040204020203" pitchFamily="34" charset="0"/>
                  <a:cs typeface="Lao UI" panose="020B0502040204020203" pitchFamily="34" charset="0"/>
                </a:endParaRPr>
              </a:p>
            </p:txBody>
          </p:sp>
          <p:grpSp>
            <p:nvGrpSpPr>
              <p:cNvPr id="5129" name="Group 10"/>
              <p:cNvGrpSpPr>
                <a:grpSpLocks/>
              </p:cNvGrpSpPr>
              <p:nvPr/>
            </p:nvGrpSpPr>
            <p:grpSpPr bwMode="auto">
              <a:xfrm>
                <a:off x="3521" y="539"/>
                <a:ext cx="2973" cy="1888"/>
                <a:chOff x="3521" y="539"/>
                <a:chExt cx="2973" cy="1888"/>
              </a:xfrm>
            </p:grpSpPr>
            <p:sp>
              <p:nvSpPr>
                <p:cNvPr id="5130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3521" y="539"/>
                  <a:ext cx="2458" cy="42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da-DK" sz="1600" b="1" dirty="0">
                      <a:latin typeface="Lao UI" panose="020B0502040204020203" pitchFamily="34" charset="0"/>
                      <a:cs typeface="Lao UI" panose="020B0502040204020203" pitchFamily="34" charset="0"/>
                    </a:rPr>
                    <a:t>Public Private Innovation</a:t>
                  </a:r>
                </a:p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da-DK" sz="1600" b="1" dirty="0">
                    <a:latin typeface="Lao UI" panose="020B0502040204020203" pitchFamily="34" charset="0"/>
                    <a:cs typeface="Lao UI" panose="020B0502040204020203" pitchFamily="34" charset="0"/>
                  </a:endParaRPr>
                </a:p>
              </p:txBody>
            </p:sp>
            <p:sp>
              <p:nvSpPr>
                <p:cNvPr id="5131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3833" y="871"/>
                  <a:ext cx="1457" cy="2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da-DK" sz="1600" dirty="0">
                      <a:latin typeface="Lao UI" panose="020B0502040204020203" pitchFamily="34" charset="0"/>
                      <a:cs typeface="Lao UI" panose="020B0502040204020203" pitchFamily="34" charset="0"/>
                    </a:rPr>
                    <a:t>Create projects</a:t>
                  </a:r>
                </a:p>
              </p:txBody>
            </p:sp>
            <p:sp>
              <p:nvSpPr>
                <p:cNvPr id="5132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4353" y="1503"/>
                  <a:ext cx="1186" cy="2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da-DK" sz="1600" dirty="0">
                      <a:latin typeface="Lao UI" panose="020B0502040204020203" pitchFamily="34" charset="0"/>
                      <a:cs typeface="Lao UI" panose="020B0502040204020203" pitchFamily="34" charset="0"/>
                    </a:rPr>
                    <a:t>Get funding</a:t>
                  </a:r>
                </a:p>
              </p:txBody>
            </p:sp>
            <p:sp>
              <p:nvSpPr>
                <p:cNvPr id="5133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4421" y="1851"/>
                  <a:ext cx="2073" cy="2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da-DK" sz="1600">
                      <a:latin typeface="Lao UI" panose="020B0502040204020203" pitchFamily="34" charset="0"/>
                      <a:cs typeface="Lao UI" panose="020B0502040204020203" pitchFamily="34" charset="0"/>
                    </a:rPr>
                    <a:t>Lead projects and labs</a:t>
                  </a:r>
                  <a:endParaRPr lang="en-US" altLang="da-DK" sz="1600" dirty="0">
                    <a:latin typeface="Lao UI" panose="020B0502040204020203" pitchFamily="34" charset="0"/>
                    <a:cs typeface="Lao UI" panose="020B0502040204020203" pitchFamily="34" charset="0"/>
                  </a:endParaRPr>
                </a:p>
              </p:txBody>
            </p:sp>
            <p:sp>
              <p:nvSpPr>
                <p:cNvPr id="5136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4421" y="2181"/>
                  <a:ext cx="1940" cy="2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da-DK" sz="1600" dirty="0">
                      <a:latin typeface="Lao UI" panose="020B0502040204020203" pitchFamily="34" charset="0"/>
                      <a:cs typeface="Lao UI" panose="020B0502040204020203" pitchFamily="34" charset="0"/>
                    </a:rPr>
                    <a:t>Facilitate networking</a:t>
                  </a:r>
                </a:p>
              </p:txBody>
            </p:sp>
          </p:grpSp>
        </p:grp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6913532" y="2370003"/>
              <a:ext cx="1685077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a-DK" sz="1600">
                  <a:latin typeface="Lao UI" panose="020B0502040204020203" pitchFamily="34" charset="0"/>
                  <a:cs typeface="Lao UI" panose="020B0502040204020203" pitchFamily="34" charset="0"/>
                </a:rPr>
                <a:t>Build Living Labs</a:t>
              </a:r>
              <a:endParaRPr lang="en-US" altLang="da-DK" sz="1600" dirty="0"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</p:grp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361178" y="-104621"/>
            <a:ext cx="2281394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a-DK" sz="9600" b="1" dirty="0">
                <a:solidFill>
                  <a:srgbClr val="FFF110"/>
                </a:solidFill>
                <a:latin typeface="Lao UI" panose="020B0502040204020203" pitchFamily="34" charset="0"/>
                <a:cs typeface="Lao UI" panose="020B0502040204020203" pitchFamily="34" charset="0"/>
              </a:rPr>
              <a:t>  40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da-DK" sz="2000" b="1" dirty="0">
              <a:latin typeface="Lao UI" panose="020B0502040204020203" pitchFamily="34" charset="0"/>
              <a:cs typeface="Lao UI" panose="020B0502040204020203" pitchFamily="34" charset="0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1299982" y="1131332"/>
            <a:ext cx="114807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a-DK" sz="2000" b="1" dirty="0">
                <a:latin typeface="Lao UI" panose="020B0502040204020203" pitchFamily="34" charset="0"/>
                <a:cs typeface="Lao UI" panose="020B0502040204020203" pitchFamily="34" charset="0"/>
              </a:rPr>
              <a:t>Projects</a:t>
            </a:r>
          </a:p>
        </p:txBody>
      </p:sp>
    </p:spTree>
    <p:extLst>
      <p:ext uri="{BB962C8B-B14F-4D97-AF65-F5344CB8AC3E}">
        <p14:creationId xmlns:p14="http://schemas.microsoft.com/office/powerpoint/2010/main" val="30050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3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3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50" grpId="0" animBg="1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4E2E1F-DA6B-406C-9624-F77768CC5F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1" b="3680"/>
          <a:stretch/>
        </p:blipFill>
        <p:spPr>
          <a:xfrm>
            <a:off x="0" y="0"/>
            <a:ext cx="12192000" cy="6369914"/>
          </a:xfrm>
          <a:prstGeom prst="rect">
            <a:avLst/>
          </a:prstGeom>
        </p:spPr>
      </p:pic>
      <p:sp>
        <p:nvSpPr>
          <p:cNvPr id="8" name="Pladsholder til indhold 2"/>
          <p:cNvSpPr txBox="1">
            <a:spLocks/>
          </p:cNvSpPr>
          <p:nvPr/>
        </p:nvSpPr>
        <p:spPr>
          <a:xfrm>
            <a:off x="6982968" y="1727739"/>
            <a:ext cx="4665955" cy="340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F110"/>
              </a:buClr>
              <a:buFont typeface="Wingdings" panose="05000000000000000000" pitchFamily="2" charset="2"/>
              <a:buChar char="§"/>
            </a:pPr>
            <a:r>
              <a:rPr lang="en-US" dirty="0"/>
              <a:t>  2 Countries</a:t>
            </a:r>
          </a:p>
          <a:p>
            <a:pPr>
              <a:buClr>
                <a:srgbClr val="FFF110"/>
              </a:buClr>
              <a:buFont typeface="Wingdings" panose="05000000000000000000" pitchFamily="2" charset="2"/>
              <a:buChar char="§"/>
            </a:pPr>
            <a:r>
              <a:rPr lang="en-US" dirty="0"/>
              <a:t>  3 Regions</a:t>
            </a:r>
          </a:p>
          <a:p>
            <a:pPr>
              <a:buClr>
                <a:srgbClr val="FFF110"/>
              </a:buClr>
              <a:buFont typeface="Wingdings" panose="05000000000000000000" pitchFamily="2" charset="2"/>
              <a:buChar char="§"/>
            </a:pPr>
            <a:r>
              <a:rPr lang="en-US" dirty="0"/>
              <a:t>  4 Mio people</a:t>
            </a:r>
          </a:p>
          <a:p>
            <a:pPr>
              <a:buClr>
                <a:srgbClr val="FFF110"/>
              </a:buClr>
              <a:buFont typeface="Wingdings" panose="05000000000000000000" pitchFamily="2" charset="2"/>
              <a:buChar char="§"/>
            </a:pPr>
            <a:r>
              <a:rPr lang="en-US" dirty="0"/>
              <a:t>79 Municipalities</a:t>
            </a:r>
          </a:p>
          <a:p>
            <a:pPr marL="0" indent="0">
              <a:buClr>
                <a:srgbClr val="FFF110"/>
              </a:buClr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0D3AD-1D9F-414C-ADCB-57C10310E8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733" y="5423092"/>
            <a:ext cx="701429" cy="78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59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B0A416-2737-4DBA-A2A6-2205515BD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Recent examples of maturing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both sides of the market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4C4F572-B478-420A-87FC-9363175A9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Green Lab for Scalable Urban Services</a:t>
            </a:r>
          </a:p>
          <a:p>
            <a:r>
              <a:rPr lang="en-US" dirty="0">
                <a:solidFill>
                  <a:schemeClr val="bg1"/>
                </a:solidFill>
              </a:rPr>
              <a:t>Lighting Metropolis Green Economy </a:t>
            </a:r>
          </a:p>
          <a:p>
            <a:r>
              <a:rPr lang="en-US" dirty="0">
                <a:solidFill>
                  <a:schemeClr val="bg1"/>
                </a:solidFill>
              </a:rPr>
              <a:t>Innovation Network for Smart Urbanization</a:t>
            </a:r>
          </a:p>
          <a:p>
            <a:r>
              <a:rPr lang="en-US" dirty="0">
                <a:solidFill>
                  <a:schemeClr val="bg1"/>
                </a:solidFill>
              </a:rPr>
              <a:t>The Academy for Smarter Communities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4381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2157</TotalTime>
  <Words>235</Words>
  <Application>Microsoft Office PowerPoint</Application>
  <PresentationFormat>Widescreen</PresentationFormat>
  <Paragraphs>68</Paragraphs>
  <Slides>10</Slides>
  <Notes>3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Lao UI</vt:lpstr>
      <vt:lpstr>MaxOT-Regular</vt:lpstr>
      <vt:lpstr>Tahoma</vt:lpstr>
      <vt:lpstr>Wingdings</vt:lpstr>
      <vt:lpstr>Office-tema</vt:lpstr>
      <vt:lpstr>PowerPoint-præsentation</vt:lpstr>
      <vt:lpstr>Lighting as one application</vt:lpstr>
      <vt:lpstr>Accelerate both sides of the market</vt:lpstr>
      <vt:lpstr>Degrees of uncertainty</vt:lpstr>
      <vt:lpstr>Public Private Innovation</vt:lpstr>
      <vt:lpstr>1:1</vt:lpstr>
      <vt:lpstr>PowerPoint-præsentation</vt:lpstr>
      <vt:lpstr>PowerPoint-præsentation</vt:lpstr>
      <vt:lpstr>Recent examples of maturing  both sides of the market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Jacob Lundgaard</dc:creator>
  <cp:lastModifiedBy>Jacob Lundgaard</cp:lastModifiedBy>
  <cp:revision>132</cp:revision>
  <cp:lastPrinted>2018-01-29T15:26:51Z</cp:lastPrinted>
  <dcterms:created xsi:type="dcterms:W3CDTF">2018-01-23T15:26:19Z</dcterms:created>
  <dcterms:modified xsi:type="dcterms:W3CDTF">2018-09-11T14:54:57Z</dcterms:modified>
</cp:coreProperties>
</file>