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4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charts/colors1.xml" ContentType="application/vnd.ms-office.chartcolorstyle+xml"/>
  <Override PartName="/ppt/charts/colors3.xml" ContentType="application/vnd.ms-office.chartcolorstyle+xml"/>
  <Override PartName="/ppt/comments/comment1.xml" ContentType="application/vnd.openxmlformats-officedocument.presentationml.comments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331" r:id="rId3"/>
    <p:sldId id="280" r:id="rId4"/>
    <p:sldId id="332" r:id="rId5"/>
    <p:sldId id="281" r:id="rId6"/>
    <p:sldId id="282" r:id="rId7"/>
    <p:sldId id="283" r:id="rId8"/>
    <p:sldId id="333" r:id="rId9"/>
    <p:sldId id="292" r:id="rId10"/>
    <p:sldId id="339" r:id="rId11"/>
    <p:sldId id="297" r:id="rId12"/>
    <p:sldId id="298" r:id="rId13"/>
    <p:sldId id="299" r:id="rId14"/>
    <p:sldId id="346" r:id="rId15"/>
    <p:sldId id="296" r:id="rId16"/>
    <p:sldId id="341" r:id="rId17"/>
    <p:sldId id="288" r:id="rId18"/>
    <p:sldId id="289" r:id="rId19"/>
    <p:sldId id="345" r:id="rId20"/>
    <p:sldId id="344" r:id="rId21"/>
    <p:sldId id="334" r:id="rId22"/>
    <p:sldId id="335" r:id="rId23"/>
    <p:sldId id="336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47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42" r:id="rId47"/>
    <p:sldId id="329" r:id="rId4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94684"/>
  </p:normalViewPr>
  <p:slideViewPr>
    <p:cSldViewPr snapToGrid="0" snapToObjects="1">
      <p:cViewPr varScale="1">
        <p:scale>
          <a:sx n="108" d="100"/>
          <a:sy n="108" d="100"/>
        </p:scale>
        <p:origin x="6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sv-SE" sz="2000" b="1" i="0" baseline="0">
                <a:solidFill>
                  <a:schemeClr val="tx2"/>
                </a:solidFill>
                <a:latin typeface="Arial" panose="020B0604020202020204" pitchFamily="34" charset="0"/>
              </a:rPr>
              <a:t>Objective risk for glare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63-4BD7-B201-824B72E5265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63-4BD7-B201-824B72E52656}"/>
              </c:ext>
            </c:extLst>
          </c:dPt>
          <c:cat>
            <c:strRef>
              <c:f>Sheet1!$A$4:$A$6</c:f>
              <c:strCache>
                <c:ptCount val="3"/>
                <c:pt idx="0">
                  <c:v>Green</c:v>
                </c:pt>
                <c:pt idx="1">
                  <c:v>Yellow</c:v>
                </c:pt>
                <c:pt idx="2">
                  <c:v>Red</c:v>
                </c:pt>
              </c:strCache>
            </c:strRef>
          </c:cat>
          <c:val>
            <c:numRef>
              <c:f>Sheet1!$B$4:$B$6</c:f>
              <c:numCache>
                <c:formatCode>General</c:formatCode>
                <c:ptCount val="3"/>
                <c:pt idx="0">
                  <c:v>37</c:v>
                </c:pt>
                <c:pt idx="1">
                  <c:v>40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63-4BD7-B201-824B72E52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5710048"/>
        <c:axId val="475708928"/>
      </c:barChart>
      <c:catAx>
        <c:axId val="47571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sv-SE"/>
          </a:p>
        </c:txPr>
        <c:crossAx val="475708928"/>
        <c:crosses val="autoZero"/>
        <c:auto val="1"/>
        <c:lblAlgn val="ctr"/>
        <c:lblOffset val="100"/>
        <c:noMultiLvlLbl val="0"/>
      </c:catAx>
      <c:valAx>
        <c:axId val="47570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7571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sv-SE" sz="2000" b="1" i="0" baseline="0">
                <a:solidFill>
                  <a:sysClr val="windowText" lastClr="000000"/>
                </a:solidFill>
                <a:latin typeface="Arial" panose="020B0604020202020204" pitchFamily="34" charset="0"/>
              </a:rPr>
              <a:t>Subjective rating of glare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0F-4008-B002-3DE58316359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0F-4008-B002-3DE58316359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0F-4008-B002-3DE583163595}"/>
              </c:ext>
            </c:extLst>
          </c:dPt>
          <c:cat>
            <c:strRef>
              <c:f>Sheet1!$A$9:$A$11</c:f>
              <c:strCache>
                <c:ptCount val="3"/>
                <c:pt idx="0">
                  <c:v>Green</c:v>
                </c:pt>
                <c:pt idx="1">
                  <c:v>Yellow</c:v>
                </c:pt>
                <c:pt idx="2">
                  <c:v>Red</c:v>
                </c:pt>
              </c:strCache>
            </c:strRef>
          </c:cat>
          <c:val>
            <c:numRef>
              <c:f>Sheet1!$B$9:$B$11</c:f>
              <c:numCache>
                <c:formatCode>General</c:formatCode>
                <c:ptCount val="3"/>
                <c:pt idx="0">
                  <c:v>72</c:v>
                </c:pt>
                <c:pt idx="1">
                  <c:v>19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0F-4008-B002-3DE5831635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883168"/>
        <c:axId val="357883728"/>
      </c:barChart>
      <c:catAx>
        <c:axId val="35788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sv-SE"/>
          </a:p>
        </c:txPr>
        <c:crossAx val="357883728"/>
        <c:crosses val="autoZero"/>
        <c:auto val="1"/>
        <c:lblAlgn val="ctr"/>
        <c:lblOffset val="100"/>
        <c:noMultiLvlLbl val="0"/>
      </c:catAx>
      <c:valAx>
        <c:axId val="35788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57883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sv-SE" b="1" i="0" baseline="0">
                <a:solidFill>
                  <a:sysClr val="windowText" lastClr="000000"/>
                </a:solidFill>
                <a:latin typeface="Arial" panose="020B0604020202020204" pitchFamily="34" charset="0"/>
              </a:rPr>
              <a:t>Objective risk for glare and neck pain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Sheet1!$A$20</c:f>
              <c:strCache>
                <c:ptCount val="1"/>
                <c:pt idx="0">
                  <c:v>Green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Sheet1!$B$19:$C$19</c:f>
              <c:strCache>
                <c:ptCount val="2"/>
                <c:pt idx="0">
                  <c:v>No neck pain</c:v>
                </c:pt>
                <c:pt idx="1">
                  <c:v>Neck pain</c:v>
                </c:pt>
              </c:strCache>
            </c:strRef>
          </c:cat>
          <c:val>
            <c:numRef>
              <c:f>Sheet1!$B$20:$C$20</c:f>
              <c:numCache>
                <c:formatCode>General</c:formatCode>
                <c:ptCount val="2"/>
                <c:pt idx="0">
                  <c:v>46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0D-4C98-A6D1-F5D97DDA08CE}"/>
            </c:ext>
          </c:extLst>
        </c:ser>
        <c:ser>
          <c:idx val="1"/>
          <c:order val="1"/>
          <c:tx>
            <c:strRef>
              <c:f>Sheet1!$A$21</c:f>
              <c:strCache>
                <c:ptCount val="1"/>
                <c:pt idx="0">
                  <c:v>Yellow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Sheet1!$B$19:$C$19</c:f>
              <c:strCache>
                <c:ptCount val="2"/>
                <c:pt idx="0">
                  <c:v>No neck pain</c:v>
                </c:pt>
                <c:pt idx="1">
                  <c:v>Neck pain</c:v>
                </c:pt>
              </c:strCache>
            </c:strRef>
          </c:cat>
          <c:val>
            <c:numRef>
              <c:f>Sheet1!$B$21:$C$21</c:f>
              <c:numCache>
                <c:formatCode>General</c:formatCode>
                <c:ptCount val="2"/>
                <c:pt idx="0">
                  <c:v>36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0D-4C98-A6D1-F5D97DDA08CE}"/>
            </c:ext>
          </c:extLst>
        </c:ser>
        <c:ser>
          <c:idx val="2"/>
          <c:order val="2"/>
          <c:tx>
            <c:strRef>
              <c:f>Sheet1!$A$22</c:f>
              <c:strCache>
                <c:ptCount val="1"/>
                <c:pt idx="0">
                  <c:v>Red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Sheet1!$B$19:$C$19</c:f>
              <c:strCache>
                <c:ptCount val="2"/>
                <c:pt idx="0">
                  <c:v>No neck pain</c:v>
                </c:pt>
                <c:pt idx="1">
                  <c:v>Neck pain</c:v>
                </c:pt>
              </c:strCache>
            </c:strRef>
          </c:cat>
          <c:val>
            <c:numRef>
              <c:f>Sheet1!$B$22:$C$22</c:f>
              <c:numCache>
                <c:formatCode>General</c:formatCode>
                <c:ptCount val="2"/>
                <c:pt idx="0">
                  <c:v>18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0D-4C98-A6D1-F5D97DDA0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359472"/>
        <c:axId val="667360032"/>
      </c:barChart>
      <c:catAx>
        <c:axId val="66735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sv-SE"/>
          </a:p>
        </c:txPr>
        <c:crossAx val="667360032"/>
        <c:crosses val="autoZero"/>
        <c:auto val="1"/>
        <c:lblAlgn val="ctr"/>
        <c:lblOffset val="100"/>
        <c:noMultiLvlLbl val="0"/>
      </c:catAx>
      <c:valAx>
        <c:axId val="66736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6735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18T14:22:52.179" idx="1">
    <p:pos x="5670" y="3008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72EA0-7C8D-4EA1-A10E-0171AE652707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BEED0-EDA9-4A62-B611-EE905F2F0E6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81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6EA03-E2C8-440E-83DA-39D32CF02593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3007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Efter: ofta man</a:t>
            </a:r>
            <a:r>
              <a:rPr lang="sv-SE" baseline="0"/>
              <a:t> ser skillnad mellan grus och gräs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6EA03-E2C8-440E-83DA-39D32CF02593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351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Results</a:t>
            </a:r>
            <a:r>
              <a:rPr lang="sv-SE" baseline="0" dirty="0"/>
              <a:t> </a:t>
            </a:r>
            <a:r>
              <a:rPr lang="x-none" baseline="0" dirty="0"/>
              <a:t>–</a:t>
            </a:r>
            <a:r>
              <a:rPr lang="sv-SE" baseline="0" dirty="0"/>
              <a:t> observed data (summary of changes after the intervention)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6EA03-E2C8-440E-83DA-39D32CF02593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158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7418CE-A954-C548-90D8-FB213139D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E9D7ADB-09D7-6846-B89C-E452A1873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AC5EC97-F96E-2A42-A92B-D1119D95E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03871A-EF17-C14D-9BDE-67E1C9468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AEFED02-11F5-814A-86F7-0DCBC8A8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572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B13ED0-12B9-6C4F-A466-96568F05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29FABCF-3EF3-A144-8469-1DE0C17A4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FFA8546-D23A-DD4B-BCD5-F8732F6CB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CBAE4F8-5060-824E-8EC2-E545E99A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93EC071-4A65-BA44-A76A-63FF94F8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853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D2A02D8-CFD3-4E4A-981F-64A7FE8EC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831D5C1-B868-384B-B735-DE64C1F72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CA0EB81-8530-6545-86E0-9F2F50F9F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A52144A-5B81-1C41-B542-EFECC97A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728918-DC27-DD4E-8C73-3EA0583C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1350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72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5" b="1" i="0" u="none" strike="noStrike" cap="none" normalizeH="0" baseline="0" noProof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6843" y="5599045"/>
            <a:ext cx="959986" cy="9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6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181282" y="178294"/>
            <a:ext cx="11824664" cy="6498226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5069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1057930" y="1785722"/>
            <a:ext cx="10110580" cy="359850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sv-SE"/>
              <a:t>Klicka på ikonen för att lägga till en tabell</a:t>
            </a:r>
            <a:endParaRPr lang="en-GB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71297" y="284496"/>
            <a:ext cx="10279902" cy="114273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803637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10660645" y="5336123"/>
            <a:ext cx="1531355" cy="152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3"/>
          </a:p>
        </p:txBody>
      </p:sp>
      <p:pic>
        <p:nvPicPr>
          <p:cNvPr id="4" name="Bildobjekt 3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9269545" y="4053383"/>
            <a:ext cx="2922455" cy="28046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ktangel 6"/>
          <p:cNvSpPr/>
          <p:nvPr userDrawn="1"/>
        </p:nvSpPr>
        <p:spPr>
          <a:xfrm>
            <a:off x="807818" y="1107978"/>
            <a:ext cx="10590676" cy="646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3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07817" y="1754299"/>
            <a:ext cx="1047618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Title</a:t>
            </a:r>
          </a:p>
        </p:txBody>
      </p:sp>
      <p:pic>
        <p:nvPicPr>
          <p:cNvPr id="10" name="Bildobjekt 9" descr="LundUniversity_C2line RGB 150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625" y="360910"/>
            <a:ext cx="709942" cy="94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96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07817" y="1849044"/>
            <a:ext cx="10476183" cy="357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</p:txBody>
      </p:sp>
    </p:spTree>
    <p:extLst>
      <p:ext uri="{BB962C8B-B14F-4D97-AF65-F5344CB8AC3E}">
        <p14:creationId xmlns:p14="http://schemas.microsoft.com/office/powerpoint/2010/main" val="1111738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381646" y="382062"/>
            <a:ext cx="11624301" cy="6294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3"/>
          </a:p>
        </p:txBody>
      </p:sp>
      <p:pic>
        <p:nvPicPr>
          <p:cNvPr id="4" name="Bildobjekt 3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7062" y="1115354"/>
            <a:ext cx="3213215" cy="429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5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for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10660645" y="5336123"/>
            <a:ext cx="1531355" cy="152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3"/>
          </a:p>
        </p:txBody>
      </p:sp>
      <p:sp>
        <p:nvSpPr>
          <p:cNvPr id="7" name="Rektangel 6"/>
          <p:cNvSpPr/>
          <p:nvPr userDrawn="1"/>
        </p:nvSpPr>
        <p:spPr>
          <a:xfrm>
            <a:off x="807818" y="1107978"/>
            <a:ext cx="10590676" cy="646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3"/>
          </a:p>
        </p:txBody>
      </p:sp>
    </p:spTree>
    <p:extLst>
      <p:ext uri="{BB962C8B-B14F-4D97-AF65-F5344CB8AC3E}">
        <p14:creationId xmlns:p14="http://schemas.microsoft.com/office/powerpoint/2010/main" val="217783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30E8D9-09D4-1B48-9276-5692FC52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47F08EB-6215-8C49-B9D2-672BCB912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486A421-C7A4-2A42-B073-25BE88F7A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D878E6-05F7-4443-A868-778D18FD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479E987-F73B-074E-80DF-0C64611B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878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667ABB-78D1-B64B-B71E-7BB94FE5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D83B7FC-2CA5-3743-A4AF-2F0B3C724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D40B4E-6AF0-CF47-8C4D-C0DBB584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EC470B-78BB-3F42-AF01-07FD9385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A105366-9BAC-404F-A586-6BD159A1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795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55A0CD-62E4-4741-8CE6-BF4E0362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BEE2EC7-C4E8-9F4A-BB07-87FB8198B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EBEE581-2797-D543-832F-57EE08737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0C3FE8B-3D1F-D642-B87A-F684FB117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B2B583A-1B97-E947-999D-A302FDDB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915BD23-0772-F247-8317-CCF8E799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310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2C3B68-C37F-2840-B1CC-DDB3D906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83B3845-BB40-0545-B58C-FEC69BB60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26D6339-644A-044C-AF37-861236218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30B5519-2809-F548-A71A-C73A89580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E9BC8AB-945E-784A-95C2-676382738A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D1E3DE5-99C9-384C-8E04-B839303E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77A1F14-2E19-B541-AFBD-CDFFB322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441DD3B-FFF4-E54B-9F0A-F2AC6395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860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78CAA2-9663-A54E-8408-73D1619D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A3EEB61-23BA-A043-A293-E4639820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1C230B6-55D5-F64E-B271-29F07509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6D1A1D1-75DA-A34A-820E-1AFDA2BC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52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6BB6CC2-176A-AA42-9758-4541B393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531D45D-66E4-1C46-91BE-808C2160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69F2458-6EBE-E04B-913B-EF0452E6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972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641579-9DB2-6E49-BC66-91FD4AF2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DE4DFE-4B03-0440-AB2F-B7249B317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3077572-7063-F14B-A501-6E11D4EE7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39A5658-6379-3A4D-9E7D-94DA0215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B2012A5-83AF-5040-9197-EFF8057D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0824A57-DE6D-CA48-A18B-43DFFA57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886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28D99B-1674-AE4B-AB5D-FE5EBB9D7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2B00539-BA58-F045-88C7-7E5F62B249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1E2876A-9223-5F41-AF2E-B20CE7324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D8E70AA-C210-0A42-9422-0B6AC96D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F95916-32EB-234C-883D-5EAACF13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B80FF7E-3E7F-2848-B170-60D85873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479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C6B0389-AAA0-884E-8FDA-1F969007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3C5C6C2-5C57-DC40-8EB1-DC2498636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1540C9F-F942-254C-9451-54A4093988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CE9D08-EBF5-014D-95E6-4FE5825C0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3D280A-E83A-B945-AECB-2FA13FF0A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645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hyperlink" Target="http://www.clipartbest.com/clipart-nTBXxekyc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72999EE2-CCC6-DF41-BF4A-6210817A6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429" y="2093709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sv-SE" b="1" dirty="0"/>
              <a:t>New Research in </a:t>
            </a:r>
            <a:r>
              <a:rPr lang="sv-SE" b="1" dirty="0" err="1"/>
              <a:t>Lighting</a:t>
            </a:r>
            <a:r>
              <a:rPr lang="sv-SE" b="1" dirty="0"/>
              <a:t>: Human </a:t>
            </a:r>
            <a:r>
              <a:rPr lang="sv-SE" b="1" dirty="0" err="1"/>
              <a:t>needs</a:t>
            </a:r>
            <a:endParaRPr lang="sv-SE" b="1" dirty="0"/>
          </a:p>
          <a:p>
            <a:pPr algn="l"/>
            <a:r>
              <a:rPr lang="sv-SE" i="1" dirty="0"/>
              <a:t>Maria Johansson</a:t>
            </a:r>
          </a:p>
          <a:p>
            <a:pPr algn="l"/>
            <a:r>
              <a:rPr lang="sv-SE" i="1" dirty="0"/>
              <a:t>Hillevi Hemphälä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0F07E5C-3A3E-4341-BF94-B0521FC5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7492" y="-356704"/>
            <a:ext cx="8212350" cy="821235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6281715-9AAB-FF47-9353-ECFC8E42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535" y="933945"/>
            <a:ext cx="4615711" cy="47884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5EEC460-270C-314E-8871-6FD7E3EF6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92390">
            <a:off x="10069599" y="4850061"/>
            <a:ext cx="1585906" cy="158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68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ia\Documents\flyttat\Mina dokument\utomusLED\Hyllie\Lamp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49" y="2164510"/>
            <a:ext cx="3037312" cy="170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ia\Documents\flyttat\Mina dokument\utomusLED\Hyllie\Lamp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38" y="2164510"/>
            <a:ext cx="3037314" cy="17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ria\Documents\flyttat\Mina dokument\utomusLED\Hyllie\Lamp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52" y="2158780"/>
            <a:ext cx="3083099" cy="17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Rektangel 6"/>
          <p:cNvSpPr/>
          <p:nvPr/>
        </p:nvSpPr>
        <p:spPr bwMode="auto">
          <a:xfrm>
            <a:off x="1583950" y="0"/>
            <a:ext cx="9024103" cy="216451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1583950" y="3870655"/>
            <a:ext cx="9024103" cy="984641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" name="Rektangel 9"/>
          <p:cNvSpPr/>
          <p:nvPr/>
        </p:nvSpPr>
        <p:spPr bwMode="auto">
          <a:xfrm>
            <a:off x="1535142" y="4787389"/>
            <a:ext cx="7066493" cy="189288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1" name="Rektangel 10"/>
          <p:cNvSpPr/>
          <p:nvPr/>
        </p:nvSpPr>
        <p:spPr bwMode="auto">
          <a:xfrm>
            <a:off x="8552827" y="4787390"/>
            <a:ext cx="2055225" cy="1960793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2" name="Rektangel 11"/>
          <p:cNvSpPr/>
          <p:nvPr/>
        </p:nvSpPr>
        <p:spPr bwMode="auto">
          <a:xfrm>
            <a:off x="1583950" y="6578418"/>
            <a:ext cx="9024103" cy="279583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1838739" y="659558"/>
            <a:ext cx="8174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  <a:latin typeface="+mj-lt"/>
              </a:rPr>
              <a:t>Three </a:t>
            </a:r>
            <a:r>
              <a:rPr lang="sv-SE" sz="4000" dirty="0" err="1">
                <a:solidFill>
                  <a:schemeClr val="bg1"/>
                </a:solidFill>
                <a:latin typeface="+mj-lt"/>
              </a:rPr>
              <a:t>lighting</a:t>
            </a:r>
            <a:r>
              <a:rPr lang="sv-SE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sz="4000" dirty="0" err="1">
                <a:solidFill>
                  <a:schemeClr val="bg1"/>
                </a:solidFill>
                <a:latin typeface="+mj-lt"/>
              </a:rPr>
              <a:t>applications</a:t>
            </a:r>
            <a:endParaRPr lang="sv-SE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045813" y="3997980"/>
            <a:ext cx="2232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CDO-ET, CCT: 2890, </a:t>
            </a:r>
          </a:p>
          <a:p>
            <a:r>
              <a:rPr lang="en-GB" sz="1600" dirty="0">
                <a:solidFill>
                  <a:schemeClr val="bg1"/>
                </a:solidFill>
              </a:rPr>
              <a:t>CRI: 81, S/P: 1,25</a:t>
            </a:r>
          </a:p>
          <a:p>
            <a:r>
              <a:rPr lang="en-GB" sz="1600" dirty="0">
                <a:solidFill>
                  <a:schemeClr val="bg1"/>
                </a:solidFill>
              </a:rPr>
              <a:t>EH: 7 lx - 45 lx</a:t>
            </a:r>
            <a:endParaRPr lang="sv-SE" sz="1600" dirty="0" err="1">
              <a:solidFill>
                <a:schemeClr val="bg1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4868865" y="3997980"/>
            <a:ext cx="2274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LED1, CCT: 2912, </a:t>
            </a:r>
          </a:p>
          <a:p>
            <a:r>
              <a:rPr lang="en-GB" sz="1600" dirty="0">
                <a:solidFill>
                  <a:schemeClr val="bg1"/>
                </a:solidFill>
              </a:rPr>
              <a:t>CRI: 75, S/P: 1,22</a:t>
            </a:r>
          </a:p>
          <a:p>
            <a:r>
              <a:rPr lang="en-GB" sz="1600" dirty="0">
                <a:solidFill>
                  <a:schemeClr val="bg1"/>
                </a:solidFill>
              </a:rPr>
              <a:t>EH:18 lx – 81 lx</a:t>
            </a:r>
            <a:endParaRPr lang="sv-SE" sz="1600" dirty="0" err="1">
              <a:solidFill>
                <a:schemeClr val="bg1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8085973" y="3997980"/>
            <a:ext cx="1799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LED2, CCT: 3810, </a:t>
            </a:r>
          </a:p>
          <a:p>
            <a:r>
              <a:rPr lang="en-GB" sz="1600" dirty="0">
                <a:solidFill>
                  <a:schemeClr val="bg1"/>
                </a:solidFill>
              </a:rPr>
              <a:t>CRI: 75, S/P: 1,48</a:t>
            </a:r>
          </a:p>
          <a:p>
            <a:r>
              <a:rPr lang="en-GB" sz="1600" dirty="0">
                <a:solidFill>
                  <a:schemeClr val="bg1"/>
                </a:solidFill>
              </a:rPr>
              <a:t>EH: 15 lx – 67 lx</a:t>
            </a:r>
            <a:endParaRPr lang="sv-SE" sz="1600" dirty="0" err="1">
              <a:solidFill>
                <a:schemeClr val="bg1"/>
              </a:solidFill>
            </a:endParaRPr>
          </a:p>
        </p:txBody>
      </p:sp>
      <p:sp>
        <p:nvSpPr>
          <p:cNvPr id="2" name="Rektangel 1"/>
          <p:cNvSpPr/>
          <p:nvPr/>
        </p:nvSpPr>
        <p:spPr bwMode="auto">
          <a:xfrm>
            <a:off x="0" y="0"/>
            <a:ext cx="1671782" cy="685800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10434456" y="0"/>
            <a:ext cx="1671782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1838739" y="5973417"/>
            <a:ext cx="3190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Rahm &amp; Johansson, </a:t>
            </a:r>
            <a:r>
              <a:rPr lang="sv-SE" sz="1600" dirty="0" err="1">
                <a:solidFill>
                  <a:schemeClr val="bg1"/>
                </a:solidFill>
              </a:rPr>
              <a:t>submitted</a:t>
            </a:r>
            <a:endParaRPr lang="sv-SE" sz="1600" dirty="0">
              <a:solidFill>
                <a:schemeClr val="bg1"/>
              </a:solidFill>
            </a:endParaRPr>
          </a:p>
        </p:txBody>
      </p:sp>
      <p:pic>
        <p:nvPicPr>
          <p:cNvPr id="18" name="Bildobjekt 17" descr="Lunds sigill RGB 150.png"/>
          <p:cNvPicPr>
            <a:picLocks noChangeAspect="1"/>
          </p:cNvPicPr>
          <p:nvPr/>
        </p:nvPicPr>
        <p:blipFill>
          <a:blip r:embed="rId5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473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X:\Miljöpsykologi\Utomhusbelysning fullskalelabbet\Bilder\IMG_0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50" y="191782"/>
            <a:ext cx="9024103" cy="60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 bwMode="auto">
          <a:xfrm>
            <a:off x="1583950" y="1"/>
            <a:ext cx="9024103" cy="101010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1583949" y="6207851"/>
            <a:ext cx="9413503" cy="65014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504436" y="355966"/>
            <a:ext cx="610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+mj-lt"/>
              </a:rPr>
              <a:t>Perception:  </a:t>
            </a:r>
            <a:r>
              <a:rPr lang="sv-SE" sz="2800" dirty="0" err="1">
                <a:solidFill>
                  <a:schemeClr val="bg1"/>
                </a:solidFill>
                <a:latin typeface="+mj-lt"/>
              </a:rPr>
              <a:t>Obstacle</a:t>
            </a:r>
            <a:r>
              <a:rPr lang="sv-SE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sz="2800" dirty="0" err="1">
                <a:solidFill>
                  <a:schemeClr val="bg1"/>
                </a:solidFill>
                <a:latin typeface="+mj-lt"/>
              </a:rPr>
              <a:t>detection</a:t>
            </a:r>
            <a:endParaRPr lang="sv-SE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ktangel 4"/>
          <p:cNvSpPr/>
          <p:nvPr/>
        </p:nvSpPr>
        <p:spPr bwMode="auto">
          <a:xfrm>
            <a:off x="0" y="0"/>
            <a:ext cx="1583949" cy="692727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10529455" y="0"/>
            <a:ext cx="1745672" cy="692727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Bildobjekt 7" descr="Lunds sigill RGB 150.png"/>
          <p:cNvPicPr>
            <a:picLocks noChangeAspect="1"/>
          </p:cNvPicPr>
          <p:nvPr/>
        </p:nvPicPr>
        <p:blipFill>
          <a:blip r:embed="rId3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Miljöpsykologi\Utomhusbelysning fullskalelabbet\Bilder\IMG_0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50" y="420966"/>
            <a:ext cx="9024103" cy="60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 bwMode="auto">
          <a:xfrm>
            <a:off x="1583950" y="0"/>
            <a:ext cx="9024103" cy="74696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1583950" y="6437034"/>
            <a:ext cx="9024103" cy="42096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675830" y="210347"/>
            <a:ext cx="4473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+mj-lt"/>
              </a:rPr>
              <a:t>Perception: Sign </a:t>
            </a:r>
            <a:r>
              <a:rPr lang="sv-SE" sz="2800" dirty="0" err="1">
                <a:solidFill>
                  <a:schemeClr val="bg1"/>
                </a:solidFill>
                <a:latin typeface="+mj-lt"/>
              </a:rPr>
              <a:t>reading</a:t>
            </a:r>
            <a:endParaRPr lang="sv-SE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ktangel 4"/>
          <p:cNvSpPr/>
          <p:nvPr/>
        </p:nvSpPr>
        <p:spPr bwMode="auto">
          <a:xfrm>
            <a:off x="0" y="0"/>
            <a:ext cx="1690255" cy="698269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10483273" y="0"/>
            <a:ext cx="1708727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Bildobjekt 7" descr="Lunds sigill RGB 150.png"/>
          <p:cNvPicPr>
            <a:picLocks noChangeAspect="1"/>
          </p:cNvPicPr>
          <p:nvPr/>
        </p:nvPicPr>
        <p:blipFill>
          <a:blip r:embed="rId3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784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Miljöpsykologi\Utomhusbelysning fullskalelabbet\Bilder\IMG_0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50" y="420966"/>
            <a:ext cx="9024103" cy="60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 bwMode="auto">
          <a:xfrm>
            <a:off x="1524531" y="0"/>
            <a:ext cx="9083521" cy="59418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1524531" y="6366210"/>
            <a:ext cx="9184320" cy="49179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906303" y="297090"/>
            <a:ext cx="578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+mj-lt"/>
              </a:rPr>
              <a:t>Perception: </a:t>
            </a:r>
            <a:r>
              <a:rPr lang="sv-SE" sz="2800" dirty="0" err="1">
                <a:solidFill>
                  <a:schemeClr val="bg1"/>
                </a:solidFill>
                <a:latin typeface="+mj-lt"/>
              </a:rPr>
              <a:t>Facial</a:t>
            </a:r>
            <a:r>
              <a:rPr lang="sv-SE" sz="2800" dirty="0">
                <a:solidFill>
                  <a:schemeClr val="bg1"/>
                </a:solidFill>
                <a:latin typeface="+mj-lt"/>
              </a:rPr>
              <a:t> emotion </a:t>
            </a:r>
            <a:r>
              <a:rPr lang="sv-SE" sz="2800" dirty="0" err="1">
                <a:solidFill>
                  <a:schemeClr val="bg1"/>
                </a:solidFill>
                <a:latin typeface="+mj-lt"/>
              </a:rPr>
              <a:t>recognition</a:t>
            </a:r>
            <a:endParaRPr lang="sv-SE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ktangel 4"/>
          <p:cNvSpPr/>
          <p:nvPr/>
        </p:nvSpPr>
        <p:spPr bwMode="auto">
          <a:xfrm>
            <a:off x="0" y="0"/>
            <a:ext cx="1690255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10520218" y="0"/>
            <a:ext cx="1773382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2" descr="X:\Miljöpsykologi\Utomhusbelysning fullskalelabbet\Bilder\IMG_0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230" y="3958946"/>
            <a:ext cx="3517988" cy="234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objekt 8" descr="Lunds sigill RGB 150.png"/>
          <p:cNvPicPr>
            <a:picLocks noChangeAspect="1"/>
          </p:cNvPicPr>
          <p:nvPr/>
        </p:nvPicPr>
        <p:blipFill>
          <a:blip r:embed="rId4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708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771023"/>
              </p:ext>
            </p:extLst>
          </p:nvPr>
        </p:nvGraphicFramePr>
        <p:xfrm>
          <a:off x="790606" y="1798979"/>
          <a:ext cx="8478940" cy="3674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1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8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8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6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Perception</a:t>
                      </a:r>
                      <a:endParaRPr lang="sv-SE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Within subject</a:t>
                      </a:r>
                      <a:endParaRPr lang="sv-SE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Between groups</a:t>
                      </a:r>
                      <a:endParaRPr lang="sv-SE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Post hoc</a:t>
                      </a:r>
                      <a:endParaRPr lang="sv-SE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Obstacle detection</a:t>
                      </a:r>
                      <a:endParaRPr lang="sv-SE" sz="20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 = .000 </a:t>
                      </a:r>
                      <a:endParaRPr lang="sv-SE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 = .002</a:t>
                      </a:r>
                      <a:endParaRPr lang="sv-SE" sz="2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 &gt; A &gt; B</a:t>
                      </a:r>
                      <a:endParaRPr lang="sv-SE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Facial expression distance</a:t>
                      </a:r>
                      <a:endParaRPr lang="sv-SE" sz="20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 = .000</a:t>
                      </a:r>
                      <a:endParaRPr lang="sv-SE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 = .008</a:t>
                      </a:r>
                      <a:endParaRPr lang="sv-SE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 &gt; A &amp; B</a:t>
                      </a:r>
                      <a:endParaRPr lang="sv-SE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7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Facial expression recognition</a:t>
                      </a:r>
                      <a:endParaRPr lang="sv-SE" sz="20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 = .008</a:t>
                      </a:r>
                      <a:endParaRPr lang="sv-SE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Sign reading distance</a:t>
                      </a:r>
                      <a:endParaRPr lang="sv-SE" sz="20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 = .000</a:t>
                      </a:r>
                      <a:endParaRPr lang="sv-SE" sz="2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 = .000</a:t>
                      </a:r>
                      <a:endParaRPr lang="sv-SE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 &gt; A &amp; B</a:t>
                      </a:r>
                      <a:endParaRPr lang="sv-SE" sz="2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Bildobjekt 3" descr="Lunds sigill RGB 150.png"/>
          <p:cNvPicPr>
            <a:picLocks noChangeAspect="1"/>
          </p:cNvPicPr>
          <p:nvPr/>
        </p:nvPicPr>
        <p:blipFill>
          <a:blip r:embed="rId2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ruta 4"/>
          <p:cNvSpPr txBox="1"/>
          <p:nvPr/>
        </p:nvSpPr>
        <p:spPr>
          <a:xfrm>
            <a:off x="790606" y="675861"/>
            <a:ext cx="556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err="1">
                <a:solidFill>
                  <a:schemeClr val="bg1"/>
                </a:solidFill>
              </a:rPr>
              <a:t>Results</a:t>
            </a:r>
            <a:endParaRPr lang="sv-S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10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ia\Documents\flyttat\Mina dokument\utomusLED\Hyllie\Pildammsparken\bilder\DSC_0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86" y="-1"/>
            <a:ext cx="3857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ria\Documents\flyttat\Mina dokument\utomusLED\Hyllie\Pildammsparken\bilder\DSC_01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712" y="-2156025"/>
            <a:ext cx="3857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aria\Documents\flyttat\Mina dokument\utomusLED\Hyllie\Pildammsparken\bilder\DSC_0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712" y="2758691"/>
            <a:ext cx="3857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 bwMode="auto">
          <a:xfrm>
            <a:off x="-82296" y="0"/>
            <a:ext cx="2022753" cy="7036785"/>
          </a:xfrm>
          <a:prstGeom prst="rect">
            <a:avLst/>
          </a:prstGeom>
          <a:solidFill>
            <a:srgbClr val="040404"/>
          </a:solidFill>
          <a:ln w="9525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9562337" y="-1"/>
            <a:ext cx="2836927" cy="8732521"/>
          </a:xfrm>
          <a:prstGeom prst="rect">
            <a:avLst/>
          </a:prstGeom>
          <a:solidFill>
            <a:srgbClr val="040404"/>
          </a:solidFill>
          <a:ln w="9525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7" name="Bildobjekt 6" descr="Lunds sigill RGB 150.png"/>
          <p:cNvPicPr>
            <a:picLocks noChangeAspect="1"/>
          </p:cNvPicPr>
          <p:nvPr/>
        </p:nvPicPr>
        <p:blipFill>
          <a:blip r:embed="rId5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695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>
          <a:solidFill>
            <a:schemeClr val="tx1"/>
          </a:solidFill>
        </p:spPr>
      </p:sp>
      <p:sp>
        <p:nvSpPr>
          <p:cNvPr id="3" name="textruta 2"/>
          <p:cNvSpPr txBox="1"/>
          <p:nvPr/>
        </p:nvSpPr>
        <p:spPr>
          <a:xfrm>
            <a:off x="805070" y="626165"/>
            <a:ext cx="108137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err="1">
                <a:solidFill>
                  <a:schemeClr val="bg1"/>
                </a:solidFill>
              </a:rPr>
              <a:t>Evaluation</a:t>
            </a:r>
            <a:r>
              <a:rPr lang="sv-SE" sz="4000" dirty="0">
                <a:solidFill>
                  <a:schemeClr val="bg1"/>
                </a:solidFill>
              </a:rPr>
              <a:t> </a:t>
            </a:r>
            <a:r>
              <a:rPr lang="sv-SE" sz="4000" dirty="0" err="1">
                <a:solidFill>
                  <a:schemeClr val="bg1"/>
                </a:solidFill>
              </a:rPr>
              <a:t>of</a:t>
            </a:r>
            <a:r>
              <a:rPr lang="sv-SE" sz="4000" dirty="0">
                <a:solidFill>
                  <a:schemeClr val="bg1"/>
                </a:solidFill>
              </a:rPr>
              <a:t> the lit </a:t>
            </a:r>
            <a:r>
              <a:rPr lang="sv-SE" sz="4000" dirty="0" err="1">
                <a:solidFill>
                  <a:schemeClr val="bg1"/>
                </a:solidFill>
              </a:rPr>
              <a:t>environment</a:t>
            </a:r>
            <a:r>
              <a:rPr lang="sv-SE" sz="4000" dirty="0">
                <a:solidFill>
                  <a:schemeClr val="bg1"/>
                </a:solidFill>
              </a:rPr>
              <a:t> </a:t>
            </a:r>
          </a:p>
          <a:p>
            <a:endParaRPr lang="sv-SE" sz="2800" dirty="0">
              <a:solidFill>
                <a:schemeClr val="bg1"/>
              </a:solidFill>
            </a:endParaRPr>
          </a:p>
          <a:p>
            <a:endParaRPr lang="sv-SE" sz="2800" dirty="0">
              <a:solidFill>
                <a:schemeClr val="bg1"/>
              </a:solidFill>
            </a:endParaRPr>
          </a:p>
          <a:p>
            <a:r>
              <a:rPr lang="sv-SE" sz="2800" dirty="0">
                <a:solidFill>
                  <a:schemeClr val="bg1"/>
                </a:solidFill>
              </a:rPr>
              <a:t>The </a:t>
            </a:r>
            <a:r>
              <a:rPr lang="sv-SE" sz="2800" dirty="0" err="1">
                <a:solidFill>
                  <a:schemeClr val="bg1"/>
                </a:solidFill>
              </a:rPr>
              <a:t>perceived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outdoor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lighting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quality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scale</a:t>
            </a:r>
            <a:r>
              <a:rPr lang="sv-SE" sz="2800" dirty="0">
                <a:solidFill>
                  <a:schemeClr val="bg1"/>
                </a:solidFill>
              </a:rPr>
              <a:t> - POLQ</a:t>
            </a:r>
          </a:p>
          <a:p>
            <a:endParaRPr lang="sv-SE" sz="2800" dirty="0">
              <a:solidFill>
                <a:schemeClr val="bg1"/>
              </a:solidFill>
            </a:endParaRPr>
          </a:p>
          <a:p>
            <a:endParaRPr lang="sv-SE" sz="2800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sv-SE" sz="2800" dirty="0" err="1">
                <a:solidFill>
                  <a:schemeClr val="bg1"/>
                </a:solidFill>
              </a:rPr>
              <a:t>Perceived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comfort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quality</a:t>
            </a:r>
            <a:endParaRPr lang="sv-SE" sz="2800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sv-SE" sz="2800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sv-SE" sz="2800" dirty="0" err="1">
                <a:solidFill>
                  <a:schemeClr val="bg1"/>
                </a:solidFill>
              </a:rPr>
              <a:t>Perceived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strength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quality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805070" y="5964102"/>
            <a:ext cx="272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Johansson et al., 2014</a:t>
            </a:r>
          </a:p>
        </p:txBody>
      </p:sp>
      <p:pic>
        <p:nvPicPr>
          <p:cNvPr id="6" name="Bildobjekt 5" descr="Lunds sigill RGB 150.png"/>
          <p:cNvPicPr>
            <a:picLocks noChangeAspect="1"/>
          </p:cNvPicPr>
          <p:nvPr/>
        </p:nvPicPr>
        <p:blipFill>
          <a:blip r:embed="rId2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44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ia\Documents\flyttat\Mina dokument\utomusLED\Hyllie\Pildammsparken\bilder\DSC_0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266" y="3727"/>
            <a:ext cx="3853433" cy="68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ria\Documents\flyttat\Mina dokument\utomusLED\Hyllie\Pildammsparken\bilder\DSC_0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13" y="3727"/>
            <a:ext cx="3534088" cy="68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Maria\Documents\flyttat\Mina dokument\utomusLED\Hyllie\Pildammsparken\bilder\DSC_01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270" y="3727"/>
            <a:ext cx="3853433" cy="68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aria\Documents\flyttat\Mina dokument\utomusLED\Hyllie\Pildammsparken\bilder\DSC_01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941" y="3727"/>
            <a:ext cx="3853433" cy="68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16930" y="6259473"/>
            <a:ext cx="2348341" cy="369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3" dirty="0"/>
              <a:t>Foto: Maria Johansson</a:t>
            </a:r>
          </a:p>
        </p:txBody>
      </p:sp>
      <p:pic>
        <p:nvPicPr>
          <p:cNvPr id="7" name="Bildobjekt 6" descr="Lunds sigill RGB 150.png"/>
          <p:cNvPicPr>
            <a:picLocks noChangeAspect="1"/>
          </p:cNvPicPr>
          <p:nvPr/>
        </p:nvPicPr>
        <p:blipFill>
          <a:blip r:embed="rId6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ruta 2"/>
          <p:cNvSpPr txBox="1"/>
          <p:nvPr/>
        </p:nvSpPr>
        <p:spPr>
          <a:xfrm>
            <a:off x="1003852" y="208722"/>
            <a:ext cx="626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Evaluation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lit </a:t>
            </a:r>
            <a:r>
              <a:rPr lang="sv-SE" dirty="0" err="1"/>
              <a:t>environment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6452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-82296" y="-137160"/>
            <a:ext cx="12380976" cy="6995160"/>
          </a:xfrm>
          <a:solidFill>
            <a:schemeClr val="tx1"/>
          </a:solidFill>
        </p:spPr>
      </p:sp>
      <p:pic>
        <p:nvPicPr>
          <p:cNvPr id="6" name="Bildobjekt 5" descr="Lunds sigill RGB 150.png"/>
          <p:cNvPicPr>
            <a:picLocks noChangeAspect="1"/>
          </p:cNvPicPr>
          <p:nvPr/>
        </p:nvPicPr>
        <p:blipFill>
          <a:blip r:embed="rId2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3070" y="306265"/>
            <a:ext cx="6395923" cy="63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ruta 2"/>
          <p:cNvSpPr txBox="1"/>
          <p:nvPr/>
        </p:nvSpPr>
        <p:spPr>
          <a:xfrm>
            <a:off x="613883" y="6093823"/>
            <a:ext cx="2133969" cy="3699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803" dirty="0">
                <a:solidFill>
                  <a:schemeClr val="bg1"/>
                </a:solidFill>
              </a:rPr>
              <a:t>Patching et al., 2017</a:t>
            </a:r>
          </a:p>
        </p:txBody>
      </p:sp>
    </p:spTree>
    <p:extLst>
      <p:ext uri="{BB962C8B-B14F-4D97-AF65-F5344CB8AC3E}">
        <p14:creationId xmlns:p14="http://schemas.microsoft.com/office/powerpoint/2010/main" val="2766123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7031736"/>
          </a:xfrm>
          <a:solidFill>
            <a:schemeClr val="tx1"/>
          </a:solidFill>
        </p:spPr>
      </p:sp>
      <p:pic>
        <p:nvPicPr>
          <p:cNvPr id="4" name="Bildobjekt 3" descr="C:\Users\Maria\Documents\flyttat\Mina dokument\utomusLED\metodprojekt\videoanalys\bilder\DSC_027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21547" b="34220"/>
          <a:stretch/>
        </p:blipFill>
        <p:spPr bwMode="auto">
          <a:xfrm>
            <a:off x="620557" y="1727790"/>
            <a:ext cx="4014216" cy="3980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44" y="1727790"/>
            <a:ext cx="5039360" cy="377952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pic>
        <p:nvPicPr>
          <p:cNvPr id="7" name="Bildobjekt 6" descr="Lunds sigill RGB 150.png"/>
          <p:cNvPicPr>
            <a:picLocks noChangeAspect="1"/>
          </p:cNvPicPr>
          <p:nvPr/>
        </p:nvPicPr>
        <p:blipFill>
          <a:blip r:embed="rId4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ktangel 7"/>
          <p:cNvSpPr/>
          <p:nvPr/>
        </p:nvSpPr>
        <p:spPr>
          <a:xfrm>
            <a:off x="492892" y="749611"/>
            <a:ext cx="10688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dirty="0" err="1">
                <a:solidFill>
                  <a:schemeClr val="bg1"/>
                </a:solidFill>
              </a:rPr>
              <a:t>Behaviour</a:t>
            </a:r>
            <a:r>
              <a:rPr lang="sv-SE" sz="4000" dirty="0">
                <a:solidFill>
                  <a:schemeClr val="bg1"/>
                </a:solidFill>
              </a:rPr>
              <a:t> in the lit </a:t>
            </a:r>
            <a:r>
              <a:rPr lang="sv-SE" sz="4000" dirty="0" err="1">
                <a:solidFill>
                  <a:schemeClr val="bg1"/>
                </a:solidFill>
              </a:rPr>
              <a:t>environment</a:t>
            </a:r>
            <a:r>
              <a:rPr lang="sv-SE" sz="4000" dirty="0">
                <a:solidFill>
                  <a:schemeClr val="bg1"/>
                </a:solidFill>
              </a:rPr>
              <a:t>: </a:t>
            </a:r>
            <a:r>
              <a:rPr lang="sv-SE" sz="4000" dirty="0" err="1">
                <a:solidFill>
                  <a:schemeClr val="bg1"/>
                </a:solidFill>
              </a:rPr>
              <a:t>Positioning</a:t>
            </a:r>
            <a:endParaRPr lang="sv-SE" sz="4000" dirty="0">
              <a:solidFill>
                <a:schemeClr val="bg1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620557" y="6162261"/>
            <a:ext cx="3434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Johansson et al., 2017</a:t>
            </a:r>
          </a:p>
        </p:txBody>
      </p:sp>
    </p:spTree>
    <p:extLst>
      <p:ext uri="{BB962C8B-B14F-4D97-AF65-F5344CB8AC3E}">
        <p14:creationId xmlns:p14="http://schemas.microsoft.com/office/powerpoint/2010/main" val="2646119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7818" y="1756118"/>
            <a:ext cx="10476183" cy="3399830"/>
          </a:xfrm>
        </p:spPr>
        <p:txBody>
          <a:bodyPr>
            <a:normAutofit/>
          </a:bodyPr>
          <a:lstStyle/>
          <a:p>
            <a:r>
              <a:rPr lang="sv-SE" b="1" dirty="0" err="1"/>
              <a:t>Outdoor</a:t>
            </a:r>
            <a:r>
              <a:rPr lang="sv-SE" b="1" dirty="0"/>
              <a:t> </a:t>
            </a:r>
            <a:r>
              <a:rPr lang="sv-SE" b="1" dirty="0" err="1"/>
              <a:t>lighting</a:t>
            </a:r>
            <a:r>
              <a:rPr lang="sv-SE" b="1" dirty="0"/>
              <a:t> for </a:t>
            </a:r>
            <a:r>
              <a:rPr lang="sv-SE" b="1" dirty="0" err="1"/>
              <a:t>pedestrians</a:t>
            </a:r>
            <a:r>
              <a:rPr lang="sv-SE" b="1" dirty="0"/>
              <a:t> </a:t>
            </a:r>
            <a:br>
              <a:rPr lang="en-GB" b="1" dirty="0"/>
            </a:br>
            <a:br>
              <a:rPr lang="en-GB" b="1" dirty="0"/>
            </a:br>
            <a:r>
              <a:rPr lang="sv-SE" sz="2404" dirty="0"/>
              <a:t>Maria Johansson</a:t>
            </a:r>
            <a:br>
              <a:rPr lang="sv-SE" sz="2404" baseline="30000" dirty="0"/>
            </a:br>
            <a:r>
              <a:rPr lang="en-GB" sz="1803" dirty="0"/>
              <a:t>Environmental Psychology, </a:t>
            </a:r>
            <a:r>
              <a:rPr lang="en-GB" sz="1803" dirty="0" err="1"/>
              <a:t>Dept</a:t>
            </a:r>
            <a:r>
              <a:rPr lang="en-GB" sz="1803" dirty="0"/>
              <a:t> of Architecture and Built Environment, Lund University, Lund, Sweden</a:t>
            </a:r>
            <a:br>
              <a:rPr lang="sv-SE" sz="1803" dirty="0"/>
            </a:br>
            <a:br>
              <a:rPr lang="sv-SE" b="1" cap="all" dirty="0"/>
            </a:br>
            <a:endParaRPr lang="sv-SE" dirty="0"/>
          </a:p>
        </p:txBody>
      </p:sp>
      <p:pic>
        <p:nvPicPr>
          <p:cNvPr id="3" name="Bildobjekt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129" y="5155948"/>
            <a:ext cx="2493963" cy="6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objekt 5"/>
          <p:cNvPicPr>
            <a:picLocks noChangeAspect="1"/>
          </p:cNvPicPr>
          <p:nvPr/>
        </p:nvPicPr>
        <p:blipFill rotWithShape="1">
          <a:blip r:embed="rId3" cstate="print"/>
          <a:srcRect l="17435" t="1" r="20142" b="-272"/>
          <a:stretch/>
        </p:blipFill>
        <p:spPr bwMode="auto">
          <a:xfrm>
            <a:off x="3821795" y="4857712"/>
            <a:ext cx="869317" cy="82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5129" y="5685975"/>
            <a:ext cx="2864795" cy="102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9867" y="5903221"/>
            <a:ext cx="533171" cy="58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834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 bwMode="auto">
          <a:xfrm>
            <a:off x="-69574" y="-1"/>
            <a:ext cx="12261574" cy="685800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22584" y="460159"/>
            <a:ext cx="7169722" cy="818058"/>
          </a:xfrm>
        </p:spPr>
        <p:txBody>
          <a:bodyPr/>
          <a:lstStyle/>
          <a:p>
            <a:pPr eaLnBrk="1" hangingPunct="1"/>
            <a:r>
              <a:rPr lang="sv-SE" b="0" dirty="0"/>
              <a:t>Field study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7157694" y="1987850"/>
            <a:ext cx="3450359" cy="187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47" tIns="45374" rIns="90747" bIns="45374"/>
          <a:lstStyle/>
          <a:p>
            <a:pPr marL="179854" indent="-179854" defTabSz="907228">
              <a:lnSpc>
                <a:spcPct val="110000"/>
              </a:lnSpc>
              <a:spcBef>
                <a:spcPct val="20000"/>
              </a:spcBef>
              <a:buSzPct val="75000"/>
              <a:buFontTx/>
              <a:buChar char="•"/>
            </a:pPr>
            <a:endParaRPr lang="sv-SE" sz="2005" dirty="0">
              <a:latin typeface="Comic Sans MS" pitchFamily="66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90888" y="1647258"/>
            <a:ext cx="7201418" cy="490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 flipH="1">
            <a:off x="7610989" y="5476583"/>
            <a:ext cx="253566" cy="872289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 flipH="1" flipV="1">
            <a:off x="6421186" y="4856740"/>
            <a:ext cx="1443369" cy="638891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flipV="1">
            <a:off x="6421185" y="4842730"/>
            <a:ext cx="1462877" cy="14011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V="1">
            <a:off x="7864556" y="4430393"/>
            <a:ext cx="19507" cy="426348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 flipH="1">
            <a:off x="7645377" y="4430393"/>
            <a:ext cx="26022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V="1">
            <a:off x="7666021" y="4258995"/>
            <a:ext cx="0" cy="171399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>
            <a:off x="7666021" y="4281344"/>
            <a:ext cx="218041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flipV="1">
            <a:off x="7884063" y="3286590"/>
            <a:ext cx="107274" cy="101776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 flipH="1" flipV="1">
            <a:off x="6183095" y="3137542"/>
            <a:ext cx="1827544" cy="149048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flipH="1" flipV="1">
            <a:off x="4178112" y="2465315"/>
            <a:ext cx="2004981" cy="672226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flipH="1">
            <a:off x="3719744" y="2465315"/>
            <a:ext cx="483104" cy="1508996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flipH="1" flipV="1">
            <a:off x="3451552" y="3862699"/>
            <a:ext cx="285768" cy="11161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Isosceles Triangle 2"/>
          <p:cNvSpPr/>
          <p:nvPr/>
        </p:nvSpPr>
        <p:spPr bwMode="auto">
          <a:xfrm rot="1200000">
            <a:off x="7530121" y="6162310"/>
            <a:ext cx="210085" cy="240758"/>
          </a:xfrm>
          <a:prstGeom prst="triangl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31982" y="3750304"/>
            <a:ext cx="200536" cy="18401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2490888" y="656179"/>
            <a:ext cx="798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</a:rPr>
              <a:t>Universal </a:t>
            </a:r>
            <a:r>
              <a:rPr lang="sv-SE" sz="4000" dirty="0" err="1">
                <a:solidFill>
                  <a:schemeClr val="bg1"/>
                </a:solidFill>
              </a:rPr>
              <a:t>pedestrian</a:t>
            </a:r>
            <a:r>
              <a:rPr lang="sv-SE" sz="4000" dirty="0">
                <a:solidFill>
                  <a:schemeClr val="bg1"/>
                </a:solidFill>
              </a:rPr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2929857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68538"/>
            <a:ext cx="12374217" cy="685800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7521" y="2378011"/>
            <a:ext cx="3606311" cy="361647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7570" y="2378011"/>
            <a:ext cx="3637681" cy="361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3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-1"/>
            <a:ext cx="12573000" cy="685800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6" t="20489"/>
          <a:stretch/>
        </p:blipFill>
        <p:spPr>
          <a:xfrm>
            <a:off x="5813178" y="2116553"/>
            <a:ext cx="3602024" cy="3546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711" y="2116553"/>
            <a:ext cx="3645966" cy="35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3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83950" y="0"/>
            <a:ext cx="9024103" cy="11995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50" y="878798"/>
            <a:ext cx="9024103" cy="6004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0281" y="4328344"/>
            <a:ext cx="449577" cy="37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5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5048" y="3880929"/>
            <a:ext cx="618992" cy="37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5" b="1" dirty="0">
                <a:solidFill>
                  <a:srgbClr val="FF99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0906" y="1905902"/>
            <a:ext cx="407436" cy="37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5" b="1" dirty="0">
                <a:solidFill>
                  <a:schemeClr val="accent6"/>
                </a:solidFill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7206" y="2423902"/>
            <a:ext cx="523591" cy="37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5" b="1" dirty="0">
                <a:solidFill>
                  <a:schemeClr val="bg2"/>
                </a:solidFill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50826" y="3266048"/>
            <a:ext cx="407436" cy="37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5" b="1" dirty="0">
                <a:solidFill>
                  <a:schemeClr val="accent6"/>
                </a:solidFill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8765" y="5040726"/>
            <a:ext cx="449577" cy="37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5" b="1" dirty="0"/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8728" y="5556917"/>
            <a:ext cx="2642926" cy="52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Walked in the middle of walkway</a:t>
            </a:r>
          </a:p>
          <a:p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Made turning easier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1654" y="5997140"/>
            <a:ext cx="1777254" cy="74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Better detection of </a:t>
            </a:r>
            <a:r>
              <a:rPr lang="sv-SE" sz="1404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warning surfaces</a:t>
            </a:r>
            <a:r>
              <a:rPr lang="sv-SE" sz="1404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sv-SE" sz="1404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white line </a:t>
            </a:r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sv-SE" sz="1404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edge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28566" y="3490642"/>
            <a:ext cx="2782591" cy="1172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sz="1404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Walked in the middle of walkway</a:t>
            </a:r>
          </a:p>
          <a:p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Better detection of </a:t>
            </a:r>
            <a:r>
              <a:rPr lang="sv-SE" sz="1404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lamp posts/sign posts, bushes</a:t>
            </a:r>
          </a:p>
          <a:p>
            <a:endParaRPr lang="sv-SE" sz="1404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5049" y="4238464"/>
            <a:ext cx="1408841" cy="16045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Made turning easier</a:t>
            </a:r>
          </a:p>
          <a:p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Better detection of </a:t>
            </a:r>
            <a:r>
              <a:rPr lang="sv-SE" sz="1404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walkway, bushes, tree, fence, bike-parking, posts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84947" y="497630"/>
            <a:ext cx="4736963" cy="13885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sz="1404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Walked in the middle of walkway (rather than along left-edges)</a:t>
            </a:r>
          </a:p>
          <a:p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Better detection of </a:t>
            </a:r>
            <a:r>
              <a:rPr lang="sv-SE" sz="1404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walkway, sign posts/lamp posts, pedestrain crossing, front doors, bike parking, basement entrances, post box, electrical cabinets</a:t>
            </a:r>
          </a:p>
          <a:p>
            <a:endParaRPr lang="sv-SE" sz="1404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49083" y="863628"/>
            <a:ext cx="1939222" cy="1388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Walked along left egdes </a:t>
            </a:r>
          </a:p>
          <a:p>
            <a:r>
              <a:rPr lang="sv-SE" sz="1404" dirty="0">
                <a:latin typeface="Calibri Light" panose="020F0302020204030204" pitchFamily="34" charset="0"/>
                <a:cs typeface="Calibri Light" panose="020F0302020204030204" pitchFamily="34" charset="0"/>
              </a:rPr>
              <a:t>Better detection of </a:t>
            </a:r>
            <a:r>
              <a:rPr lang="sv-SE" sz="1404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lamp posts, drive way, pedestrain crossing, edge, walkway, cobblestone </a:t>
            </a: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4730884" y="497630"/>
            <a:ext cx="5181693" cy="1387013"/>
          </a:xfrm>
          <a:prstGeom prst="wedgeRoundRectCallout">
            <a:avLst>
              <a:gd name="adj1" fmla="val 247"/>
              <a:gd name="adj2" fmla="val 83670"/>
              <a:gd name="adj3" fmla="val 16667"/>
            </a:avLst>
          </a:prstGeom>
          <a:solidFill>
            <a:srgbClr val="0C2577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4730883" y="3490642"/>
            <a:ext cx="2880274" cy="1144805"/>
          </a:xfrm>
          <a:prstGeom prst="wedgeRoundRectCallout">
            <a:avLst>
              <a:gd name="adj1" fmla="val 43839"/>
              <a:gd name="adj2" fmla="val 60266"/>
              <a:gd name="adj3" fmla="val 16667"/>
            </a:avLst>
          </a:prstGeom>
          <a:solidFill>
            <a:srgbClr val="00B0F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25" name="Rounded Rectangular Callout 24"/>
          <p:cNvSpPr/>
          <p:nvPr/>
        </p:nvSpPr>
        <p:spPr bwMode="auto">
          <a:xfrm>
            <a:off x="9090888" y="4144809"/>
            <a:ext cx="1463003" cy="1852332"/>
          </a:xfrm>
          <a:prstGeom prst="wedgeRoundRectCallout">
            <a:avLst>
              <a:gd name="adj1" fmla="val -49214"/>
              <a:gd name="adj2" fmla="val -57729"/>
              <a:gd name="adj3" fmla="val 16667"/>
            </a:avLst>
          </a:prstGeom>
          <a:solidFill>
            <a:srgbClr val="FF99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26" name="Rounded Rectangular Callout 25"/>
          <p:cNvSpPr/>
          <p:nvPr/>
        </p:nvSpPr>
        <p:spPr bwMode="auto">
          <a:xfrm>
            <a:off x="4144567" y="5383375"/>
            <a:ext cx="2594197" cy="854217"/>
          </a:xfrm>
          <a:prstGeom prst="wedgeRoundRectCallout">
            <a:avLst>
              <a:gd name="adj1" fmla="val 50961"/>
              <a:gd name="adj2" fmla="val -69702"/>
              <a:gd name="adj3" fmla="val 16667"/>
            </a:avLst>
          </a:prstGeom>
          <a:solidFill>
            <a:schemeClr val="tx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27" name="Rounded Rectangular Callout 26"/>
          <p:cNvSpPr/>
          <p:nvPr/>
        </p:nvSpPr>
        <p:spPr bwMode="auto">
          <a:xfrm>
            <a:off x="6787493" y="5842987"/>
            <a:ext cx="1710974" cy="1015013"/>
          </a:xfrm>
          <a:prstGeom prst="wedgeRoundRectCallout">
            <a:avLst>
              <a:gd name="adj1" fmla="val 60677"/>
              <a:gd name="adj2" fmla="val 2929"/>
              <a:gd name="adj3" fmla="val 16667"/>
            </a:avLst>
          </a:prstGeom>
          <a:solidFill>
            <a:schemeClr val="tx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29" name="Rounded Rectangular Callout 28"/>
          <p:cNvSpPr/>
          <p:nvPr/>
        </p:nvSpPr>
        <p:spPr bwMode="auto">
          <a:xfrm>
            <a:off x="1791821" y="735036"/>
            <a:ext cx="2171736" cy="1632168"/>
          </a:xfrm>
          <a:prstGeom prst="wedgeRoundRectCallout">
            <a:avLst>
              <a:gd name="adj1" fmla="val 48155"/>
              <a:gd name="adj2" fmla="val 61871"/>
              <a:gd name="adj3" fmla="val 16667"/>
            </a:avLst>
          </a:prstGeom>
          <a:solidFill>
            <a:schemeClr val="bg1">
              <a:lumMod val="75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2306">
              <a:latin typeface="Arial" charset="0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1583950" y="6400800"/>
            <a:ext cx="390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Mattsson et al., in </a:t>
            </a:r>
            <a:r>
              <a:rPr lang="sv-SE" sz="1600" dirty="0" err="1"/>
              <a:t>manuscript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463198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7818" y="1756118"/>
            <a:ext cx="10476183" cy="3399830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Risk </a:t>
            </a:r>
            <a:r>
              <a:rPr lang="sv-SE" b="1" dirty="0" err="1"/>
              <a:t>assessment</a:t>
            </a:r>
            <a:r>
              <a:rPr lang="sv-SE" b="1" dirty="0"/>
              <a:t> </a:t>
            </a:r>
            <a:r>
              <a:rPr lang="sv-SE" b="1" dirty="0" err="1"/>
              <a:t>of</a:t>
            </a:r>
            <a:r>
              <a:rPr lang="sv-SE" b="1" dirty="0"/>
              <a:t> the </a:t>
            </a:r>
            <a:r>
              <a:rPr lang="sv-SE" b="1" dirty="0" err="1"/>
              <a:t>indoor</a:t>
            </a:r>
            <a:r>
              <a:rPr lang="sv-SE" b="1" dirty="0"/>
              <a:t> </a:t>
            </a:r>
            <a:r>
              <a:rPr lang="sv-SE" b="1" dirty="0" err="1"/>
              <a:t>visual</a:t>
            </a:r>
            <a:r>
              <a:rPr lang="sv-SE" b="1" dirty="0"/>
              <a:t> </a:t>
            </a:r>
            <a:r>
              <a:rPr lang="sv-SE" b="1" dirty="0" err="1"/>
              <a:t>environment</a:t>
            </a:r>
            <a:br>
              <a:rPr lang="en-GB" b="1" dirty="0"/>
            </a:br>
            <a:br>
              <a:rPr lang="en-GB" b="1" dirty="0"/>
            </a:br>
            <a:r>
              <a:rPr lang="sv-SE" sz="2404" dirty="0"/>
              <a:t>Hillevi Hemphälä</a:t>
            </a:r>
            <a:br>
              <a:rPr lang="sv-SE" sz="2404" baseline="30000" dirty="0"/>
            </a:br>
            <a:r>
              <a:rPr lang="en-GB" sz="1803" dirty="0"/>
              <a:t>Ergonomics, Design Sciences, Lund University, Lund, Sweden</a:t>
            </a:r>
            <a:br>
              <a:rPr lang="sv-SE" sz="1803" dirty="0"/>
            </a:br>
            <a:br>
              <a:rPr lang="sv-SE" b="1" cap="all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7772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Visual </a:t>
            </a:r>
            <a:r>
              <a:rPr lang="sv-SE" altLang="sv-SE" dirty="0" err="1">
                <a:latin typeface="Arial" panose="020B0604020202020204" pitchFamily="34" charset="0"/>
                <a:cs typeface="Arial" panose="020B0604020202020204" pitchFamily="34" charset="0"/>
              </a:rPr>
              <a:t>Ergonomics</a:t>
            </a: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Platshållare för innehåll 2"/>
          <p:cNvSpPr>
            <a:spLocks noGrp="1"/>
          </p:cNvSpPr>
          <p:nvPr>
            <p:ph idx="1"/>
          </p:nvPr>
        </p:nvSpPr>
        <p:spPr>
          <a:xfrm>
            <a:off x="2038774" y="1601500"/>
            <a:ext cx="8564374" cy="1685212"/>
          </a:xfrm>
        </p:spPr>
        <p:txBody>
          <a:bodyPr>
            <a:normAutofit fontScale="92500" lnSpcReduction="20000"/>
          </a:bodyPr>
          <a:lstStyle/>
          <a:p>
            <a:r>
              <a:rPr lang="en-GB" altLang="sv-SE" sz="2404" dirty="0">
                <a:cs typeface="Times New Roman" panose="02020603050405020304" pitchFamily="18" charset="0"/>
              </a:rPr>
              <a:t>The eye leads the body</a:t>
            </a:r>
          </a:p>
          <a:p>
            <a:r>
              <a:rPr lang="en-GB" altLang="sv-SE" sz="2404" dirty="0">
                <a:cs typeface="Times New Roman" panose="02020603050405020304" pitchFamily="18" charset="0"/>
              </a:rPr>
              <a:t>If you cannot se clearly you adapt your body posture </a:t>
            </a:r>
          </a:p>
          <a:p>
            <a:r>
              <a:rPr lang="en-GB" altLang="sv-SE" sz="2404" dirty="0">
                <a:cs typeface="Times New Roman" panose="02020603050405020304" pitchFamily="18" charset="0"/>
              </a:rPr>
              <a:t>Studies show that individuals with eyestrain have more muskuloskeletal strain</a:t>
            </a:r>
          </a:p>
          <a:p>
            <a:r>
              <a:rPr lang="en-GB" altLang="sv-SE" sz="2404" dirty="0">
                <a:cs typeface="Times New Roman" panose="02020603050405020304" pitchFamily="18" charset="0"/>
              </a:rPr>
              <a:t>20-40 percent of us are more sensitive to visual stimuli</a:t>
            </a:r>
          </a:p>
        </p:txBody>
      </p:sp>
      <p:pic>
        <p:nvPicPr>
          <p:cNvPr id="5124" name="Picture 7" descr="Ljusterapilam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48" y="3917508"/>
            <a:ext cx="2191002" cy="221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http://www.dn.se/content/1/c6/62/39/63/Motortopp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527" y="4194810"/>
            <a:ext cx="3710146" cy="194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160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Visual </a:t>
            </a:r>
            <a:r>
              <a:rPr lang="sv-SE" dirty="0" err="1"/>
              <a:t>Ergonomics</a:t>
            </a:r>
            <a:br>
              <a:rPr lang="sv-SE" dirty="0"/>
            </a:br>
            <a:r>
              <a:rPr lang="sv-SE" sz="2804" dirty="0"/>
              <a:t>designing </a:t>
            </a:r>
            <a:r>
              <a:rPr lang="sv-SE" sz="2804" dirty="0" err="1"/>
              <a:t>of</a:t>
            </a:r>
            <a:r>
              <a:rPr lang="sv-SE" sz="2804" dirty="0"/>
              <a:t> the </a:t>
            </a:r>
            <a:r>
              <a:rPr lang="sv-SE" sz="2804" dirty="0" err="1"/>
              <a:t>visual</a:t>
            </a:r>
            <a:r>
              <a:rPr lang="sv-SE" sz="2804" dirty="0"/>
              <a:t> </a:t>
            </a:r>
            <a:r>
              <a:rPr lang="sv-SE" sz="2804" dirty="0" err="1"/>
              <a:t>environment</a:t>
            </a:r>
            <a:endParaRPr lang="sv-SE" sz="2804" dirty="0"/>
          </a:p>
        </p:txBody>
      </p:sp>
      <p:pic>
        <p:nvPicPr>
          <p:cNvPr id="1026" name="Picture 2" descr="\\design.lth.se\home\folders\hillevi\My Pictures\Vitt bord i läss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518" y="1772311"/>
            <a:ext cx="1720506" cy="229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esign.lth.se\home\folders\hillevi\My Pictures\Jobbfoto 20120216\IMG_12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156" y="2392943"/>
            <a:ext cx="1429094" cy="10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760" y="4280750"/>
            <a:ext cx="1819415" cy="224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81907" y="4503080"/>
            <a:ext cx="2313088" cy="173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13" y="4882252"/>
            <a:ext cx="1450821" cy="10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787" y="4863099"/>
            <a:ext cx="1439659" cy="107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26" y="1772310"/>
            <a:ext cx="1734818" cy="23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266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Visual </a:t>
            </a:r>
            <a:r>
              <a:rPr lang="sv-SE" dirty="0" err="1"/>
              <a:t>Ergonomics</a:t>
            </a:r>
            <a:br>
              <a:rPr lang="sv-SE" dirty="0"/>
            </a:br>
            <a:r>
              <a:rPr lang="sv-SE" sz="2804" dirty="0" err="1"/>
              <a:t>individual</a:t>
            </a:r>
            <a:r>
              <a:rPr lang="sv-SE" sz="2804" dirty="0"/>
              <a:t> </a:t>
            </a:r>
            <a:r>
              <a:rPr lang="sv-SE" sz="2804" dirty="0" err="1"/>
              <a:t>requirements</a:t>
            </a:r>
            <a:endParaRPr lang="sv-SE" sz="2804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19" y="1811354"/>
            <a:ext cx="2931634" cy="219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44" y="1811354"/>
            <a:ext cx="2957070" cy="221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188" y="4463178"/>
            <a:ext cx="2967666" cy="16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2566" y="4669856"/>
            <a:ext cx="1653416" cy="12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043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Visual </a:t>
            </a:r>
            <a:r>
              <a:rPr lang="sv-SE" dirty="0" err="1"/>
              <a:t>Ergonomics</a:t>
            </a:r>
            <a:br>
              <a:rPr lang="sv-SE" dirty="0"/>
            </a:br>
            <a:r>
              <a:rPr lang="sv-SE" sz="2804" dirty="0"/>
              <a:t>the </a:t>
            </a:r>
            <a:r>
              <a:rPr lang="sv-SE" sz="2804" dirty="0" err="1"/>
              <a:t>eye</a:t>
            </a:r>
            <a:r>
              <a:rPr lang="sv-SE" sz="2804" dirty="0"/>
              <a:t> </a:t>
            </a:r>
            <a:r>
              <a:rPr lang="sv-SE" sz="2804" dirty="0" err="1"/>
              <a:t>leads</a:t>
            </a:r>
            <a:r>
              <a:rPr lang="sv-SE" sz="2804" dirty="0"/>
              <a:t> the </a:t>
            </a:r>
            <a:r>
              <a:rPr lang="sv-SE" sz="2804" dirty="0" err="1"/>
              <a:t>body</a:t>
            </a:r>
            <a:endParaRPr lang="sv-SE" sz="2804" dirty="0"/>
          </a:p>
        </p:txBody>
      </p:sp>
      <p:pic>
        <p:nvPicPr>
          <p:cNvPr id="2052" name="Picture 4" descr="\\design.lth.se\home\folders\hillevi\My Pictures\Jobbfoto 20120216\IMG_11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3478" y="2203667"/>
            <a:ext cx="2403811" cy="18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52" y="1903189"/>
            <a:ext cx="3205082" cy="240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\\design.lth.se\home\folders\hillevi\My Pictures\502 bländning i skär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121" y="1903190"/>
            <a:ext cx="1802858" cy="240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design.lth.se\home\folders\hillevi\My Pictures\502 i motlj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84" y="4410717"/>
            <a:ext cx="1511922" cy="20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\\design.lth.se\home\folders\hillevi\My Pictures\Alexander iPadnacke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855" y="4410717"/>
            <a:ext cx="1511922" cy="20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94408" y="4662702"/>
            <a:ext cx="2015896" cy="151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082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\\design.lth.se\home\folders\hillevi\My Pictures\IMG_0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47" y="1593396"/>
            <a:ext cx="3440649" cy="45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 descr="\\design.lth.se\home\folders\hillevi\My Pictures\IMG_03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97" y="1593396"/>
            <a:ext cx="3441923" cy="45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5280" y="383104"/>
            <a:ext cx="7639871" cy="708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6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Non-</a:t>
            </a:r>
            <a:r>
              <a:rPr lang="sv-SE" sz="4006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visual</a:t>
            </a:r>
            <a:r>
              <a:rPr lang="sv-SE" sz="4006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sv-SE" sz="4006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Flicker</a:t>
            </a:r>
            <a:endParaRPr lang="sv-SE" sz="4006" dirty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688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Picture 10" descr="DSC_046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" b="17824"/>
          <a:stretch/>
        </p:blipFill>
        <p:spPr bwMode="auto">
          <a:xfrm>
            <a:off x="181283" y="165497"/>
            <a:ext cx="11824664" cy="649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9548944" y="6335006"/>
            <a:ext cx="2625034" cy="369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3" dirty="0"/>
              <a:t>Foto: Catharina Sternudd 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3647138" y="5371829"/>
            <a:ext cx="8358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Walking as a </a:t>
            </a:r>
            <a:r>
              <a:rPr lang="sv-SE" sz="3200" dirty="0" err="1"/>
              <a:t>desired</a:t>
            </a:r>
            <a:r>
              <a:rPr lang="sv-SE" sz="3200" dirty="0"/>
              <a:t> mode </a:t>
            </a:r>
            <a:r>
              <a:rPr lang="sv-SE" sz="3200" dirty="0" err="1"/>
              <a:t>of</a:t>
            </a:r>
            <a:r>
              <a:rPr lang="sv-SE" sz="3200" dirty="0"/>
              <a:t> </a:t>
            </a:r>
            <a:r>
              <a:rPr lang="sv-SE" sz="3200" dirty="0" err="1"/>
              <a:t>transportation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2560697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VERAM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7818" y="1850761"/>
            <a:ext cx="10476183" cy="41720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 new method for the visual environment have been developed</a:t>
            </a:r>
          </a:p>
          <a:p>
            <a:r>
              <a:rPr lang="en-GB" dirty="0"/>
              <a:t>Objective risk analysis by trained assessors</a:t>
            </a:r>
            <a:br>
              <a:rPr lang="en-GB" dirty="0"/>
            </a:br>
            <a:r>
              <a:rPr lang="en-GB" dirty="0"/>
              <a:t>Expert assessment of the risk for glare</a:t>
            </a:r>
            <a:br>
              <a:rPr lang="en-GB" dirty="0"/>
            </a:br>
            <a:r>
              <a:rPr lang="en-GB" dirty="0"/>
              <a:t>Measuring the illuminance and luminance</a:t>
            </a:r>
            <a:br>
              <a:rPr lang="en-GB" dirty="0"/>
            </a:br>
            <a:r>
              <a:rPr lang="en-GB" dirty="0"/>
              <a:t>Evaluating daylight</a:t>
            </a:r>
            <a:br>
              <a:rPr lang="en-GB" dirty="0"/>
            </a:br>
            <a:r>
              <a:rPr lang="en-GB" dirty="0"/>
              <a:t>Measuring the flicker</a:t>
            </a:r>
          </a:p>
          <a:p>
            <a:r>
              <a:rPr lang="en-GB" dirty="0"/>
              <a:t>Subjective questionnaires regarding strain and visual environment</a:t>
            </a:r>
            <a:br>
              <a:rPr lang="en-GB" dirty="0"/>
            </a:br>
            <a:r>
              <a:rPr lang="en-GB" dirty="0"/>
              <a:t>subjective ratings of visual ability</a:t>
            </a:r>
            <a:br>
              <a:rPr lang="en-GB" dirty="0"/>
            </a:br>
            <a:r>
              <a:rPr lang="en-GB" dirty="0"/>
              <a:t>eyestrain </a:t>
            </a:r>
            <a:br>
              <a:rPr lang="en-GB" dirty="0"/>
            </a:br>
            <a:r>
              <a:rPr lang="en-GB" dirty="0"/>
              <a:t>musculoskeletal discomfort 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8602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VERAM </a:t>
            </a:r>
            <a:r>
              <a:rPr lang="sv-SE" dirty="0" err="1"/>
              <a:t>results</a:t>
            </a:r>
            <a:r>
              <a:rPr lang="sv-SE" dirty="0"/>
              <a:t> – </a:t>
            </a:r>
            <a:r>
              <a:rPr lang="sv-SE" dirty="0" err="1"/>
              <a:t>objective</a:t>
            </a:r>
            <a:r>
              <a:rPr lang="sv-SE" dirty="0"/>
              <a:t> risk </a:t>
            </a:r>
            <a:r>
              <a:rPr lang="sv-SE" sz="2805" dirty="0"/>
              <a:t>(275 </a:t>
            </a:r>
            <a:r>
              <a:rPr lang="sv-SE" sz="2805" dirty="0" err="1"/>
              <a:t>work</a:t>
            </a:r>
            <a:r>
              <a:rPr lang="sv-SE" sz="2805" dirty="0"/>
              <a:t> </a:t>
            </a:r>
            <a:r>
              <a:rPr lang="sv-SE" sz="2805" dirty="0" err="1"/>
              <a:t>places</a:t>
            </a:r>
            <a:r>
              <a:rPr lang="sv-SE" sz="2805" dirty="0"/>
              <a:t>)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313439" y="2142965"/>
            <a:ext cx="185044" cy="37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595" tIns="45798" rIns="91595" bIns="45798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 sz="1803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36" y="1538222"/>
            <a:ext cx="3160600" cy="273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804420" y="2142965"/>
            <a:ext cx="185044" cy="37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595" tIns="45798" rIns="91595" bIns="45798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 sz="1803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76" y="1538222"/>
            <a:ext cx="3161253" cy="273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316620" y="4222935"/>
            <a:ext cx="185044" cy="37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595" tIns="45798" rIns="91595" bIns="45798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 sz="1803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40" y="4076013"/>
            <a:ext cx="3160600" cy="273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640240" y="4329148"/>
            <a:ext cx="185044" cy="37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595" tIns="45798" rIns="91595" bIns="45798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 sz="1803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76" y="4076013"/>
            <a:ext cx="3161253" cy="273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69751" y="4155287"/>
            <a:ext cx="1097413" cy="3699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803" dirty="0" err="1">
                <a:solidFill>
                  <a:schemeClr val="tx2"/>
                </a:solidFill>
              </a:rPr>
              <a:t>Glare</a:t>
            </a:r>
            <a:r>
              <a:rPr lang="sv-SE" sz="1803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56492" y="1677754"/>
            <a:ext cx="1097413" cy="3699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803" dirty="0">
                <a:solidFill>
                  <a:schemeClr val="tx2"/>
                </a:solidFill>
              </a:rPr>
              <a:t>Daylight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3102" y="4184708"/>
            <a:ext cx="1340803" cy="3699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803" dirty="0" err="1">
                <a:solidFill>
                  <a:schemeClr val="tx2"/>
                </a:solidFill>
              </a:rPr>
              <a:t>Illuminance</a:t>
            </a:r>
            <a:endParaRPr lang="sv-SE" sz="1803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69751" y="1616889"/>
            <a:ext cx="1097413" cy="3699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803" dirty="0" err="1">
                <a:solidFill>
                  <a:schemeClr val="tx2"/>
                </a:solidFill>
              </a:rPr>
              <a:t>Lighting</a:t>
            </a:r>
            <a:endParaRPr lang="sv-SE" sz="1803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86184" y="3952684"/>
            <a:ext cx="2246671" cy="2466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002" dirty="0">
                <a:solidFill>
                  <a:schemeClr val="tx2"/>
                </a:solidFill>
              </a:rPr>
              <a:t>Green                 </a:t>
            </a:r>
            <a:r>
              <a:rPr lang="sv-SE" sz="1002" dirty="0" err="1">
                <a:solidFill>
                  <a:schemeClr val="tx2"/>
                </a:solidFill>
              </a:rPr>
              <a:t>Yellow</a:t>
            </a:r>
            <a:r>
              <a:rPr lang="sv-SE" sz="1002" dirty="0">
                <a:solidFill>
                  <a:schemeClr val="tx2"/>
                </a:solidFill>
              </a:rPr>
              <a:t>                  Red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81862" y="6481824"/>
            <a:ext cx="2246671" cy="2466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002" dirty="0">
                <a:solidFill>
                  <a:schemeClr val="tx2"/>
                </a:solidFill>
              </a:rPr>
              <a:t>Green                 </a:t>
            </a:r>
            <a:r>
              <a:rPr lang="sv-SE" sz="1002" dirty="0" err="1">
                <a:solidFill>
                  <a:schemeClr val="tx2"/>
                </a:solidFill>
              </a:rPr>
              <a:t>Yellow</a:t>
            </a:r>
            <a:r>
              <a:rPr lang="sv-SE" sz="1002" dirty="0">
                <a:solidFill>
                  <a:schemeClr val="tx2"/>
                </a:solidFill>
              </a:rPr>
              <a:t>                  Red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34389" y="6488110"/>
            <a:ext cx="2246671" cy="2466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002" dirty="0">
                <a:solidFill>
                  <a:schemeClr val="tx2"/>
                </a:solidFill>
              </a:rPr>
              <a:t>Green                 </a:t>
            </a:r>
            <a:r>
              <a:rPr lang="sv-SE" sz="1002" dirty="0" err="1">
                <a:solidFill>
                  <a:schemeClr val="tx2"/>
                </a:solidFill>
              </a:rPr>
              <a:t>Yellow</a:t>
            </a:r>
            <a:r>
              <a:rPr lang="sv-SE" sz="1002" dirty="0">
                <a:solidFill>
                  <a:schemeClr val="tx2"/>
                </a:solidFill>
              </a:rPr>
              <a:t>                  Red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40148" y="3943498"/>
            <a:ext cx="2246671" cy="2466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002" dirty="0">
                <a:solidFill>
                  <a:schemeClr val="tx2"/>
                </a:solidFill>
              </a:rPr>
              <a:t>Green                 </a:t>
            </a:r>
            <a:r>
              <a:rPr lang="sv-SE" sz="1002" dirty="0" err="1">
                <a:solidFill>
                  <a:schemeClr val="tx2"/>
                </a:solidFill>
              </a:rPr>
              <a:t>Yellow</a:t>
            </a:r>
            <a:r>
              <a:rPr lang="sv-SE" sz="1002" dirty="0">
                <a:solidFill>
                  <a:schemeClr val="tx2"/>
                </a:solidFill>
              </a:rPr>
              <a:t>                  Red</a:t>
            </a:r>
          </a:p>
        </p:txBody>
      </p:sp>
    </p:spTree>
    <p:extLst>
      <p:ext uri="{BB962C8B-B14F-4D97-AF65-F5344CB8AC3E}">
        <p14:creationId xmlns:p14="http://schemas.microsoft.com/office/powerpoint/2010/main" val="3591904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VERAM </a:t>
            </a:r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sz="2805" dirty="0"/>
              <a:t>(275 </a:t>
            </a:r>
            <a:r>
              <a:rPr lang="sv-SE" sz="2805" dirty="0" err="1"/>
              <a:t>work</a:t>
            </a:r>
            <a:r>
              <a:rPr lang="sv-SE" sz="2805" dirty="0"/>
              <a:t> </a:t>
            </a:r>
            <a:r>
              <a:rPr lang="sv-SE" sz="2805" dirty="0" err="1"/>
              <a:t>places</a:t>
            </a:r>
            <a:r>
              <a:rPr lang="sv-SE" sz="2805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Difference</a:t>
            </a:r>
            <a:r>
              <a:rPr lang="sv-SE" dirty="0"/>
              <a:t> in </a:t>
            </a:r>
            <a:r>
              <a:rPr lang="sv-SE" dirty="0" err="1"/>
              <a:t>subjective</a:t>
            </a:r>
            <a:r>
              <a:rPr lang="sv-SE" dirty="0"/>
              <a:t> and </a:t>
            </a:r>
            <a:r>
              <a:rPr lang="sv-SE" dirty="0" err="1"/>
              <a:t>objective</a:t>
            </a:r>
            <a:r>
              <a:rPr lang="sv-SE" dirty="0"/>
              <a:t> rating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glare</a:t>
            </a:r>
            <a:r>
              <a:rPr lang="sv-SE" dirty="0"/>
              <a:t> risk</a:t>
            </a:r>
          </a:p>
          <a:p>
            <a:pPr marL="0" indent="0">
              <a:buNone/>
            </a:pPr>
            <a:r>
              <a:rPr lang="sv-SE" dirty="0" err="1"/>
              <a:t>Exposed</a:t>
            </a:r>
            <a:r>
              <a:rPr lang="sv-SE" dirty="0"/>
              <a:t> to </a:t>
            </a:r>
            <a:r>
              <a:rPr lang="sv-SE" dirty="0" err="1"/>
              <a:t>glare</a:t>
            </a:r>
            <a:r>
              <a:rPr lang="sv-SE" dirty="0"/>
              <a:t>/ </a:t>
            </a:r>
            <a:r>
              <a:rPr lang="sv-SE" dirty="0" err="1"/>
              <a:t>Too</a:t>
            </a:r>
            <a:r>
              <a:rPr lang="sv-SE" dirty="0"/>
              <a:t> </a:t>
            </a:r>
            <a:r>
              <a:rPr lang="sv-SE" dirty="0" err="1"/>
              <a:t>much</a:t>
            </a:r>
            <a:r>
              <a:rPr lang="sv-SE" dirty="0"/>
              <a:t> </a:t>
            </a:r>
            <a:r>
              <a:rPr lang="sv-SE" dirty="0" err="1"/>
              <a:t>light</a:t>
            </a:r>
            <a:r>
              <a:rPr lang="sv-SE" dirty="0"/>
              <a:t> from </a:t>
            </a:r>
            <a:r>
              <a:rPr lang="sv-SE" dirty="0" err="1"/>
              <a:t>luminaires</a:t>
            </a:r>
            <a:endParaRPr lang="sv-SE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980503" y="3299385"/>
          <a:ext cx="4579752" cy="2747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5862691" y="3299385"/>
          <a:ext cx="4579752" cy="2747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60866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VERAM </a:t>
            </a:r>
            <a:r>
              <a:rPr lang="sv-SE" dirty="0" err="1"/>
              <a:t>result</a:t>
            </a:r>
            <a:r>
              <a:rPr lang="sv-SE" dirty="0"/>
              <a:t> </a:t>
            </a:r>
            <a:r>
              <a:rPr lang="sv-SE" sz="2805" dirty="0"/>
              <a:t>(275 </a:t>
            </a:r>
            <a:r>
              <a:rPr lang="sv-SE" sz="2805" dirty="0" err="1"/>
              <a:t>work</a:t>
            </a:r>
            <a:r>
              <a:rPr lang="sv-SE" sz="2805" dirty="0"/>
              <a:t> </a:t>
            </a:r>
            <a:r>
              <a:rPr lang="sv-SE" sz="2805" dirty="0" err="1"/>
              <a:t>places</a:t>
            </a:r>
            <a:r>
              <a:rPr lang="sv-SE" sz="2805" dirty="0"/>
              <a:t>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598593" y="1809705"/>
          <a:ext cx="8018887" cy="4674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25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Conclusion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4" dirty="0"/>
              <a:t>A risk </a:t>
            </a:r>
            <a:r>
              <a:rPr lang="en-GB" sz="2404" dirty="0" err="1"/>
              <a:t>analys</a:t>
            </a:r>
            <a:r>
              <a:rPr lang="en-GB" sz="2404" dirty="0"/>
              <a:t> tool like VERAM can identify factors in the visual environment </a:t>
            </a:r>
          </a:p>
          <a:p>
            <a:r>
              <a:rPr lang="en-GB" sz="2404" dirty="0"/>
              <a:t>VERAM can only be used by individuals that have taken a course in visual ergonomics  (lighting designers, ergonomists, working life inspectors, optometrists)</a:t>
            </a:r>
          </a:p>
          <a:p>
            <a:pPr marL="0" indent="0">
              <a:buNone/>
            </a:pPr>
            <a:endParaRPr lang="en-GB" sz="2404" dirty="0"/>
          </a:p>
          <a:p>
            <a:pPr marL="0" indent="0">
              <a:buNone/>
            </a:pPr>
            <a:r>
              <a:rPr lang="en-GB" sz="2404" dirty="0"/>
              <a:t>We wish to thank AFA </a:t>
            </a:r>
            <a:r>
              <a:rPr lang="en-GB" sz="2404" dirty="0" err="1"/>
              <a:t>försäkringar</a:t>
            </a:r>
            <a:r>
              <a:rPr lang="en-GB" sz="2404" dirty="0"/>
              <a:t> for funding this research</a:t>
            </a:r>
          </a:p>
          <a:p>
            <a:pPr marL="0" indent="0">
              <a:buNone/>
            </a:pPr>
            <a:endParaRPr lang="sv-SE" sz="2404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4089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0F07E5C-3A3E-4341-BF94-B0521FC5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333" y="-308472"/>
            <a:ext cx="4120308" cy="412030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25E7D69-7211-D447-822F-2939FAB9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92390">
            <a:off x="11075479" y="5797756"/>
            <a:ext cx="861036" cy="861036"/>
          </a:xfrm>
          <a:prstGeom prst="rect">
            <a:avLst/>
          </a:prstGeom>
        </p:spPr>
      </p:pic>
      <p:pic>
        <p:nvPicPr>
          <p:cNvPr id="11" name="Billede 10" descr="Et billede, der indeholder udendørs, skilt, himmel&#10;&#10;Beskrivelse, der er oprettet med høj sikkerhed">
            <a:extLst>
              <a:ext uri="{FF2B5EF4-FFF2-40B4-BE49-F238E27FC236}">
                <a16:creationId xmlns:a16="http://schemas.microsoft.com/office/drawing/2014/main" id="{F53AD871-947C-441E-9D7F-6D2B5341F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573" y="494335"/>
            <a:ext cx="1857247" cy="695110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72999EE2-CCC6-DF41-BF4A-6210817A6B5C}"/>
              </a:ext>
            </a:extLst>
          </p:cNvPr>
          <p:cNvSpPr>
            <a:spLocks noGrp="1"/>
          </p:cNvSpPr>
          <p:nvPr/>
        </p:nvSpPr>
        <p:spPr>
          <a:xfrm>
            <a:off x="1257347" y="1940106"/>
            <a:ext cx="9144000" cy="3953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b="1" dirty="0" err="1"/>
              <a:t>Key</a:t>
            </a:r>
            <a:r>
              <a:rPr lang="sv-SE" b="1" dirty="0"/>
              <a:t> </a:t>
            </a:r>
            <a:r>
              <a:rPr lang="sv-SE" b="1" dirty="0" err="1"/>
              <a:t>takeaways</a:t>
            </a:r>
            <a:r>
              <a:rPr lang="sv-SE" b="1" dirty="0"/>
              <a:t> </a:t>
            </a:r>
          </a:p>
          <a:p>
            <a:pPr algn="l"/>
            <a:endParaRPr lang="sv-SE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i="1" dirty="0" err="1"/>
              <a:t>Pedestrian’s</a:t>
            </a:r>
            <a:r>
              <a:rPr lang="sv-SE" i="1" dirty="0"/>
              <a:t> perception, </a:t>
            </a:r>
            <a:r>
              <a:rPr lang="sv-SE" i="1" dirty="0" err="1"/>
              <a:t>evaluation</a:t>
            </a:r>
            <a:r>
              <a:rPr lang="sv-SE" i="1" dirty="0"/>
              <a:t> and </a:t>
            </a:r>
            <a:r>
              <a:rPr lang="sv-SE" i="1" dirty="0" err="1"/>
              <a:t>behaviour</a:t>
            </a:r>
            <a:r>
              <a:rPr lang="sv-SE" i="1" dirty="0"/>
              <a:t> in the lit </a:t>
            </a:r>
            <a:r>
              <a:rPr lang="sv-SE" i="1" dirty="0" err="1"/>
              <a:t>environment</a:t>
            </a:r>
            <a:r>
              <a:rPr lang="sv-SE" i="1" dirty="0"/>
              <a:t> must be </a:t>
            </a:r>
            <a:r>
              <a:rPr lang="sv-SE" i="1" dirty="0" err="1"/>
              <a:t>considered</a:t>
            </a:r>
            <a:r>
              <a:rPr lang="sv-SE" i="1" dirty="0"/>
              <a:t> in the choice </a:t>
            </a:r>
            <a:r>
              <a:rPr lang="sv-SE" i="1" dirty="0" err="1"/>
              <a:t>of</a:t>
            </a:r>
            <a:r>
              <a:rPr lang="sv-SE" i="1" dirty="0"/>
              <a:t> </a:t>
            </a:r>
            <a:r>
              <a:rPr lang="sv-SE" i="1" dirty="0" err="1"/>
              <a:t>outdoor</a:t>
            </a:r>
            <a:r>
              <a:rPr lang="sv-SE" i="1" dirty="0"/>
              <a:t> </a:t>
            </a:r>
            <a:r>
              <a:rPr lang="sv-SE" i="1" dirty="0" err="1"/>
              <a:t>lighting</a:t>
            </a:r>
            <a:r>
              <a:rPr lang="sv-SE" i="1" dirty="0"/>
              <a:t>.</a:t>
            </a:r>
          </a:p>
          <a:p>
            <a:pPr algn="l"/>
            <a:endParaRPr lang="sv-SE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i="1" dirty="0"/>
              <a:t>A good visual indoor environment can reduce eyestrain, headache and musculoskeletal symptoms.</a:t>
            </a:r>
          </a:p>
          <a:p>
            <a:pPr algn="l"/>
            <a:r>
              <a:rPr lang="sv-SE" i="1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i="1" dirty="0" err="1"/>
              <a:t>Adequate</a:t>
            </a:r>
            <a:r>
              <a:rPr lang="sv-SE" i="1" dirty="0"/>
              <a:t> </a:t>
            </a:r>
            <a:r>
              <a:rPr lang="sv-SE" i="1" dirty="0" err="1"/>
              <a:t>tools</a:t>
            </a:r>
            <a:r>
              <a:rPr lang="sv-SE" i="1" dirty="0"/>
              <a:t> </a:t>
            </a:r>
            <a:r>
              <a:rPr lang="sv-SE" i="1" dirty="0" err="1"/>
              <a:t>based</a:t>
            </a:r>
            <a:r>
              <a:rPr lang="sv-SE" i="1" dirty="0"/>
              <a:t> on </a:t>
            </a:r>
            <a:r>
              <a:rPr lang="sv-SE" i="1" dirty="0" err="1"/>
              <a:t>user</a:t>
            </a:r>
            <a:r>
              <a:rPr lang="sv-SE" i="1" dirty="0"/>
              <a:t> </a:t>
            </a:r>
            <a:r>
              <a:rPr lang="sv-SE" i="1" dirty="0" err="1"/>
              <a:t>experiences</a:t>
            </a:r>
            <a:r>
              <a:rPr lang="sv-SE" i="1" dirty="0"/>
              <a:t> must be </a:t>
            </a:r>
            <a:r>
              <a:rPr lang="sv-SE" i="1" dirty="0" err="1"/>
              <a:t>employed</a:t>
            </a:r>
            <a:r>
              <a:rPr lang="sv-SE" i="1" dirty="0"/>
              <a:t> to </a:t>
            </a:r>
            <a:r>
              <a:rPr lang="sv-SE" i="1" dirty="0" err="1"/>
              <a:t>complement</a:t>
            </a:r>
            <a:r>
              <a:rPr lang="sv-SE" i="1" dirty="0"/>
              <a:t> </a:t>
            </a:r>
            <a:r>
              <a:rPr lang="sv-SE" i="1" dirty="0" err="1"/>
              <a:t>photometric</a:t>
            </a:r>
            <a:r>
              <a:rPr lang="sv-SE" i="1" dirty="0"/>
              <a:t> </a:t>
            </a:r>
            <a:r>
              <a:rPr lang="sv-SE" i="1" dirty="0" err="1"/>
              <a:t>measures</a:t>
            </a:r>
            <a:r>
              <a:rPr lang="sv-SE" i="1" dirty="0"/>
              <a:t> </a:t>
            </a:r>
            <a:r>
              <a:rPr lang="sv-SE" i="1" dirty="0" err="1"/>
              <a:t>indoors</a:t>
            </a:r>
            <a:r>
              <a:rPr lang="sv-SE" i="1" dirty="0"/>
              <a:t> and </a:t>
            </a:r>
            <a:r>
              <a:rPr lang="sv-SE" i="1" dirty="0" err="1"/>
              <a:t>outdoors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2447563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620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1" t="8686" r="565" b="7410"/>
          <a:stretch/>
        </p:blipFill>
        <p:spPr>
          <a:xfrm>
            <a:off x="1" y="156385"/>
            <a:ext cx="12192001" cy="637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43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03" t="6639" b="7162"/>
          <a:stretch/>
        </p:blipFill>
        <p:spPr>
          <a:xfrm>
            <a:off x="0" y="251797"/>
            <a:ext cx="12746182" cy="631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36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4" t="9245" r="1458" b="7682"/>
          <a:stretch/>
        </p:blipFill>
        <p:spPr>
          <a:xfrm>
            <a:off x="-248070" y="442620"/>
            <a:ext cx="12670648" cy="60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78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50" y="-1"/>
            <a:ext cx="385762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 bwMode="auto">
          <a:xfrm>
            <a:off x="5441576" y="-1"/>
            <a:ext cx="5166477" cy="6858001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 fontAlgn="base">
              <a:spcBef>
                <a:spcPct val="0"/>
              </a:spcBef>
              <a:spcAft>
                <a:spcPct val="0"/>
              </a:spcAft>
            </a:pPr>
            <a:endParaRPr lang="sv-SE" sz="1805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5432259" y="1027906"/>
            <a:ext cx="5543475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sv-SE" sz="3200" dirty="0">
                <a:solidFill>
                  <a:schemeClr val="bg1"/>
                </a:solidFill>
              </a:rPr>
              <a:t>Pildammsparken Malmö  </a:t>
            </a:r>
          </a:p>
          <a:p>
            <a:pPr>
              <a:buFontTx/>
              <a:buNone/>
            </a:pPr>
            <a:r>
              <a:rPr lang="sv-SE" sz="3200" dirty="0">
                <a:solidFill>
                  <a:schemeClr val="bg1"/>
                </a:solidFill>
              </a:rPr>
              <a:t>December 21, 2016</a:t>
            </a:r>
          </a:p>
          <a:p>
            <a:pPr>
              <a:buFontTx/>
              <a:buNone/>
            </a:pPr>
            <a:endParaRPr lang="sv-SE" sz="4007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sv-SE" sz="3200" dirty="0" err="1">
                <a:solidFill>
                  <a:schemeClr val="bg1"/>
                </a:solidFill>
              </a:rPr>
              <a:t>Sunrise</a:t>
            </a:r>
            <a:r>
              <a:rPr lang="sv-SE" sz="3200" dirty="0">
                <a:solidFill>
                  <a:schemeClr val="bg1"/>
                </a:solidFill>
              </a:rPr>
              <a:t>: 	08.35</a:t>
            </a:r>
          </a:p>
          <a:p>
            <a:pPr>
              <a:buFontTx/>
              <a:buNone/>
            </a:pPr>
            <a:r>
              <a:rPr lang="sv-SE" sz="3200" dirty="0" err="1">
                <a:solidFill>
                  <a:schemeClr val="bg1"/>
                </a:solidFill>
              </a:rPr>
              <a:t>Sunset</a:t>
            </a:r>
            <a:r>
              <a:rPr lang="sv-SE" sz="3200" dirty="0">
                <a:solidFill>
                  <a:schemeClr val="bg1"/>
                </a:solidFill>
              </a:rPr>
              <a:t>: 	15.36 </a:t>
            </a:r>
          </a:p>
          <a:p>
            <a:endParaRPr lang="sv-SE" dirty="0"/>
          </a:p>
        </p:txBody>
      </p:sp>
      <p:sp>
        <p:nvSpPr>
          <p:cNvPr id="7" name="Rektangel 6"/>
          <p:cNvSpPr/>
          <p:nvPr/>
        </p:nvSpPr>
        <p:spPr bwMode="auto">
          <a:xfrm>
            <a:off x="0" y="-1"/>
            <a:ext cx="1708030" cy="685800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10567358" y="-1"/>
            <a:ext cx="1624642" cy="685800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Bildobjekt 8" descr="Lunds sigill RGB 150.png"/>
          <p:cNvPicPr>
            <a:picLocks noChangeAspect="1"/>
          </p:cNvPicPr>
          <p:nvPr/>
        </p:nvPicPr>
        <p:blipFill>
          <a:blip r:embed="rId3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529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39" t="8985" r="1604" b="6901"/>
          <a:stretch/>
        </p:blipFill>
        <p:spPr>
          <a:xfrm>
            <a:off x="-324399" y="423537"/>
            <a:ext cx="12727895" cy="61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71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78" t="8203" b="5599"/>
          <a:stretch/>
        </p:blipFill>
        <p:spPr>
          <a:xfrm>
            <a:off x="-267152" y="366290"/>
            <a:ext cx="12879758" cy="631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" t="8463" b="6640"/>
          <a:stretch/>
        </p:blipFill>
        <p:spPr>
          <a:xfrm>
            <a:off x="-400728" y="385373"/>
            <a:ext cx="13013334" cy="622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7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86" t="8203" b="6120"/>
          <a:stretch/>
        </p:blipFill>
        <p:spPr>
          <a:xfrm>
            <a:off x="-305316" y="366290"/>
            <a:ext cx="12917922" cy="62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74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" t="8203" r="2" b="10547"/>
          <a:stretch/>
        </p:blipFill>
        <p:spPr>
          <a:xfrm>
            <a:off x="-419810" y="366290"/>
            <a:ext cx="13032416" cy="595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84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0" t="10027" r="2" b="5599"/>
          <a:stretch/>
        </p:blipFill>
        <p:spPr>
          <a:xfrm>
            <a:off x="0" y="499869"/>
            <a:ext cx="12327166" cy="61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38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tänka på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sv-SE" sz="2400" dirty="0">
                <a:latin typeface="+mj-lt"/>
              </a:rPr>
              <a:t>En socialt hållbar utomhusbelysning måste ta hänsyn till hur fotgängare uppfattar, </a:t>
            </a:r>
            <a:r>
              <a:rPr lang="sv-SE" sz="2400" dirty="0" err="1">
                <a:latin typeface="+mj-lt"/>
              </a:rPr>
              <a:t>bedömmer</a:t>
            </a:r>
            <a:r>
              <a:rPr lang="sv-SE" sz="2400" dirty="0">
                <a:latin typeface="+mj-lt"/>
              </a:rPr>
              <a:t> och beter sig i den belysta miljön. </a:t>
            </a:r>
          </a:p>
          <a:p>
            <a:pPr marL="0" indent="0">
              <a:buClr>
                <a:srgbClr val="002060"/>
              </a:buClr>
              <a:buNone/>
            </a:pPr>
            <a:endParaRPr lang="sv-SE" sz="2400" dirty="0">
              <a:latin typeface="+mj-lt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sv-SE" sz="2400" dirty="0">
                <a:latin typeface="+mj-lt"/>
              </a:rPr>
              <a:t>Observationsbaserad miljöbedömning kan användas som ett verktyg för att kommunicera med brukare hur väl en belysningsapplikation passar i en specifik miljö.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sv-SE" sz="2400" dirty="0">
                <a:latin typeface="+mj-lt"/>
              </a:rPr>
              <a:t>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sv-SE" sz="2400" dirty="0">
                <a:latin typeface="+mj-lt"/>
              </a:rPr>
              <a:t>Upplevda ljuskvaliteter har betydelse för fotgängares upplevelse av visuell tillgänglighet och trygghet i miljön, vilket i sin tur har implikationer för gående. </a:t>
            </a:r>
          </a:p>
          <a:p>
            <a:endParaRPr lang="sv-SE" dirty="0">
              <a:latin typeface="+mj-lt"/>
            </a:endParaRPr>
          </a:p>
          <a:p>
            <a:endParaRPr lang="sv-SE" dirty="0">
              <a:latin typeface="+mj-lt"/>
            </a:endParaRP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6752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16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940296"/>
          </a:xfrm>
          <a:solidFill>
            <a:schemeClr val="tx1"/>
          </a:solidFill>
        </p:spPr>
      </p:sp>
      <p:pic>
        <p:nvPicPr>
          <p:cNvPr id="29" name="Platshållare för innehåll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3" y="2020449"/>
            <a:ext cx="9219267" cy="3752273"/>
          </a:xfrm>
          <a:prstGeom prst="rect">
            <a:avLst/>
          </a:prstGeom>
        </p:spPr>
      </p:pic>
      <p:pic>
        <p:nvPicPr>
          <p:cNvPr id="6" name="Bildobjekt 5" descr="Lunds sigill RGB 150.png"/>
          <p:cNvPicPr>
            <a:picLocks noChangeAspect="1"/>
          </p:cNvPicPr>
          <p:nvPr/>
        </p:nvPicPr>
        <p:blipFill>
          <a:blip r:embed="rId3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upp 19"/>
          <p:cNvGrpSpPr>
            <a:grpSpLocks/>
          </p:cNvGrpSpPr>
          <p:nvPr/>
        </p:nvGrpSpPr>
        <p:grpSpPr bwMode="auto">
          <a:xfrm>
            <a:off x="1355538" y="2970376"/>
            <a:ext cx="7997074" cy="2382107"/>
            <a:chOff x="0" y="0"/>
            <a:chExt cx="59305" cy="14281"/>
          </a:xfrm>
        </p:grpSpPr>
        <p:pic>
          <p:nvPicPr>
            <p:cNvPr id="10" name="Bildobjekt 2" descr="Skärmurklip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36" b="25108"/>
            <a:stretch>
              <a:fillRect/>
            </a:stretch>
          </p:blipFill>
          <p:spPr bwMode="auto">
            <a:xfrm>
              <a:off x="8556" y="0"/>
              <a:ext cx="24857" cy="14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upp 40"/>
            <p:cNvGrpSpPr>
              <a:grpSpLocks/>
            </p:cNvGrpSpPr>
            <p:nvPr/>
          </p:nvGrpSpPr>
          <p:grpSpPr bwMode="auto">
            <a:xfrm>
              <a:off x="0" y="0"/>
              <a:ext cx="59305" cy="14281"/>
              <a:chOff x="0" y="0"/>
              <a:chExt cx="59305" cy="14281"/>
            </a:xfrm>
          </p:grpSpPr>
          <p:grpSp>
            <p:nvGrpSpPr>
              <p:cNvPr id="12" name="Grupp 41"/>
              <p:cNvGrpSpPr>
                <a:grpSpLocks/>
              </p:cNvGrpSpPr>
              <p:nvPr/>
            </p:nvGrpSpPr>
            <p:grpSpPr bwMode="auto">
              <a:xfrm>
                <a:off x="0" y="0"/>
                <a:ext cx="59305" cy="14281"/>
                <a:chOff x="0" y="0"/>
                <a:chExt cx="59305" cy="14281"/>
              </a:xfrm>
            </p:grpSpPr>
            <p:grpSp>
              <p:nvGrpSpPr>
                <p:cNvPr id="14" name="Grupp 4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9305" cy="14281"/>
                  <a:chOff x="0" y="0"/>
                  <a:chExt cx="59305" cy="14281"/>
                </a:xfrm>
              </p:grpSpPr>
              <p:sp>
                <p:nvSpPr>
                  <p:cNvPr id="21" name="Rektangel 1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33413" cy="14268"/>
                  </a:xfrm>
                  <a:prstGeom prst="rect">
                    <a:avLst/>
                  </a:prstGeom>
                  <a:solidFill>
                    <a:srgbClr val="4F81BD">
                      <a:alpha val="38039"/>
                    </a:srgbClr>
                  </a:solidFill>
                  <a:ln w="25400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sv-SE" altLang="sv-SE" sz="1803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6" y="5791"/>
                    <a:ext cx="7309" cy="2988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>
                      <a:spcBef>
                        <a:spcPts val="501"/>
                      </a:spcBef>
                      <a:spcAft>
                        <a:spcPts val="501"/>
                      </a:spcAft>
                      <a:buNone/>
                    </a:pPr>
                    <a:r>
                      <a:rPr lang="sv-SE" altLang="sv-SE" sz="1202">
                        <a:solidFill>
                          <a:srgbClr val="FFFFFF"/>
                        </a:solidFill>
                        <a:latin typeface="Helvetica" pitchFamily="34" charset="0"/>
                        <a:cs typeface="Arial" panose="020B0604020202020204" pitchFamily="34" charset="0"/>
                      </a:rPr>
                      <a:t>INDIVIDUAL</a:t>
                    </a:r>
                    <a:endParaRPr lang="sv-SE" altLang="sv-SE" sz="1202"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  <a:p>
                    <a:pPr algn="ctr">
                      <a:spcBef>
                        <a:spcPts val="501"/>
                      </a:spcBef>
                      <a:spcAft>
                        <a:spcPts val="501"/>
                      </a:spcAft>
                      <a:buNone/>
                    </a:pPr>
                    <a:r>
                      <a:rPr lang="sv-SE" altLang="sv-SE" sz="1202">
                        <a:solidFill>
                          <a:srgbClr val="FFFFFF"/>
                        </a:solidFill>
                        <a:latin typeface="Helvetica" pitchFamily="34" charset="0"/>
                        <a:cs typeface="Arial" panose="020B0604020202020204" pitchFamily="34" charset="0"/>
                      </a:rPr>
                      <a:t>FACTORS</a:t>
                    </a:r>
                    <a:endParaRPr lang="sv-SE" altLang="sv-SE" sz="1202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" name="Femhörning 41"/>
                  <p:cNvSpPr>
                    <a:spLocks/>
                  </p:cNvSpPr>
                  <p:nvPr/>
                </p:nvSpPr>
                <p:spPr bwMode="auto">
                  <a:xfrm>
                    <a:off x="33440" y="0"/>
                    <a:ext cx="19736" cy="14281"/>
                  </a:xfrm>
                  <a:custGeom>
                    <a:avLst/>
                    <a:gdLst>
                      <a:gd name="T0" fmla="*/ 0 w 1973580"/>
                      <a:gd name="T1" fmla="*/ 0 h 1434465"/>
                      <a:gd name="T2" fmla="*/ 0 w 1973580"/>
                      <a:gd name="T3" fmla="*/ 0 h 1434465"/>
                      <a:gd name="T4" fmla="*/ 0 w 1973580"/>
                      <a:gd name="T5" fmla="*/ 0 h 1434465"/>
                      <a:gd name="T6" fmla="*/ 0 w 1973580"/>
                      <a:gd name="T7" fmla="*/ 0 h 1434465"/>
                      <a:gd name="T8" fmla="*/ 0 w 1973580"/>
                      <a:gd name="T9" fmla="*/ 0 h 1434465"/>
                      <a:gd name="T10" fmla="*/ 0 w 1973580"/>
                      <a:gd name="T11" fmla="*/ 0 h 143446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973580"/>
                      <a:gd name="T19" fmla="*/ 0 h 1434465"/>
                      <a:gd name="T20" fmla="*/ 1973580 w 1973580"/>
                      <a:gd name="T21" fmla="*/ 1434465 h 143446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973580" h="1434465">
                        <a:moveTo>
                          <a:pt x="0" y="0"/>
                        </a:moveTo>
                        <a:lnTo>
                          <a:pt x="1256348" y="0"/>
                        </a:lnTo>
                        <a:lnTo>
                          <a:pt x="1973580" y="717233"/>
                        </a:lnTo>
                        <a:lnTo>
                          <a:pt x="1256348" y="1434465"/>
                        </a:lnTo>
                        <a:lnTo>
                          <a:pt x="0" y="14344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alpha val="38039"/>
                    </a:srgbClr>
                  </a:solidFill>
                  <a:ln w="25400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anchor="ctr"/>
                  <a:lstStyle/>
                  <a:p>
                    <a:endParaRPr lang="sv-SE" sz="1803"/>
                  </a:p>
                </p:txBody>
              </p:sp>
              <p:sp>
                <p:nvSpPr>
                  <p:cNvPr id="24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767" y="6403"/>
                    <a:ext cx="5403" cy="1109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1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>
                      <a:spcBef>
                        <a:spcPts val="501"/>
                      </a:spcBef>
                      <a:spcAft>
                        <a:spcPts val="501"/>
                      </a:spcAft>
                      <a:buNone/>
                    </a:pPr>
                    <a:r>
                      <a:rPr lang="en-US" altLang="sv-SE" sz="1202">
                        <a:solidFill>
                          <a:srgbClr val="FFFFFF"/>
                        </a:solidFill>
                        <a:latin typeface="Helvetica" pitchFamily="34" charset="0"/>
                        <a:cs typeface="Arial" panose="020B0604020202020204" pitchFamily="34" charset="0"/>
                      </a:rPr>
                      <a:t>WALKING</a:t>
                    </a:r>
                    <a:endParaRPr lang="sv-SE" altLang="sv-SE" sz="1202">
                      <a:latin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" name="Femhörning 1"/>
                  <p:cNvSpPr>
                    <a:spLocks/>
                  </p:cNvSpPr>
                  <p:nvPr/>
                </p:nvSpPr>
                <p:spPr bwMode="auto">
                  <a:xfrm>
                    <a:off x="8556" y="0"/>
                    <a:ext cx="35160" cy="14281"/>
                  </a:xfrm>
                  <a:custGeom>
                    <a:avLst/>
                    <a:gdLst>
                      <a:gd name="T0" fmla="*/ 0 w 3515995"/>
                      <a:gd name="T1" fmla="*/ 0 h 1432560"/>
                      <a:gd name="T2" fmla="*/ 0 w 3515995"/>
                      <a:gd name="T3" fmla="*/ 0 h 1432560"/>
                      <a:gd name="T4" fmla="*/ 0 w 3515995"/>
                      <a:gd name="T5" fmla="*/ 0 h 1432560"/>
                      <a:gd name="T6" fmla="*/ 0 w 3515995"/>
                      <a:gd name="T7" fmla="*/ 0 h 1432560"/>
                      <a:gd name="T8" fmla="*/ 0 w 3515995"/>
                      <a:gd name="T9" fmla="*/ 0 h 1432560"/>
                      <a:gd name="T10" fmla="*/ 0 w 3515995"/>
                      <a:gd name="T11" fmla="*/ 0 h 14325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515995"/>
                      <a:gd name="T19" fmla="*/ 0 h 1432560"/>
                      <a:gd name="T20" fmla="*/ 3515995 w 3515995"/>
                      <a:gd name="T21" fmla="*/ 1432560 h 14325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515995" h="1432560">
                        <a:moveTo>
                          <a:pt x="0" y="0"/>
                        </a:moveTo>
                        <a:lnTo>
                          <a:pt x="2799715" y="0"/>
                        </a:lnTo>
                        <a:lnTo>
                          <a:pt x="3515995" y="716280"/>
                        </a:lnTo>
                        <a:lnTo>
                          <a:pt x="2799715" y="1432560"/>
                        </a:lnTo>
                        <a:lnTo>
                          <a:pt x="0" y="143256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alpha val="38039"/>
                    </a:srgbClr>
                  </a:solidFill>
                  <a:ln w="25400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anchor="ctr"/>
                  <a:lstStyle/>
                  <a:p>
                    <a:endParaRPr lang="sv-SE" sz="1803"/>
                  </a:p>
                </p:txBody>
              </p:sp>
              <p:pic>
                <p:nvPicPr>
                  <p:cNvPr id="26" name="Bildobjekt 18" descr="No Walking Pedestrians Clip Art Download Free Other Vectors ...">
                    <a:hlinkClick r:id="rId5"/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33" y="3657"/>
                    <a:ext cx="4572" cy="77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5" name="Grupp 44"/>
                <p:cNvGrpSpPr>
                  <a:grpSpLocks/>
                </p:cNvGrpSpPr>
                <p:nvPr/>
              </p:nvGrpSpPr>
              <p:grpSpPr bwMode="auto">
                <a:xfrm>
                  <a:off x="12148" y="6858"/>
                  <a:ext cx="19279" cy="4089"/>
                  <a:chOff x="12148" y="6857"/>
                  <a:chExt cx="19290" cy="4100"/>
                </a:xfrm>
              </p:grpSpPr>
              <p:cxnSp>
                <p:nvCxnSpPr>
                  <p:cNvPr id="18" name="Vinklad  1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148" y="9726"/>
                    <a:ext cx="7944" cy="1232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25400">
                    <a:solidFill>
                      <a:schemeClr val="bg1"/>
                    </a:solidFill>
                    <a:miter lim="800000"/>
                    <a:headEnd type="oval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" name="Vinklad  1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0097" y="8411"/>
                    <a:ext cx="8007" cy="2483"/>
                  </a:xfrm>
                  <a:prstGeom prst="bentConnector3">
                    <a:avLst>
                      <a:gd name="adj1" fmla="val 14921"/>
                    </a:avLst>
                  </a:prstGeom>
                  <a:noFill/>
                  <a:ln w="25400">
                    <a:solidFill>
                      <a:schemeClr val="bg1"/>
                    </a:solidFill>
                    <a:miter lim="800000"/>
                    <a:headEnd type="oval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0" name="Vinklad  1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8105" y="6857"/>
                    <a:ext cx="3334" cy="155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25400">
                    <a:solidFill>
                      <a:schemeClr val="bg1"/>
                    </a:solidFill>
                    <a:miter lim="800000"/>
                    <a:headEnd type="oval" w="med" len="med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3246" y="3200"/>
                  <a:ext cx="16110" cy="2988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ts val="501"/>
                    </a:spcBef>
                    <a:spcAft>
                      <a:spcPts val="501"/>
                    </a:spcAft>
                    <a:buNone/>
                  </a:pPr>
                  <a:r>
                    <a:rPr lang="en-US" altLang="sv-SE" sz="1202" dirty="0">
                      <a:solidFill>
                        <a:schemeClr val="bg1"/>
                      </a:solidFill>
                      <a:latin typeface="Helvetica" pitchFamily="34" charset="0"/>
                      <a:cs typeface="Arial" panose="020B0604020202020204" pitchFamily="34" charset="0"/>
                    </a:rPr>
                    <a:t>PERCEIVED URBAN DESIGN</a:t>
                  </a:r>
                  <a:endParaRPr lang="sv-SE" altLang="sv-SE" sz="1202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algn="ctr">
                    <a:spcBef>
                      <a:spcPts val="501"/>
                    </a:spcBef>
                    <a:spcAft>
                      <a:spcPts val="501"/>
                    </a:spcAft>
                    <a:buNone/>
                  </a:pPr>
                  <a:r>
                    <a:rPr lang="en-US" altLang="sv-SE" sz="1202" dirty="0">
                      <a:solidFill>
                        <a:schemeClr val="bg1"/>
                      </a:solidFill>
                      <a:latin typeface="Helvetica" pitchFamily="34" charset="0"/>
                      <a:cs typeface="Arial" panose="020B0604020202020204" pitchFamily="34" charset="0"/>
                    </a:rPr>
                    <a:t>QUALITIES</a:t>
                  </a:r>
                  <a:endParaRPr lang="sv-SE" altLang="sv-SE" sz="1202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Femhörning 7"/>
                <p:cNvSpPr>
                  <a:spLocks/>
                </p:cNvSpPr>
                <p:nvPr/>
              </p:nvSpPr>
              <p:spPr bwMode="auto">
                <a:xfrm>
                  <a:off x="33392" y="0"/>
                  <a:ext cx="10134" cy="14281"/>
                </a:xfrm>
                <a:custGeom>
                  <a:avLst/>
                  <a:gdLst>
                    <a:gd name="T0" fmla="*/ 0 w 1012825"/>
                    <a:gd name="T1" fmla="*/ 0 h 1428115"/>
                    <a:gd name="T2" fmla="*/ 0 w 1012825"/>
                    <a:gd name="T3" fmla="*/ 0 h 1428115"/>
                    <a:gd name="T4" fmla="*/ 0 w 1012825"/>
                    <a:gd name="T5" fmla="*/ 0 h 1428115"/>
                    <a:gd name="T6" fmla="*/ 0 w 1012825"/>
                    <a:gd name="T7" fmla="*/ 0 h 1428115"/>
                    <a:gd name="T8" fmla="*/ 0 w 1012825"/>
                    <a:gd name="T9" fmla="*/ 0 h 1428115"/>
                    <a:gd name="T10" fmla="*/ 0 w 1012825"/>
                    <a:gd name="T11" fmla="*/ 0 h 14281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12825"/>
                    <a:gd name="T19" fmla="*/ 0 h 1428115"/>
                    <a:gd name="T20" fmla="*/ 1012825 w 1012825"/>
                    <a:gd name="T21" fmla="*/ 1428115 h 14281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12825" h="1428115">
                      <a:moveTo>
                        <a:pt x="0" y="0"/>
                      </a:moveTo>
                      <a:lnTo>
                        <a:pt x="302132" y="0"/>
                      </a:lnTo>
                      <a:lnTo>
                        <a:pt x="1012825" y="714058"/>
                      </a:lnTo>
                      <a:lnTo>
                        <a:pt x="311860" y="1428115"/>
                      </a:lnTo>
                      <a:lnTo>
                        <a:pt x="0" y="14281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F81BD">
                    <a:alpha val="38039"/>
                  </a:srgbClr>
                </a:solidFill>
                <a:ln w="25400">
                  <a:noFill/>
                  <a:miter lim="800000"/>
                  <a:headEnd/>
                  <a:tailEnd/>
                </a:ln>
                <a:extLst/>
              </p:spPr>
              <p:txBody>
                <a:bodyPr anchor="ctr"/>
                <a:lstStyle/>
                <a:p>
                  <a:endParaRPr lang="sv-SE" sz="1803"/>
                </a:p>
              </p:txBody>
            </p:sp>
          </p:grpSp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33593" y="5810"/>
                <a:ext cx="8121" cy="298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ts val="501"/>
                  </a:spcBef>
                  <a:spcAft>
                    <a:spcPts val="501"/>
                  </a:spcAft>
                  <a:buNone/>
                </a:pPr>
                <a:r>
                  <a:rPr lang="en-US" altLang="sv-SE" sz="1202" dirty="0">
                    <a:solidFill>
                      <a:schemeClr val="bg1"/>
                    </a:solidFill>
                    <a:latin typeface="Helvetica" pitchFamily="34" charset="0"/>
                    <a:cs typeface="Arial" panose="020B0604020202020204" pitchFamily="34" charset="0"/>
                  </a:rPr>
                  <a:t>AFFECTIVE</a:t>
                </a:r>
                <a:endParaRPr lang="sv-SE" altLang="sv-SE" sz="1202" dirty="0">
                  <a:solidFill>
                    <a:schemeClr val="bg1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501"/>
                  </a:spcBef>
                  <a:spcAft>
                    <a:spcPts val="501"/>
                  </a:spcAft>
                  <a:buNone/>
                </a:pPr>
                <a:r>
                  <a:rPr lang="en-US" altLang="sv-SE" sz="1202" dirty="0">
                    <a:solidFill>
                      <a:schemeClr val="bg1"/>
                    </a:solidFill>
                    <a:latin typeface="Helvetica" pitchFamily="34" charset="0"/>
                    <a:cs typeface="Arial" panose="020B0604020202020204" pitchFamily="34" charset="0"/>
                  </a:rPr>
                  <a:t>EXPERIENCES</a:t>
                </a:r>
                <a:endParaRPr lang="sv-SE" altLang="sv-SE" sz="1202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Rektangel 2"/>
          <p:cNvSpPr/>
          <p:nvPr/>
        </p:nvSpPr>
        <p:spPr>
          <a:xfrm rot="5400000">
            <a:off x="-1170148" y="4309369"/>
            <a:ext cx="4418943" cy="30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1402" dirty="0">
                <a:solidFill>
                  <a:schemeClr val="bg1"/>
                </a:solidFill>
                <a:latin typeface="Arial" charset="0"/>
              </a:rPr>
              <a:t>PHYSICAL AND SOCIAL ENV FEATURES</a:t>
            </a:r>
          </a:p>
        </p:txBody>
      </p:sp>
      <p:sp>
        <p:nvSpPr>
          <p:cNvPr id="28" name="textruta 27"/>
          <p:cNvSpPr txBox="1"/>
          <p:nvPr/>
        </p:nvSpPr>
        <p:spPr>
          <a:xfrm>
            <a:off x="544558" y="801665"/>
            <a:ext cx="8917526" cy="709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7" dirty="0">
                <a:solidFill>
                  <a:schemeClr val="bg1"/>
                </a:solidFill>
              </a:rPr>
              <a:t>A </a:t>
            </a:r>
            <a:r>
              <a:rPr lang="sv-SE" sz="4007" dirty="0" err="1">
                <a:solidFill>
                  <a:schemeClr val="bg1"/>
                </a:solidFill>
              </a:rPr>
              <a:t>model</a:t>
            </a:r>
            <a:r>
              <a:rPr lang="sv-SE" sz="4007" dirty="0">
                <a:solidFill>
                  <a:schemeClr val="bg1"/>
                </a:solidFill>
              </a:rPr>
              <a:t> for urban </a:t>
            </a:r>
            <a:r>
              <a:rPr lang="sv-SE" sz="4007" dirty="0" err="1">
                <a:solidFill>
                  <a:schemeClr val="bg1"/>
                </a:solidFill>
              </a:rPr>
              <a:t>walking</a:t>
            </a:r>
            <a:r>
              <a:rPr lang="sv-SE" sz="4007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textruta 29"/>
          <p:cNvSpPr txBox="1"/>
          <p:nvPr/>
        </p:nvSpPr>
        <p:spPr>
          <a:xfrm>
            <a:off x="666702" y="6195129"/>
            <a:ext cx="2475014" cy="369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3" dirty="0"/>
              <a:t>Johansson et al., 2016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448609" y="6413507"/>
            <a:ext cx="3080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Johansson et al., 2016</a:t>
            </a:r>
          </a:p>
        </p:txBody>
      </p:sp>
    </p:spTree>
    <p:extLst>
      <p:ext uri="{BB962C8B-B14F-4D97-AF65-F5344CB8AC3E}">
        <p14:creationId xmlns:p14="http://schemas.microsoft.com/office/powerpoint/2010/main" val="1748608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13" b="13413"/>
          <a:stretch>
            <a:fillRect/>
          </a:stretch>
        </p:blipFill>
        <p:spPr>
          <a:xfrm>
            <a:off x="181282" y="181829"/>
            <a:ext cx="11824666" cy="6491163"/>
          </a:xfrm>
          <a:prstGeom prst="rect">
            <a:avLst/>
          </a:prstGeom>
        </p:spPr>
      </p:pic>
      <p:pic>
        <p:nvPicPr>
          <p:cNvPr id="6" name="Bildobjekt 5" descr="Lunds sigill RGB 150.png"/>
          <p:cNvPicPr>
            <a:picLocks noChangeAspect="1"/>
          </p:cNvPicPr>
          <p:nvPr/>
        </p:nvPicPr>
        <p:blipFill>
          <a:blip r:embed="rId3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8" t="15754" r="31544" b="6615"/>
          <a:stretch/>
        </p:blipFill>
        <p:spPr>
          <a:xfrm>
            <a:off x="181283" y="2917229"/>
            <a:ext cx="2184315" cy="3755762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623626" y="482146"/>
            <a:ext cx="10669849" cy="70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7" dirty="0">
                <a:solidFill>
                  <a:schemeClr val="bg1"/>
                </a:solidFill>
              </a:rPr>
              <a:t>Observer-</a:t>
            </a:r>
            <a:r>
              <a:rPr lang="sv-SE" sz="4007" dirty="0" err="1">
                <a:solidFill>
                  <a:schemeClr val="bg1"/>
                </a:solidFill>
              </a:rPr>
              <a:t>based</a:t>
            </a:r>
            <a:r>
              <a:rPr lang="sv-SE" sz="4007" dirty="0">
                <a:solidFill>
                  <a:schemeClr val="bg1"/>
                </a:solidFill>
              </a:rPr>
              <a:t> </a:t>
            </a:r>
            <a:r>
              <a:rPr lang="sv-SE" sz="4007" dirty="0" err="1">
                <a:solidFill>
                  <a:schemeClr val="bg1"/>
                </a:solidFill>
              </a:rPr>
              <a:t>environmental</a:t>
            </a:r>
            <a:r>
              <a:rPr lang="sv-SE" sz="4007" dirty="0">
                <a:solidFill>
                  <a:schemeClr val="bg1"/>
                </a:solidFill>
              </a:rPr>
              <a:t> </a:t>
            </a:r>
            <a:r>
              <a:rPr lang="sv-SE" sz="4007" dirty="0" err="1">
                <a:solidFill>
                  <a:schemeClr val="bg1"/>
                </a:solidFill>
              </a:rPr>
              <a:t>assessment</a:t>
            </a:r>
            <a:r>
              <a:rPr lang="sv-SE" sz="4007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2365599" y="6269218"/>
            <a:ext cx="2594176" cy="369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3" dirty="0"/>
              <a:t>Foto: Maria Johansson</a:t>
            </a:r>
          </a:p>
        </p:txBody>
      </p:sp>
    </p:spTree>
    <p:extLst>
      <p:ext uri="{BB962C8B-B14F-4D97-AF65-F5344CB8AC3E}">
        <p14:creationId xmlns:p14="http://schemas.microsoft.com/office/powerpoint/2010/main" val="790818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289536" cy="6866091"/>
          </a:xfrm>
          <a:solidFill>
            <a:schemeClr val="tx1"/>
          </a:solidFill>
        </p:spPr>
      </p:sp>
      <p:pic>
        <p:nvPicPr>
          <p:cNvPr id="6" name="Bildobjekt 5" descr="Lunds sigill RGB 150.png"/>
          <p:cNvPicPr>
            <a:picLocks noChangeAspect="1"/>
          </p:cNvPicPr>
          <p:nvPr/>
        </p:nvPicPr>
        <p:blipFill>
          <a:blip r:embed="rId2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6" descr="C:\Users\Catharina\Documents\Urban Walking\2013\Magdeburg\Lorensborg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742" y="1550365"/>
            <a:ext cx="2155799" cy="452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3" descr="C:\Users\Catharina\Documents\Urban Walking\2013\Magdeburg\Dammfri (2)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33" y="1550365"/>
            <a:ext cx="2079488" cy="453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2" descr="C:\Users\Catharina\Documents\Urban Walking\2013\Magdeburg\Rönneholm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15791" r="13960" b="10515"/>
          <a:stretch>
            <a:fillRect/>
          </a:stretch>
        </p:blipFill>
        <p:spPr bwMode="auto">
          <a:xfrm>
            <a:off x="6937413" y="1577069"/>
            <a:ext cx="2146261" cy="45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1739629" y="535095"/>
            <a:ext cx="3668312" cy="708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7" dirty="0" err="1">
                <a:solidFill>
                  <a:schemeClr val="bg1"/>
                </a:solidFill>
              </a:rPr>
              <a:t>Structured</a:t>
            </a:r>
            <a:r>
              <a:rPr lang="sv-SE" sz="4007" dirty="0">
                <a:solidFill>
                  <a:schemeClr val="bg1"/>
                </a:solidFill>
              </a:rPr>
              <a:t> </a:t>
            </a:r>
            <a:r>
              <a:rPr lang="sv-SE" sz="4007" dirty="0" err="1">
                <a:solidFill>
                  <a:schemeClr val="bg1"/>
                </a:solidFill>
              </a:rPr>
              <a:t>walks</a:t>
            </a:r>
            <a:endParaRPr lang="sv-SE" sz="4007" dirty="0">
              <a:solidFill>
                <a:schemeClr val="bg1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1739629" y="6231171"/>
            <a:ext cx="3313428" cy="369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3" dirty="0"/>
              <a:t>Bilder: Catharina Sternudd</a:t>
            </a:r>
          </a:p>
        </p:txBody>
      </p:sp>
    </p:spTree>
    <p:extLst>
      <p:ext uri="{BB962C8B-B14F-4D97-AF65-F5344CB8AC3E}">
        <p14:creationId xmlns:p14="http://schemas.microsoft.com/office/powerpoint/2010/main" val="239764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>
          <a:xfrm>
            <a:off x="0" y="-155448"/>
            <a:ext cx="12280392" cy="7013448"/>
          </a:xfrm>
          <a:solidFill>
            <a:schemeClr val="tx1"/>
          </a:solidFill>
        </p:spPr>
      </p:sp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993913" y="371006"/>
            <a:ext cx="11094861" cy="1325563"/>
          </a:xfrm>
        </p:spPr>
        <p:txBody>
          <a:bodyPr>
            <a:normAutofit/>
          </a:bodyPr>
          <a:lstStyle/>
          <a:p>
            <a:r>
              <a:rPr lang="sv-SE" altLang="sv-SE" sz="4000" b="1" dirty="0">
                <a:solidFill>
                  <a:schemeClr val="bg1"/>
                </a:solidFill>
              </a:rPr>
              <a:t>Insufficient </a:t>
            </a:r>
            <a:r>
              <a:rPr lang="sv-SE" altLang="sv-SE" sz="4000" b="1" dirty="0" err="1">
                <a:solidFill>
                  <a:schemeClr val="bg1"/>
                </a:solidFill>
              </a:rPr>
              <a:t>lighting</a:t>
            </a:r>
            <a:r>
              <a:rPr lang="sv-SE" altLang="sv-SE" sz="4000" b="1" dirty="0">
                <a:solidFill>
                  <a:schemeClr val="bg1"/>
                </a:solidFill>
              </a:rPr>
              <a:t> </a:t>
            </a:r>
            <a:r>
              <a:rPr lang="sv-SE" altLang="sv-SE" sz="4000" b="1" dirty="0" err="1">
                <a:solidFill>
                  <a:schemeClr val="bg1"/>
                </a:solidFill>
              </a:rPr>
              <a:t>leads</a:t>
            </a:r>
            <a:r>
              <a:rPr lang="sv-SE" altLang="sv-SE" sz="4000" b="1" dirty="0">
                <a:solidFill>
                  <a:schemeClr val="bg1"/>
                </a:solidFill>
              </a:rPr>
              <a:t> to </a:t>
            </a:r>
            <a:r>
              <a:rPr lang="sv-SE" altLang="sv-SE" sz="4000" b="1" dirty="0" err="1">
                <a:solidFill>
                  <a:schemeClr val="bg1"/>
                </a:solidFill>
              </a:rPr>
              <a:t>avoidance</a:t>
            </a:r>
            <a:r>
              <a:rPr lang="sv-SE" altLang="sv-SE" sz="4000" b="1" dirty="0">
                <a:solidFill>
                  <a:schemeClr val="bg1"/>
                </a:solidFill>
              </a:rPr>
              <a:t> </a:t>
            </a:r>
            <a:r>
              <a:rPr lang="sv-SE" altLang="sv-SE" sz="4000" b="1" dirty="0" err="1">
                <a:solidFill>
                  <a:schemeClr val="bg1"/>
                </a:solidFill>
              </a:rPr>
              <a:t>behaviour</a:t>
            </a:r>
            <a:r>
              <a:rPr lang="sv-SE" altLang="sv-SE" sz="4000" b="1" dirty="0">
                <a:solidFill>
                  <a:schemeClr val="bg1"/>
                </a:solidFill>
              </a:rPr>
              <a:t> </a:t>
            </a:r>
            <a:endParaRPr lang="en-US" altLang="sv-SE" sz="4000" b="1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3" y="1696569"/>
            <a:ext cx="7374956" cy="425291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3316" name="textruta 2"/>
          <p:cNvSpPr txBox="1">
            <a:spLocks noChangeArrowheads="1"/>
          </p:cNvSpPr>
          <p:nvPr/>
        </p:nvSpPr>
        <p:spPr bwMode="auto">
          <a:xfrm>
            <a:off x="993913" y="6264480"/>
            <a:ext cx="48335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v-SE" altLang="sv-SE" sz="1600" b="0" dirty="0">
                <a:solidFill>
                  <a:schemeClr val="bg1"/>
                </a:solidFill>
              </a:rPr>
              <a:t>Rahm, Sternudd &amp; Johansson, in </a:t>
            </a:r>
            <a:r>
              <a:rPr lang="sv-SE" altLang="sv-SE" sz="1600" b="0" dirty="0" err="1">
                <a:solidFill>
                  <a:schemeClr val="bg1"/>
                </a:solidFill>
              </a:rPr>
              <a:t>manuscript</a:t>
            </a:r>
            <a:endParaRPr lang="sv-SE" altLang="sv-SE" sz="1600" b="0" dirty="0">
              <a:solidFill>
                <a:schemeClr val="bg1"/>
              </a:solidFill>
            </a:endParaRPr>
          </a:p>
        </p:txBody>
      </p:sp>
      <p:pic>
        <p:nvPicPr>
          <p:cNvPr id="6" name="Bildobjekt 5" descr="Lunds sigill RGB 150.png"/>
          <p:cNvPicPr>
            <a:picLocks noChangeAspect="1"/>
          </p:cNvPicPr>
          <p:nvPr/>
        </p:nvPicPr>
        <p:blipFill>
          <a:blip r:embed="rId3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20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-82297" y="0"/>
            <a:ext cx="12274297" cy="6858000"/>
          </a:xfrm>
          <a:solidFill>
            <a:schemeClr val="tx1"/>
          </a:solidFill>
        </p:spPr>
      </p:sp>
      <p:sp>
        <p:nvSpPr>
          <p:cNvPr id="3" name="Rubrik 2"/>
          <p:cNvSpPr>
            <a:spLocks noGrp="1"/>
          </p:cNvSpPr>
          <p:nvPr>
            <p:ph type="title" idx="4294967295"/>
          </p:nvPr>
        </p:nvSpPr>
        <p:spPr>
          <a:xfrm>
            <a:off x="644868" y="483710"/>
            <a:ext cx="10279063" cy="1143000"/>
          </a:xfrm>
        </p:spPr>
        <p:txBody>
          <a:bodyPr>
            <a:normAutofit/>
          </a:bodyPr>
          <a:lstStyle/>
          <a:p>
            <a:r>
              <a:rPr lang="sv-SE" sz="4000" b="1" dirty="0">
                <a:solidFill>
                  <a:schemeClr val="bg1"/>
                </a:solidFill>
              </a:rPr>
              <a:t>Research</a:t>
            </a:r>
            <a:r>
              <a:rPr lang="sv-SE" b="1" dirty="0">
                <a:solidFill>
                  <a:schemeClr val="bg1"/>
                </a:solidFill>
              </a:rPr>
              <a:t> on </a:t>
            </a:r>
            <a:r>
              <a:rPr lang="sv-SE" b="1" dirty="0" err="1">
                <a:solidFill>
                  <a:schemeClr val="bg1"/>
                </a:solidFill>
              </a:rPr>
              <a:t>outdoor</a:t>
            </a:r>
            <a:r>
              <a:rPr lang="sv-SE" b="1" dirty="0">
                <a:solidFill>
                  <a:schemeClr val="bg1"/>
                </a:solidFill>
              </a:rPr>
              <a:t> </a:t>
            </a:r>
            <a:r>
              <a:rPr lang="sv-SE" b="1" dirty="0" err="1">
                <a:solidFill>
                  <a:schemeClr val="bg1"/>
                </a:solidFill>
              </a:rPr>
              <a:t>lighting</a:t>
            </a:r>
            <a:r>
              <a:rPr lang="sv-SE" b="1" dirty="0">
                <a:solidFill>
                  <a:schemeClr val="bg1"/>
                </a:solidFill>
              </a:rPr>
              <a:t> for </a:t>
            </a:r>
            <a:r>
              <a:rPr lang="sv-SE" b="1" dirty="0" err="1">
                <a:solidFill>
                  <a:schemeClr val="bg1"/>
                </a:solidFill>
              </a:rPr>
              <a:t>pedestrians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6" name="Bildobjekt 5" descr="Lunds sigill RGB 150.png"/>
          <p:cNvPicPr>
            <a:picLocks noChangeAspect="1"/>
          </p:cNvPicPr>
          <p:nvPr/>
        </p:nvPicPr>
        <p:blipFill>
          <a:blip r:embed="rId2"/>
          <a:srcRect r="17691" b="21541"/>
          <a:stretch>
            <a:fillRect/>
          </a:stretch>
        </p:blipFill>
        <p:spPr>
          <a:xfrm>
            <a:off x="9269546" y="4052705"/>
            <a:ext cx="2922455" cy="28015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ruta 8"/>
          <p:cNvSpPr txBox="1"/>
          <p:nvPr/>
        </p:nvSpPr>
        <p:spPr>
          <a:xfrm>
            <a:off x="1092129" y="6291612"/>
            <a:ext cx="4135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Rahm &amp; Johansson, 2017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785191" y="2574233"/>
            <a:ext cx="88855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sv-SE" sz="2800" dirty="0">
                <a:solidFill>
                  <a:schemeClr val="bg1"/>
                </a:solidFill>
              </a:rPr>
              <a:t>Perception </a:t>
            </a:r>
            <a:r>
              <a:rPr lang="sv-SE" sz="2800" dirty="0" err="1">
                <a:solidFill>
                  <a:schemeClr val="bg1"/>
                </a:solidFill>
              </a:rPr>
              <a:t>of</a:t>
            </a:r>
            <a:r>
              <a:rPr lang="sv-SE" sz="2800" dirty="0">
                <a:solidFill>
                  <a:schemeClr val="bg1"/>
                </a:solidFill>
              </a:rPr>
              <a:t> the lit </a:t>
            </a:r>
            <a:r>
              <a:rPr lang="sv-SE" sz="2800" dirty="0" err="1">
                <a:solidFill>
                  <a:schemeClr val="bg1"/>
                </a:solidFill>
              </a:rPr>
              <a:t>environment</a:t>
            </a:r>
            <a:endParaRPr lang="sv-SE" sz="2800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sv-SE" sz="2800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sv-SE" sz="2800" dirty="0" err="1">
                <a:solidFill>
                  <a:schemeClr val="bg1"/>
                </a:solidFill>
              </a:rPr>
              <a:t>Evaluation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of</a:t>
            </a:r>
            <a:r>
              <a:rPr lang="sv-SE" sz="2800" dirty="0">
                <a:solidFill>
                  <a:schemeClr val="bg1"/>
                </a:solidFill>
              </a:rPr>
              <a:t> the lit </a:t>
            </a:r>
            <a:r>
              <a:rPr lang="sv-SE" sz="2800" dirty="0" err="1">
                <a:solidFill>
                  <a:schemeClr val="bg1"/>
                </a:solidFill>
              </a:rPr>
              <a:t>environment</a:t>
            </a:r>
            <a:endParaRPr lang="sv-SE" sz="2800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sv-SE" sz="2800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sv-SE" sz="2800" dirty="0" err="1">
                <a:solidFill>
                  <a:schemeClr val="bg1"/>
                </a:solidFill>
              </a:rPr>
              <a:t>Behaviour</a:t>
            </a:r>
            <a:r>
              <a:rPr lang="sv-SE" sz="2800" dirty="0">
                <a:solidFill>
                  <a:schemeClr val="bg1"/>
                </a:solidFill>
              </a:rPr>
              <a:t> in the lit </a:t>
            </a:r>
            <a:r>
              <a:rPr lang="sv-SE" sz="2800" dirty="0" err="1">
                <a:solidFill>
                  <a:schemeClr val="bg1"/>
                </a:solidFill>
              </a:rPr>
              <a:t>environment</a:t>
            </a:r>
            <a:endParaRPr lang="sv-S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67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63BF9C92B99240B3E7F14218F461BB" ma:contentTypeVersion="8" ma:contentTypeDescription="Skapa ett nytt dokument." ma:contentTypeScope="" ma:versionID="9622308b3f1d117dca0643262ef13980">
  <xsd:schema xmlns:xsd="http://www.w3.org/2001/XMLSchema" xmlns:xs="http://www.w3.org/2001/XMLSchema" xmlns:p="http://schemas.microsoft.com/office/2006/metadata/properties" xmlns:ns2="896da0be-b8ae-4568-9a1a-0711e334fa0c" xmlns:ns3="fc694d6d-e3de-4f99-b58a-c28e7f4dd3ae" targetNamespace="http://schemas.microsoft.com/office/2006/metadata/properties" ma:root="true" ma:fieldsID="569b5eb6959fc9ed19b76ba9effc3aae" ns2:_="" ns3:_="">
    <xsd:import namespace="896da0be-b8ae-4568-9a1a-0711e334fa0c"/>
    <xsd:import namespace="fc694d6d-e3de-4f99-b58a-c28e7f4dd3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6da0be-b8ae-4568-9a1a-0711e334fa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94d6d-e3de-4f99-b58a-c28e7f4dd3a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A7C23D-B3AB-49C2-946C-94AFDA80BF3F}"/>
</file>

<file path=customXml/itemProps2.xml><?xml version="1.0" encoding="utf-8"?>
<ds:datastoreItem xmlns:ds="http://schemas.openxmlformats.org/officeDocument/2006/customXml" ds:itemID="{C0F9EBEB-1A69-4CE3-BA1C-F7E6998B13B7}"/>
</file>

<file path=customXml/itemProps3.xml><?xml version="1.0" encoding="utf-8"?>
<ds:datastoreItem xmlns:ds="http://schemas.openxmlformats.org/officeDocument/2006/customXml" ds:itemID="{136ADB11-1481-4661-A999-287DAAC62E2F}"/>
</file>

<file path=docProps/app.xml><?xml version="1.0" encoding="utf-8"?>
<Properties xmlns="http://schemas.openxmlformats.org/officeDocument/2006/extended-properties" xmlns:vt="http://schemas.openxmlformats.org/officeDocument/2006/docPropsVTypes">
  <TotalTime>5788</TotalTime>
  <Words>790</Words>
  <Application>Microsoft Office PowerPoint</Application>
  <PresentationFormat>Bredbild</PresentationFormat>
  <Paragraphs>180</Paragraphs>
  <Slides>47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47</vt:i4>
      </vt:variant>
    </vt:vector>
  </HeadingPairs>
  <TitlesOfParts>
    <vt:vector size="56" baseType="lpstr">
      <vt:lpstr>Arial</vt:lpstr>
      <vt:lpstr>Bookman Old Style</vt:lpstr>
      <vt:lpstr>Calibri</vt:lpstr>
      <vt:lpstr>Calibri Light</vt:lpstr>
      <vt:lpstr>Comic Sans MS</vt:lpstr>
      <vt:lpstr>Helvetica</vt:lpstr>
      <vt:lpstr>Times New Roman</vt:lpstr>
      <vt:lpstr>Wingdings</vt:lpstr>
      <vt:lpstr>Office-tema</vt:lpstr>
      <vt:lpstr>PowerPoint-presentation</vt:lpstr>
      <vt:lpstr>Outdoor lighting for pedestrians   Maria Johansson Environmental Psychology, Dept of Architecture and Built Environment, Lund University, Lund, Sweden 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Insufficient lighting leads to avoidance behaviour </vt:lpstr>
      <vt:lpstr>Research on outdoor lighting for pedestrians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Field study</vt:lpstr>
      <vt:lpstr>A</vt:lpstr>
      <vt:lpstr>C</vt:lpstr>
      <vt:lpstr>PowerPoint-presentation</vt:lpstr>
      <vt:lpstr>Risk assessment of the indoor visual environment  Hillevi Hemphälä Ergonomics, Design Sciences, Lund University, Lund, Sweden  </vt:lpstr>
      <vt:lpstr>Visual Ergonomics</vt:lpstr>
      <vt:lpstr>Visual Ergonomics designing of the visual environment</vt:lpstr>
      <vt:lpstr>Visual Ergonomics individual requirements</vt:lpstr>
      <vt:lpstr>Visual Ergonomics the eye leads the body</vt:lpstr>
      <vt:lpstr>PowerPoint-presentation</vt:lpstr>
      <vt:lpstr>VERAM</vt:lpstr>
      <vt:lpstr>VERAM results – objective risk (275 work places)</vt:lpstr>
      <vt:lpstr>VERAM results (275 work places)</vt:lpstr>
      <vt:lpstr>VERAM result (275 work places)</vt:lpstr>
      <vt:lpstr>Conclusion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Att tänka på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Magnus Adolfsson</dc:creator>
  <cp:lastModifiedBy>Fredrik Malmberg</cp:lastModifiedBy>
  <cp:revision>27</cp:revision>
  <dcterms:created xsi:type="dcterms:W3CDTF">2018-08-10T13:41:07Z</dcterms:created>
  <dcterms:modified xsi:type="dcterms:W3CDTF">2018-09-11T11:54:46Z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0x0101000C63BF9C92B99240B3E7F14218F461BB</vt:lpwstr>
  </property>
</Properties>
</file>