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notesMasterIdLst>
    <p:notesMasterId r:id="rId25"/>
  </p:notesMasterIdLst>
  <p:sldIdLst>
    <p:sldId id="393" r:id="rId3"/>
    <p:sldId id="297" r:id="rId4"/>
    <p:sldId id="291" r:id="rId5"/>
    <p:sldId id="286" r:id="rId6"/>
    <p:sldId id="293" r:id="rId7"/>
    <p:sldId id="395" r:id="rId8"/>
    <p:sldId id="279" r:id="rId9"/>
    <p:sldId id="288" r:id="rId10"/>
    <p:sldId id="290" r:id="rId11"/>
    <p:sldId id="372" r:id="rId12"/>
    <p:sldId id="378" r:id="rId13"/>
    <p:sldId id="384" r:id="rId14"/>
    <p:sldId id="383" r:id="rId15"/>
    <p:sldId id="382" r:id="rId16"/>
    <p:sldId id="392" r:id="rId17"/>
    <p:sldId id="396" r:id="rId18"/>
    <p:sldId id="398" r:id="rId19"/>
    <p:sldId id="399" r:id="rId20"/>
    <p:sldId id="387" r:id="rId21"/>
    <p:sldId id="390" r:id="rId22"/>
    <p:sldId id="389" r:id="rId23"/>
    <p:sldId id="386" r:id="rId24"/>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8">
          <p15:clr>
            <a:srgbClr val="A4A3A4"/>
          </p15:clr>
        </p15:guide>
        <p15:guide id="2" pos="1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2" autoAdjust="0"/>
    <p:restoredTop sz="88732" autoAdjust="0"/>
  </p:normalViewPr>
  <p:slideViewPr>
    <p:cSldViewPr showGuides="1">
      <p:cViewPr varScale="1">
        <p:scale>
          <a:sx n="77" d="100"/>
          <a:sy n="77" d="100"/>
        </p:scale>
        <p:origin x="1325" y="67"/>
      </p:cViewPr>
      <p:guideLst>
        <p:guide orient="horz" pos="2048"/>
        <p:guide pos="15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1" d="100"/>
          <a:sy n="81" d="100"/>
        </p:scale>
        <p:origin x="-228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CF216-A710-4A40-AD7E-B4B409C2D54A}" type="doc">
      <dgm:prSet loTypeId="urn:microsoft.com/office/officeart/2009/layout/CircleArrowProcess" loCatId="pyramid" qsTypeId="urn:microsoft.com/office/officeart/2005/8/quickstyle/3D1" qsCatId="3D" csTypeId="urn:microsoft.com/office/officeart/2005/8/colors/accent1_2" csCatId="accent1" phldr="1"/>
      <dgm:spPr/>
      <dgm:t>
        <a:bodyPr/>
        <a:lstStyle/>
        <a:p>
          <a:endParaRPr lang="sv-SE"/>
        </a:p>
      </dgm:t>
    </dgm:pt>
    <dgm:pt modelId="{0F86E129-33B7-5F4C-93F4-4EDD849CA954}">
      <dgm:prSet phldrT="[Text]"/>
      <dgm:spPr/>
      <dgm:t>
        <a:bodyPr/>
        <a:lstStyle/>
        <a:p>
          <a:r>
            <a:rPr lang="sv-SE" dirty="0"/>
            <a:t>VISION</a:t>
          </a:r>
        </a:p>
      </dgm:t>
    </dgm:pt>
    <dgm:pt modelId="{932A40E3-F80D-FA48-8570-8CF0FD42914C}" type="parTrans" cxnId="{70088243-0A2A-6E4B-A23D-0745FD764635}">
      <dgm:prSet/>
      <dgm:spPr/>
      <dgm:t>
        <a:bodyPr/>
        <a:lstStyle/>
        <a:p>
          <a:endParaRPr lang="sv-SE"/>
        </a:p>
      </dgm:t>
    </dgm:pt>
    <dgm:pt modelId="{ED82466D-54ED-674D-8FBD-4D67A5D89307}" type="sibTrans" cxnId="{70088243-0A2A-6E4B-A23D-0745FD764635}">
      <dgm:prSet/>
      <dgm:spPr/>
      <dgm:t>
        <a:bodyPr/>
        <a:lstStyle/>
        <a:p>
          <a:endParaRPr lang="sv-SE"/>
        </a:p>
      </dgm:t>
    </dgm:pt>
    <dgm:pt modelId="{C744DDF4-540D-CC45-B567-C9468D51DC0E}">
      <dgm:prSet phldrT="[Text]"/>
      <dgm:spPr/>
      <dgm:t>
        <a:bodyPr/>
        <a:lstStyle/>
        <a:p>
          <a:r>
            <a:rPr lang="sv-SE" dirty="0"/>
            <a:t>MÅL</a:t>
          </a:r>
        </a:p>
      </dgm:t>
    </dgm:pt>
    <dgm:pt modelId="{909AC22A-241D-2847-9092-B60281DB4A35}" type="parTrans" cxnId="{4FDBC777-73B4-F746-BD2C-DACD452E1CE9}">
      <dgm:prSet/>
      <dgm:spPr/>
      <dgm:t>
        <a:bodyPr/>
        <a:lstStyle/>
        <a:p>
          <a:endParaRPr lang="sv-SE"/>
        </a:p>
      </dgm:t>
    </dgm:pt>
    <dgm:pt modelId="{684E76E5-8F73-8047-B34C-CFAA0C074765}" type="sibTrans" cxnId="{4FDBC777-73B4-F746-BD2C-DACD452E1CE9}">
      <dgm:prSet/>
      <dgm:spPr/>
      <dgm:t>
        <a:bodyPr/>
        <a:lstStyle/>
        <a:p>
          <a:endParaRPr lang="sv-SE"/>
        </a:p>
      </dgm:t>
    </dgm:pt>
    <dgm:pt modelId="{EFFC9FF1-5DD6-2D43-BA80-0B74D0620787}">
      <dgm:prSet phldrT="[Text]"/>
      <dgm:spPr/>
      <dgm:t>
        <a:bodyPr/>
        <a:lstStyle/>
        <a:p>
          <a:r>
            <a:rPr lang="sv-SE" dirty="0"/>
            <a:t>STRATEGI</a:t>
          </a:r>
        </a:p>
      </dgm:t>
    </dgm:pt>
    <dgm:pt modelId="{EEE1D13B-728F-B447-8599-63869606605F}" type="parTrans" cxnId="{F529107A-437B-D743-9C8E-4BD7E85641FF}">
      <dgm:prSet/>
      <dgm:spPr/>
      <dgm:t>
        <a:bodyPr/>
        <a:lstStyle/>
        <a:p>
          <a:endParaRPr lang="sv-SE"/>
        </a:p>
      </dgm:t>
    </dgm:pt>
    <dgm:pt modelId="{3C2901D0-DE36-F44F-9EF2-775D974011C8}" type="sibTrans" cxnId="{F529107A-437B-D743-9C8E-4BD7E85641FF}">
      <dgm:prSet/>
      <dgm:spPr/>
      <dgm:t>
        <a:bodyPr/>
        <a:lstStyle/>
        <a:p>
          <a:endParaRPr lang="sv-SE"/>
        </a:p>
      </dgm:t>
    </dgm:pt>
    <dgm:pt modelId="{06730EF4-32DF-4F45-81A3-8F6B5CF3F91B}" type="pres">
      <dgm:prSet presAssocID="{B37CF216-A710-4A40-AD7E-B4B409C2D54A}" presName="Name0" presStyleCnt="0">
        <dgm:presLayoutVars>
          <dgm:chMax val="7"/>
          <dgm:chPref val="7"/>
          <dgm:dir/>
          <dgm:animLvl val="lvl"/>
        </dgm:presLayoutVars>
      </dgm:prSet>
      <dgm:spPr/>
    </dgm:pt>
    <dgm:pt modelId="{A1DA1E70-E1F8-634C-AA9E-C31E622DB2CB}" type="pres">
      <dgm:prSet presAssocID="{0F86E129-33B7-5F4C-93F4-4EDD849CA954}" presName="Accent1" presStyleCnt="0"/>
      <dgm:spPr/>
    </dgm:pt>
    <dgm:pt modelId="{075A71B9-12B2-2A45-9937-5F5E2AF946C6}" type="pres">
      <dgm:prSet presAssocID="{0F86E129-33B7-5F4C-93F4-4EDD849CA954}" presName="Accent" presStyleLbl="node1" presStyleIdx="0" presStyleCnt="3"/>
      <dgm:spPr>
        <a:solidFill>
          <a:schemeClr val="accent6">
            <a:lumMod val="75000"/>
          </a:schemeClr>
        </a:solidFill>
      </dgm:spPr>
    </dgm:pt>
    <dgm:pt modelId="{E0A06158-9B48-0D4A-949F-362220C66D58}" type="pres">
      <dgm:prSet presAssocID="{0F86E129-33B7-5F4C-93F4-4EDD849CA954}" presName="Parent1" presStyleLbl="revTx" presStyleIdx="0" presStyleCnt="3">
        <dgm:presLayoutVars>
          <dgm:chMax val="1"/>
          <dgm:chPref val="1"/>
          <dgm:bulletEnabled val="1"/>
        </dgm:presLayoutVars>
      </dgm:prSet>
      <dgm:spPr/>
    </dgm:pt>
    <dgm:pt modelId="{A170C0FE-808C-9544-82AD-BDFC575BC33C}" type="pres">
      <dgm:prSet presAssocID="{C744DDF4-540D-CC45-B567-C9468D51DC0E}" presName="Accent2" presStyleCnt="0"/>
      <dgm:spPr/>
    </dgm:pt>
    <dgm:pt modelId="{E778B963-1D21-2E42-969A-0478B362EF00}" type="pres">
      <dgm:prSet presAssocID="{C744DDF4-540D-CC45-B567-C9468D51DC0E}" presName="Accent" presStyleLbl="node1" presStyleIdx="1" presStyleCnt="3"/>
      <dgm:spPr>
        <a:solidFill>
          <a:schemeClr val="accent4">
            <a:lumMod val="75000"/>
          </a:schemeClr>
        </a:solidFill>
      </dgm:spPr>
    </dgm:pt>
    <dgm:pt modelId="{97B95ECA-4C83-AD40-9673-F300B137C091}" type="pres">
      <dgm:prSet presAssocID="{C744DDF4-540D-CC45-B567-C9468D51DC0E}" presName="Parent2" presStyleLbl="revTx" presStyleIdx="1" presStyleCnt="3">
        <dgm:presLayoutVars>
          <dgm:chMax val="1"/>
          <dgm:chPref val="1"/>
          <dgm:bulletEnabled val="1"/>
        </dgm:presLayoutVars>
      </dgm:prSet>
      <dgm:spPr/>
    </dgm:pt>
    <dgm:pt modelId="{DB5B53D0-E584-EC4E-91C9-63FFD0A793F2}" type="pres">
      <dgm:prSet presAssocID="{EFFC9FF1-5DD6-2D43-BA80-0B74D0620787}" presName="Accent3" presStyleCnt="0"/>
      <dgm:spPr/>
    </dgm:pt>
    <dgm:pt modelId="{135AB074-A1CE-5E48-AE75-AA5FEFE6EC10}" type="pres">
      <dgm:prSet presAssocID="{EFFC9FF1-5DD6-2D43-BA80-0B74D0620787}" presName="Accent" presStyleLbl="node1" presStyleIdx="2" presStyleCnt="3"/>
      <dgm:spPr>
        <a:solidFill>
          <a:srgbClr val="FF0000"/>
        </a:solidFill>
      </dgm:spPr>
    </dgm:pt>
    <dgm:pt modelId="{C6DED528-DA16-F44F-B30F-D17FEA3E0C15}" type="pres">
      <dgm:prSet presAssocID="{EFFC9FF1-5DD6-2D43-BA80-0B74D0620787}" presName="Parent3" presStyleLbl="revTx" presStyleIdx="2" presStyleCnt="3">
        <dgm:presLayoutVars>
          <dgm:chMax val="1"/>
          <dgm:chPref val="1"/>
          <dgm:bulletEnabled val="1"/>
        </dgm:presLayoutVars>
      </dgm:prSet>
      <dgm:spPr/>
    </dgm:pt>
  </dgm:ptLst>
  <dgm:cxnLst>
    <dgm:cxn modelId="{140E7009-5A2C-A644-AD30-BB160C33FF71}" type="presOf" srcId="{EFFC9FF1-5DD6-2D43-BA80-0B74D0620787}" destId="{C6DED528-DA16-F44F-B30F-D17FEA3E0C15}" srcOrd="0" destOrd="0" presId="urn:microsoft.com/office/officeart/2009/layout/CircleArrowProcess"/>
    <dgm:cxn modelId="{C9A0263B-7C9B-804F-BBDF-B0475ACB8717}" type="presOf" srcId="{C744DDF4-540D-CC45-B567-C9468D51DC0E}" destId="{97B95ECA-4C83-AD40-9673-F300B137C091}" srcOrd="0" destOrd="0" presId="urn:microsoft.com/office/officeart/2009/layout/CircleArrowProcess"/>
    <dgm:cxn modelId="{70088243-0A2A-6E4B-A23D-0745FD764635}" srcId="{B37CF216-A710-4A40-AD7E-B4B409C2D54A}" destId="{0F86E129-33B7-5F4C-93F4-4EDD849CA954}" srcOrd="0" destOrd="0" parTransId="{932A40E3-F80D-FA48-8570-8CF0FD42914C}" sibTransId="{ED82466D-54ED-674D-8FBD-4D67A5D89307}"/>
    <dgm:cxn modelId="{4FDBC777-73B4-F746-BD2C-DACD452E1CE9}" srcId="{B37CF216-A710-4A40-AD7E-B4B409C2D54A}" destId="{C744DDF4-540D-CC45-B567-C9468D51DC0E}" srcOrd="1" destOrd="0" parTransId="{909AC22A-241D-2847-9092-B60281DB4A35}" sibTransId="{684E76E5-8F73-8047-B34C-CFAA0C074765}"/>
    <dgm:cxn modelId="{F529107A-437B-D743-9C8E-4BD7E85641FF}" srcId="{B37CF216-A710-4A40-AD7E-B4B409C2D54A}" destId="{EFFC9FF1-5DD6-2D43-BA80-0B74D0620787}" srcOrd="2" destOrd="0" parTransId="{EEE1D13B-728F-B447-8599-63869606605F}" sibTransId="{3C2901D0-DE36-F44F-9EF2-775D974011C8}"/>
    <dgm:cxn modelId="{F9DF4393-63F6-AB44-B489-D62C9EAAFB88}" type="presOf" srcId="{0F86E129-33B7-5F4C-93F4-4EDD849CA954}" destId="{E0A06158-9B48-0D4A-949F-362220C66D58}" srcOrd="0" destOrd="0" presId="urn:microsoft.com/office/officeart/2009/layout/CircleArrowProcess"/>
    <dgm:cxn modelId="{8E9E0EA1-E32D-F042-A930-00EE4EB8B0D2}" type="presOf" srcId="{B37CF216-A710-4A40-AD7E-B4B409C2D54A}" destId="{06730EF4-32DF-4F45-81A3-8F6B5CF3F91B}" srcOrd="0" destOrd="0" presId="urn:microsoft.com/office/officeart/2009/layout/CircleArrowProcess"/>
    <dgm:cxn modelId="{0EA01208-3A2E-5649-A134-2C7404C9C4B1}" type="presParOf" srcId="{06730EF4-32DF-4F45-81A3-8F6B5CF3F91B}" destId="{A1DA1E70-E1F8-634C-AA9E-C31E622DB2CB}" srcOrd="0" destOrd="0" presId="urn:microsoft.com/office/officeart/2009/layout/CircleArrowProcess"/>
    <dgm:cxn modelId="{082A46A4-8AEF-914A-83B8-D64CEF5716DF}" type="presParOf" srcId="{A1DA1E70-E1F8-634C-AA9E-C31E622DB2CB}" destId="{075A71B9-12B2-2A45-9937-5F5E2AF946C6}" srcOrd="0" destOrd="0" presId="urn:microsoft.com/office/officeart/2009/layout/CircleArrowProcess"/>
    <dgm:cxn modelId="{E4639E6C-F9E9-234F-A8FF-54CB70AEEB0C}" type="presParOf" srcId="{06730EF4-32DF-4F45-81A3-8F6B5CF3F91B}" destId="{E0A06158-9B48-0D4A-949F-362220C66D58}" srcOrd="1" destOrd="0" presId="urn:microsoft.com/office/officeart/2009/layout/CircleArrowProcess"/>
    <dgm:cxn modelId="{4990FA0B-F73D-FA46-B2E2-595252208F6A}" type="presParOf" srcId="{06730EF4-32DF-4F45-81A3-8F6B5CF3F91B}" destId="{A170C0FE-808C-9544-82AD-BDFC575BC33C}" srcOrd="2" destOrd="0" presId="urn:microsoft.com/office/officeart/2009/layout/CircleArrowProcess"/>
    <dgm:cxn modelId="{1B704E01-5F00-7B4E-9344-879781840202}" type="presParOf" srcId="{A170C0FE-808C-9544-82AD-BDFC575BC33C}" destId="{E778B963-1D21-2E42-969A-0478B362EF00}" srcOrd="0" destOrd="0" presId="urn:microsoft.com/office/officeart/2009/layout/CircleArrowProcess"/>
    <dgm:cxn modelId="{EDA5ABA4-E477-1C4E-A2DD-9541581ACF8E}" type="presParOf" srcId="{06730EF4-32DF-4F45-81A3-8F6B5CF3F91B}" destId="{97B95ECA-4C83-AD40-9673-F300B137C091}" srcOrd="3" destOrd="0" presId="urn:microsoft.com/office/officeart/2009/layout/CircleArrowProcess"/>
    <dgm:cxn modelId="{AB39C57F-98B7-A14C-8507-A66A080444FE}" type="presParOf" srcId="{06730EF4-32DF-4F45-81A3-8F6B5CF3F91B}" destId="{DB5B53D0-E584-EC4E-91C9-63FFD0A793F2}" srcOrd="4" destOrd="0" presId="urn:microsoft.com/office/officeart/2009/layout/CircleArrowProcess"/>
    <dgm:cxn modelId="{AE3F4EF7-55DB-F24D-9530-54D3AC5188D2}" type="presParOf" srcId="{DB5B53D0-E584-EC4E-91C9-63FFD0A793F2}" destId="{135AB074-A1CE-5E48-AE75-AA5FEFE6EC10}" srcOrd="0" destOrd="0" presId="urn:microsoft.com/office/officeart/2009/layout/CircleArrowProcess"/>
    <dgm:cxn modelId="{BF0B9C63-A540-744D-9C00-78FC190A93BF}" type="presParOf" srcId="{06730EF4-32DF-4F45-81A3-8F6B5CF3F91B}" destId="{C6DED528-DA16-F44F-B30F-D17FEA3E0C1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A71B9-12B2-2A45-9937-5F5E2AF946C6}">
      <dsp:nvSpPr>
        <dsp:cNvPr id="0" name=""/>
        <dsp:cNvSpPr/>
      </dsp:nvSpPr>
      <dsp:spPr>
        <a:xfrm>
          <a:off x="2786808" y="0"/>
          <a:ext cx="2266945" cy="2267290"/>
        </a:xfrm>
        <a:prstGeom prst="circularArrow">
          <a:avLst>
            <a:gd name="adj1" fmla="val 10980"/>
            <a:gd name="adj2" fmla="val 1142322"/>
            <a:gd name="adj3" fmla="val 4500000"/>
            <a:gd name="adj4" fmla="val 10800000"/>
            <a:gd name="adj5" fmla="val 125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A06158-9B48-0D4A-949F-362220C66D58}">
      <dsp:nvSpPr>
        <dsp:cNvPr id="0" name=""/>
        <dsp:cNvSpPr/>
      </dsp:nvSpPr>
      <dsp:spPr>
        <a:xfrm>
          <a:off x="3287877" y="818560"/>
          <a:ext cx="1259697" cy="62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v-SE" sz="2100" kern="1200" dirty="0"/>
            <a:t>VISION</a:t>
          </a:r>
        </a:p>
      </dsp:txBody>
      <dsp:txXfrm>
        <a:off x="3287877" y="818560"/>
        <a:ext cx="1259697" cy="629698"/>
      </dsp:txXfrm>
    </dsp:sp>
    <dsp:sp modelId="{E778B963-1D21-2E42-969A-0478B362EF00}">
      <dsp:nvSpPr>
        <dsp:cNvPr id="0" name=""/>
        <dsp:cNvSpPr/>
      </dsp:nvSpPr>
      <dsp:spPr>
        <a:xfrm>
          <a:off x="2157172" y="1302726"/>
          <a:ext cx="2266945" cy="2267290"/>
        </a:xfrm>
        <a:prstGeom prst="leftCircularArrow">
          <a:avLst>
            <a:gd name="adj1" fmla="val 10980"/>
            <a:gd name="adj2" fmla="val 1142322"/>
            <a:gd name="adj3" fmla="val 6300000"/>
            <a:gd name="adj4" fmla="val 18900000"/>
            <a:gd name="adj5" fmla="val 125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7B95ECA-4C83-AD40-9673-F300B137C091}">
      <dsp:nvSpPr>
        <dsp:cNvPr id="0" name=""/>
        <dsp:cNvSpPr/>
      </dsp:nvSpPr>
      <dsp:spPr>
        <a:xfrm>
          <a:off x="2660795" y="2128822"/>
          <a:ext cx="1259697" cy="62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v-SE" sz="2100" kern="1200" dirty="0"/>
            <a:t>MÅL</a:t>
          </a:r>
        </a:p>
      </dsp:txBody>
      <dsp:txXfrm>
        <a:off x="2660795" y="2128822"/>
        <a:ext cx="1259697" cy="629698"/>
      </dsp:txXfrm>
    </dsp:sp>
    <dsp:sp modelId="{135AB074-A1CE-5E48-AE75-AA5FEFE6EC10}">
      <dsp:nvSpPr>
        <dsp:cNvPr id="0" name=""/>
        <dsp:cNvSpPr/>
      </dsp:nvSpPr>
      <dsp:spPr>
        <a:xfrm>
          <a:off x="2948155" y="2761346"/>
          <a:ext cx="1947657" cy="1948438"/>
        </a:xfrm>
        <a:prstGeom prst="blockArc">
          <a:avLst>
            <a:gd name="adj1" fmla="val 13500000"/>
            <a:gd name="adj2" fmla="val 10800000"/>
            <a:gd name="adj3" fmla="val 1274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DED528-DA16-F44F-B30F-D17FEA3E0C15}">
      <dsp:nvSpPr>
        <dsp:cNvPr id="0" name=""/>
        <dsp:cNvSpPr/>
      </dsp:nvSpPr>
      <dsp:spPr>
        <a:xfrm>
          <a:off x="3290857" y="3440968"/>
          <a:ext cx="1259697" cy="62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v-SE" sz="2100" kern="1200" dirty="0"/>
            <a:t>STRATEGI</a:t>
          </a:r>
        </a:p>
      </dsp:txBody>
      <dsp:txXfrm>
        <a:off x="3290857" y="3440968"/>
        <a:ext cx="1259697" cy="62969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B8DD7-0140-1E4F-919A-92D4B8A3D872}" type="datetimeFigureOut">
              <a:rPr lang="sv-SE" smtClean="0"/>
              <a:pPr/>
              <a:t>2018-03-22</a:t>
            </a:fld>
            <a:endParaRPr lang="en-GB"/>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E1149-90E7-0F4B-96FC-76455668E967}" type="slidenum">
              <a:rPr lang="en-GB" smtClean="0"/>
              <a:pPr/>
              <a:t>‹#›</a:t>
            </a:fld>
            <a:endParaRPr lang="en-GB"/>
          </a:p>
        </p:txBody>
      </p:sp>
    </p:spTree>
    <p:extLst>
      <p:ext uri="{BB962C8B-B14F-4D97-AF65-F5344CB8AC3E}">
        <p14:creationId xmlns:p14="http://schemas.microsoft.com/office/powerpoint/2010/main" val="4225091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europa.eu/digital-single-market/en/news/updated-results-ongoing-pre-commercial-procurements-pcp-projec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Tidigare</a:t>
            </a:r>
            <a:r>
              <a:rPr lang="en-GB" dirty="0"/>
              <a:t> </a:t>
            </a:r>
            <a:r>
              <a:rPr lang="en-GB" dirty="0" err="1"/>
              <a:t>teknikupphandling</a:t>
            </a:r>
            <a:endParaRPr lang="en-GB" dirty="0"/>
          </a:p>
        </p:txBody>
      </p:sp>
      <p:sp>
        <p:nvSpPr>
          <p:cNvPr id="4" name="Platshållare för bildnummer 3"/>
          <p:cNvSpPr>
            <a:spLocks noGrp="1"/>
          </p:cNvSpPr>
          <p:nvPr>
            <p:ph type="sldNum" sz="quarter" idx="10"/>
          </p:nvPr>
        </p:nvSpPr>
        <p:spPr/>
        <p:txBody>
          <a:bodyPr/>
          <a:lstStyle/>
          <a:p>
            <a:fld id="{B59E1149-90E7-0F4B-96FC-76455668E967}" type="slidenum">
              <a:rPr lang="en-GB" smtClean="0"/>
              <a:pPr/>
              <a:t>3</a:t>
            </a:fld>
            <a:endParaRPr lang="en-GB"/>
          </a:p>
        </p:txBody>
      </p:sp>
    </p:spTree>
    <p:extLst>
      <p:ext uri="{BB962C8B-B14F-4D97-AF65-F5344CB8AC3E}">
        <p14:creationId xmlns:p14="http://schemas.microsoft.com/office/powerpoint/2010/main" val="412608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1" i="0" kern="1200" dirty="0">
                <a:solidFill>
                  <a:schemeClr val="tx1"/>
                </a:solidFill>
                <a:effectLst/>
                <a:latin typeface="+mn-lt"/>
                <a:ea typeface="+mn-ea"/>
                <a:cs typeface="+mn-cs"/>
              </a:rPr>
              <a:t>1+2 </a:t>
            </a:r>
            <a:r>
              <a:rPr lang="sv-SE" sz="1200" b="0" i="0" kern="1200" dirty="0">
                <a:solidFill>
                  <a:schemeClr val="tx1"/>
                </a:solidFill>
                <a:effectLst/>
                <a:latin typeface="+mn-lt"/>
                <a:ea typeface="+mn-ea"/>
                <a:cs typeface="+mn-cs"/>
              </a:rPr>
              <a:t>Konkurrensutsättning av FoU genom exempelvis förkommersiell upphandling innebära att nya innovationer som kan möta offentliga behov kan utvecklas mycket snabbare och billigare.</a:t>
            </a:r>
            <a:r>
              <a:rPr lang="sv-SE" sz="1200" b="0" i="0" kern="1200" baseline="0" dirty="0">
                <a:solidFill>
                  <a:schemeClr val="tx1"/>
                </a:solidFill>
                <a:effectLst/>
                <a:latin typeface="+mn-lt"/>
                <a:ea typeface="+mn-ea"/>
                <a:cs typeface="+mn-cs"/>
              </a:rPr>
              <a:t> A</a:t>
            </a:r>
            <a:r>
              <a:rPr lang="sv-SE" sz="1200" b="0" i="0" kern="1200" dirty="0">
                <a:solidFill>
                  <a:schemeClr val="tx1"/>
                </a:solidFill>
                <a:effectLst/>
                <a:latin typeface="+mn-lt"/>
                <a:ea typeface="+mn-ea"/>
                <a:cs typeface="+mn-cs"/>
              </a:rPr>
              <a:t>merikansk studie -</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FoU-tiden kan reduceras med 33% och kostnaden sänkas med 42%. (1)</a:t>
            </a:r>
          </a:p>
          <a:p>
            <a:pPr fontAlgn="base"/>
            <a:r>
              <a:rPr lang="sv-SE" sz="1200" b="1" i="0" kern="1200" dirty="0">
                <a:solidFill>
                  <a:schemeClr val="tx1"/>
                </a:solidFill>
                <a:effectLst/>
                <a:latin typeface="+mn-lt"/>
                <a:ea typeface="+mn-ea"/>
                <a:cs typeface="+mn-cs"/>
              </a:rPr>
              <a:t>3 </a:t>
            </a:r>
            <a:r>
              <a:rPr lang="sv-SE" sz="1200" b="0" i="0" kern="1200" dirty="0">
                <a:solidFill>
                  <a:schemeClr val="tx1"/>
                </a:solidFill>
                <a:effectLst/>
                <a:latin typeface="+mn-lt"/>
                <a:ea typeface="+mn-ea"/>
                <a:cs typeface="+mn-cs"/>
              </a:rPr>
              <a:t>Offentlig upphandling 15-20% av BNP. Om bara fem procent av alla upphandlingar genomfördes som innovationsupphandlingar skulle det motsvara ca 70 miljarder kronor/år investerade i innovation. Det kan jämföras med den totala svenska offentliga forskningsbudgeten på ungefär 35 miljarder kronor/år. (2)</a:t>
            </a:r>
          </a:p>
          <a:p>
            <a:pPr fontAlgn="base"/>
            <a:r>
              <a:rPr lang="sv-SE" sz="1200" b="1" i="0" kern="1200" dirty="0">
                <a:solidFill>
                  <a:schemeClr val="tx1"/>
                </a:solidFill>
                <a:effectLst/>
                <a:latin typeface="+mn-lt"/>
                <a:ea typeface="+mn-ea"/>
                <a:cs typeface="+mn-cs"/>
              </a:rPr>
              <a:t>4</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Det är primärt små och medelstora företag (SME) som skapar nya jobb. I en studie av 12 förkommersiella upphandlingar med EU-stöd visade det sig att 71% av alla avtal tilldelades SME, vilket är dubbelt så mycket som genomsnittet i upphandlingar i Europa. (3)</a:t>
            </a:r>
          </a:p>
          <a:p>
            <a:pPr fontAlgn="base"/>
            <a:r>
              <a:rPr lang="sv-SE" sz="1200" b="1" i="0" kern="1200" dirty="0">
                <a:solidFill>
                  <a:schemeClr val="tx1"/>
                </a:solidFill>
                <a:effectLst/>
                <a:latin typeface="+mn-lt"/>
                <a:ea typeface="+mn-ea"/>
                <a:cs typeface="+mn-cs"/>
              </a:rPr>
              <a:t>5</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I studien av 12 förkommersiella upphandlingar med EU-stöd vanns närmare en tredjedel av avtalen av företag från andra länder än de upphandlande organisationerna, vilket är 25 ggr mer än genomsnittet.</a:t>
            </a:r>
          </a:p>
          <a:p>
            <a:pPr fontAlgn="base"/>
            <a:r>
              <a:rPr lang="sv-SE" sz="1200" b="1" i="0" kern="1200" dirty="0">
                <a:solidFill>
                  <a:schemeClr val="tx1"/>
                </a:solidFill>
                <a:effectLst/>
                <a:latin typeface="+mn-lt"/>
                <a:ea typeface="+mn-ea"/>
                <a:cs typeface="+mn-cs"/>
              </a:rPr>
              <a:t>6.  </a:t>
            </a:r>
            <a:r>
              <a:rPr lang="sv-SE" sz="1200" b="0" i="0" kern="1200" dirty="0">
                <a:solidFill>
                  <a:schemeClr val="tx1"/>
                </a:solidFill>
                <a:effectLst/>
                <a:latin typeface="+mn-lt"/>
                <a:ea typeface="+mn-ea"/>
                <a:cs typeface="+mn-cs"/>
              </a:rPr>
              <a:t>Offentliga verksamheter saknar ofta strukturerade arbetssätt för att identifiera vilka behov som måste mötas och metoder som behöver utvecklas för att uppnå långsiktiga mål. Innovationsupphandlingar erbjuder en möjlighet till strukturerad behovsanalys och metodutveckling.</a:t>
            </a:r>
          </a:p>
          <a:p>
            <a:pPr fontAlgn="base"/>
            <a:r>
              <a:rPr lang="sv-SE" sz="1200" b="1" i="0" kern="1200" dirty="0">
                <a:solidFill>
                  <a:schemeClr val="tx1"/>
                </a:solidFill>
                <a:effectLst/>
                <a:latin typeface="+mn-lt"/>
                <a:ea typeface="+mn-ea"/>
                <a:cs typeface="+mn-cs"/>
              </a:rPr>
              <a:t>7.  </a:t>
            </a:r>
            <a:r>
              <a:rPr lang="sv-SE" sz="1200" b="0" i="0" kern="1200" dirty="0">
                <a:solidFill>
                  <a:schemeClr val="tx1"/>
                </a:solidFill>
                <a:effectLst/>
                <a:latin typeface="+mn-lt"/>
                <a:ea typeface="+mn-ea"/>
                <a:cs typeface="+mn-cs"/>
              </a:rPr>
              <a:t>Genom att utgå från utvecklingsbehov ges inköp i en innovationsupphandling en större strategisk betydelse för verksamheten. Man går från kortsiktig riskminimering genom att köpa ”off the </a:t>
            </a:r>
            <a:r>
              <a:rPr lang="sv-SE" sz="1200" b="0" i="0" kern="1200" dirty="0" err="1">
                <a:solidFill>
                  <a:schemeClr val="tx1"/>
                </a:solidFill>
                <a:effectLst/>
                <a:latin typeface="+mn-lt"/>
                <a:ea typeface="+mn-ea"/>
                <a:cs typeface="+mn-cs"/>
              </a:rPr>
              <a:t>shelf</a:t>
            </a:r>
            <a:r>
              <a:rPr lang="sv-SE" sz="1200" b="0" i="0" kern="1200" dirty="0">
                <a:solidFill>
                  <a:schemeClr val="tx1"/>
                </a:solidFill>
                <a:effectLst/>
                <a:latin typeface="+mn-lt"/>
                <a:ea typeface="+mn-ea"/>
                <a:cs typeface="+mn-cs"/>
              </a:rPr>
              <a:t>” till att integrera offentliga inköp i långsiktig verksamhetsutveckling.</a:t>
            </a:r>
          </a:p>
          <a:p>
            <a:pPr fontAlgn="base"/>
            <a:r>
              <a:rPr lang="sv-SE" sz="1200" b="1" i="0" kern="1200" dirty="0">
                <a:solidFill>
                  <a:schemeClr val="tx1"/>
                </a:solidFill>
                <a:effectLst/>
                <a:latin typeface="+mn-lt"/>
                <a:ea typeface="+mn-ea"/>
                <a:cs typeface="+mn-cs"/>
              </a:rPr>
              <a:t>8. </a:t>
            </a:r>
            <a:r>
              <a:rPr lang="sv-SE" sz="1200" b="0" i="0" kern="1200" dirty="0">
                <a:solidFill>
                  <a:schemeClr val="tx1"/>
                </a:solidFill>
                <a:effectLst/>
                <a:latin typeface="+mn-lt"/>
                <a:ea typeface="+mn-ea"/>
                <a:cs typeface="+mn-cs"/>
              </a:rPr>
              <a:t>En innovationsupphandlingsprocess bryter linjeorganisationen när en intern köpargrupp skapas med behovsägare och inköpsexpertis inom organisationen. Innovationsupphandlingar färgar medarbetarna, leder till fler innovationsinitiativ och en modigare organisation. Det kan röra sig om allt från enkla innovationstävlingar där exempelvis studenter engageras till intraprenörsprogram där man tar hand om anställdas egna idéer i en strukturerad innovationsprocess.</a:t>
            </a:r>
          </a:p>
          <a:p>
            <a:pPr fontAlgn="base"/>
            <a:r>
              <a:rPr lang="sv-SE" sz="1200" b="1" i="0" kern="1200" dirty="0">
                <a:solidFill>
                  <a:schemeClr val="tx1"/>
                </a:solidFill>
                <a:effectLst/>
                <a:latin typeface="+mn-lt"/>
                <a:ea typeface="+mn-ea"/>
                <a:cs typeface="+mn-cs"/>
              </a:rPr>
              <a:t>9. </a:t>
            </a:r>
            <a:r>
              <a:rPr lang="sv-SE" sz="1200" b="0" i="0" kern="1200" dirty="0">
                <a:solidFill>
                  <a:schemeClr val="tx1"/>
                </a:solidFill>
                <a:effectLst/>
                <a:latin typeface="+mn-lt"/>
                <a:ea typeface="+mn-ea"/>
                <a:cs typeface="+mn-cs"/>
              </a:rPr>
              <a:t>Den fördjupade omvärldsanalys utifrån faktiska behov i verksamheten som en innovationsupphandling omfattar, leder oundvikligen till ny kunskap och nya kontakter som kan lägga en bra grund för ökad samverkan inom fler områden och bidra till att omsätta forskning till nya tjänster exempelvis i anslutning till universitets-, inkubator och science park-miljöer och på så vis ge den upphandlande parten en mer aktiv roll i det svenska innovationssystemet.</a:t>
            </a:r>
          </a:p>
          <a:p>
            <a:pPr fontAlgn="base"/>
            <a:r>
              <a:rPr lang="sv-SE" sz="1200" b="1" i="0" kern="1200" dirty="0">
                <a:solidFill>
                  <a:schemeClr val="tx1"/>
                </a:solidFill>
                <a:effectLst/>
                <a:latin typeface="+mn-lt"/>
                <a:ea typeface="+mn-ea"/>
                <a:cs typeface="+mn-cs"/>
              </a:rPr>
              <a:t>10. </a:t>
            </a:r>
            <a:r>
              <a:rPr lang="sv-SE" sz="1200" b="0" i="0" kern="1200" dirty="0">
                <a:solidFill>
                  <a:schemeClr val="tx1"/>
                </a:solidFill>
                <a:effectLst/>
                <a:latin typeface="+mn-lt"/>
                <a:ea typeface="+mn-ea"/>
                <a:cs typeface="+mn-cs"/>
              </a:rPr>
              <a:t>I en innovationsupphandlingsprocess är det ett skall-krav att vara öppen, kreativ och våga tänka stort och nytt. Jag har fortfarande inte träffat någon som inte tycker att det är roligt.</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(1) </a:t>
            </a:r>
            <a:r>
              <a:rPr lang="sv-SE" sz="1200" b="0" i="0" kern="1200" dirty="0" err="1">
                <a:solidFill>
                  <a:schemeClr val="tx1"/>
                </a:solidFill>
                <a:effectLst/>
                <a:latin typeface="+mn-lt"/>
                <a:ea typeface="+mn-ea"/>
                <a:cs typeface="+mn-cs"/>
              </a:rPr>
              <a:t>Gansler</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Lucyshyn</a:t>
            </a:r>
            <a:r>
              <a:rPr lang="sv-SE" sz="1200" b="0" i="0" kern="1200" dirty="0">
                <a:solidFill>
                  <a:schemeClr val="tx1"/>
                </a:solidFill>
                <a:effectLst/>
                <a:latin typeface="+mn-lt"/>
                <a:ea typeface="+mn-ea"/>
                <a:cs typeface="+mn-cs"/>
              </a:rPr>
              <a:t>, Arendt: </a:t>
            </a:r>
            <a:r>
              <a:rPr lang="sv-SE" sz="1200" b="0" i="1" kern="1200" dirty="0" err="1">
                <a:solidFill>
                  <a:schemeClr val="tx1"/>
                </a:solidFill>
                <a:effectLst/>
                <a:latin typeface="+mn-lt"/>
                <a:ea typeface="+mn-ea"/>
                <a:cs typeface="+mn-cs"/>
              </a:rPr>
              <a:t>Competition</a:t>
            </a:r>
            <a:r>
              <a:rPr lang="sv-SE" sz="1200" b="0" i="1" kern="1200" dirty="0">
                <a:solidFill>
                  <a:schemeClr val="tx1"/>
                </a:solidFill>
                <a:effectLst/>
                <a:latin typeface="+mn-lt"/>
                <a:ea typeface="+mn-ea"/>
                <a:cs typeface="+mn-cs"/>
              </a:rPr>
              <a:t> in </a:t>
            </a:r>
            <a:r>
              <a:rPr lang="sv-SE" sz="1200" b="0" i="1" kern="1200" dirty="0" err="1">
                <a:solidFill>
                  <a:schemeClr val="tx1"/>
                </a:solidFill>
                <a:effectLst/>
                <a:latin typeface="+mn-lt"/>
                <a:ea typeface="+mn-ea"/>
                <a:cs typeface="+mn-cs"/>
              </a:rPr>
              <a:t>Defence</a:t>
            </a:r>
            <a:r>
              <a:rPr lang="sv-SE" sz="1200" b="0" i="1" kern="1200" dirty="0">
                <a:solidFill>
                  <a:schemeClr val="tx1"/>
                </a:solidFill>
                <a:effectLst/>
                <a:latin typeface="+mn-lt"/>
                <a:ea typeface="+mn-ea"/>
                <a:cs typeface="+mn-cs"/>
              </a:rPr>
              <a:t> </a:t>
            </a:r>
            <a:r>
              <a:rPr lang="sv-SE" sz="1200" b="0" i="1" kern="1200" dirty="0" err="1">
                <a:solidFill>
                  <a:schemeClr val="tx1"/>
                </a:solidFill>
                <a:effectLst/>
                <a:latin typeface="+mn-lt"/>
                <a:ea typeface="+mn-ea"/>
                <a:cs typeface="+mn-cs"/>
              </a:rPr>
              <a:t>Acquisitions</a:t>
            </a:r>
            <a:r>
              <a:rPr lang="sv-SE" sz="1200" b="0" i="1"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2009</a:t>
            </a:r>
          </a:p>
          <a:p>
            <a:pPr fontAlgn="base"/>
            <a:r>
              <a:rPr lang="sv-SE" sz="1200" b="0" i="0" kern="1200" dirty="0">
                <a:solidFill>
                  <a:schemeClr val="tx1"/>
                </a:solidFill>
                <a:effectLst/>
                <a:latin typeface="+mn-lt"/>
                <a:ea typeface="+mn-ea"/>
                <a:cs typeface="+mn-cs"/>
              </a:rPr>
              <a:t>(2) Edquist: </a:t>
            </a:r>
            <a:r>
              <a:rPr lang="sv-SE" sz="1200" b="0" i="1" kern="1200" dirty="0">
                <a:solidFill>
                  <a:schemeClr val="tx1"/>
                </a:solidFill>
                <a:effectLst/>
                <a:latin typeface="+mn-lt"/>
                <a:ea typeface="+mn-ea"/>
                <a:cs typeface="+mn-cs"/>
              </a:rPr>
              <a:t>Offentlig upphandling och innovation</a:t>
            </a:r>
            <a:r>
              <a:rPr lang="sv-SE" sz="1200" b="0" i="0" kern="1200" dirty="0">
                <a:solidFill>
                  <a:schemeClr val="tx1"/>
                </a:solidFill>
                <a:effectLst/>
                <a:latin typeface="+mn-lt"/>
                <a:ea typeface="+mn-ea"/>
                <a:cs typeface="+mn-cs"/>
              </a:rPr>
              <a:t>, 2014</a:t>
            </a:r>
          </a:p>
          <a:p>
            <a:pPr fontAlgn="base"/>
            <a:r>
              <a:rPr lang="sv-SE" sz="1200" b="0" i="0" kern="1200" dirty="0">
                <a:solidFill>
                  <a:schemeClr val="tx1"/>
                </a:solidFill>
                <a:effectLst/>
                <a:latin typeface="+mn-lt"/>
                <a:ea typeface="+mn-ea"/>
                <a:cs typeface="+mn-cs"/>
              </a:rPr>
              <a:t>(3) </a:t>
            </a:r>
            <a:r>
              <a:rPr lang="sv-SE" sz="1200" b="0" i="0" u="none" strike="noStrike" kern="1200" dirty="0">
                <a:solidFill>
                  <a:schemeClr val="tx1"/>
                </a:solidFill>
                <a:effectLst/>
                <a:latin typeface="+mn-lt"/>
                <a:ea typeface="+mn-ea"/>
                <a:cs typeface="+mn-cs"/>
                <a:hlinkClick r:id="rId3"/>
              </a:rPr>
              <a:t>https://ec.europa.eu/digital-single-market/en/news/updated-results-ongoing-pre-commercial-procurements-pcp-projects</a:t>
            </a:r>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2049C99-EF6A-194F-A909-32E860A930FD}" type="slidenum">
              <a:rPr lang="sv-SE" smtClean="0"/>
              <a:t>4</a:t>
            </a:fld>
            <a:endParaRPr lang="sv-SE"/>
          </a:p>
        </p:txBody>
      </p:sp>
    </p:spTree>
    <p:extLst>
      <p:ext uri="{BB962C8B-B14F-4D97-AF65-F5344CB8AC3E}">
        <p14:creationId xmlns:p14="http://schemas.microsoft.com/office/powerpoint/2010/main" val="51692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Skapat</a:t>
            </a:r>
            <a:r>
              <a:rPr lang="en-GB" dirty="0"/>
              <a:t> </a:t>
            </a:r>
            <a:r>
              <a:rPr lang="en-GB" dirty="0" err="1"/>
              <a:t>slimmade</a:t>
            </a:r>
            <a:r>
              <a:rPr lang="en-GB" dirty="0"/>
              <a:t> </a:t>
            </a:r>
            <a:r>
              <a:rPr lang="en-GB" dirty="0" err="1"/>
              <a:t>linjeorganisationer</a:t>
            </a:r>
            <a:r>
              <a:rPr lang="en-GB" dirty="0"/>
              <a:t> </a:t>
            </a:r>
            <a:r>
              <a:rPr lang="en-GB" dirty="0" err="1"/>
              <a:t>och</a:t>
            </a:r>
            <a:r>
              <a:rPr lang="en-GB" dirty="0"/>
              <a:t> stela </a:t>
            </a:r>
            <a:r>
              <a:rPr lang="en-GB" dirty="0" err="1"/>
              <a:t>byråkratier</a:t>
            </a:r>
            <a:endParaRPr lang="en-GB" dirty="0"/>
          </a:p>
        </p:txBody>
      </p:sp>
      <p:sp>
        <p:nvSpPr>
          <p:cNvPr id="4" name="Platshållare för bildnummer 3"/>
          <p:cNvSpPr>
            <a:spLocks noGrp="1"/>
          </p:cNvSpPr>
          <p:nvPr>
            <p:ph type="sldNum" sz="quarter" idx="10"/>
          </p:nvPr>
        </p:nvSpPr>
        <p:spPr/>
        <p:txBody>
          <a:bodyPr/>
          <a:lstStyle/>
          <a:p>
            <a:fld id="{B59E1149-90E7-0F4B-96FC-76455668E967}" type="slidenum">
              <a:rPr lang="en-GB" smtClean="0"/>
              <a:pPr/>
              <a:t>5</a:t>
            </a:fld>
            <a:endParaRPr lang="en-GB"/>
          </a:p>
        </p:txBody>
      </p:sp>
    </p:spTree>
    <p:extLst>
      <p:ext uri="{BB962C8B-B14F-4D97-AF65-F5344CB8AC3E}">
        <p14:creationId xmlns:p14="http://schemas.microsoft.com/office/powerpoint/2010/main" val="284191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Dilbert </a:t>
            </a:r>
            <a:r>
              <a:rPr lang="en-GB" dirty="0" err="1"/>
              <a:t>har</a:t>
            </a:r>
            <a:r>
              <a:rPr lang="en-GB" dirty="0"/>
              <a:t> </a:t>
            </a:r>
            <a:r>
              <a:rPr lang="en-GB" dirty="0" err="1"/>
              <a:t>rätt</a:t>
            </a:r>
            <a:r>
              <a:rPr lang="en-GB" dirty="0"/>
              <a:t>, men </a:t>
            </a:r>
            <a:r>
              <a:rPr lang="en-GB" dirty="0" err="1"/>
              <a:t>det</a:t>
            </a:r>
            <a:r>
              <a:rPr lang="en-GB" dirty="0"/>
              <a:t> </a:t>
            </a:r>
            <a:r>
              <a:rPr lang="en-GB" dirty="0" err="1"/>
              <a:t>måste</a:t>
            </a:r>
            <a:r>
              <a:rPr lang="en-GB" dirty="0"/>
              <a:t> </a:t>
            </a:r>
            <a:r>
              <a:rPr lang="en-GB" dirty="0" err="1"/>
              <a:t>kanske</a:t>
            </a:r>
            <a:r>
              <a:rPr lang="en-GB" dirty="0"/>
              <a:t> </a:t>
            </a:r>
            <a:r>
              <a:rPr lang="en-GB" dirty="0" err="1"/>
              <a:t>säljas</a:t>
            </a:r>
            <a:r>
              <a:rPr lang="en-GB" dirty="0"/>
              <a:t> in </a:t>
            </a:r>
            <a:r>
              <a:rPr lang="en-GB" dirty="0" err="1"/>
              <a:t>på</a:t>
            </a:r>
            <a:r>
              <a:rPr lang="en-GB" dirty="0"/>
              <a:t> </a:t>
            </a:r>
            <a:r>
              <a:rPr lang="en-GB" dirty="0" err="1"/>
              <a:t>ett</a:t>
            </a:r>
            <a:r>
              <a:rPr lang="en-GB" dirty="0"/>
              <a:t> </a:t>
            </a:r>
            <a:r>
              <a:rPr lang="en-GB" dirty="0" err="1"/>
              <a:t>annat</a:t>
            </a:r>
            <a:r>
              <a:rPr lang="en-GB" dirty="0"/>
              <a:t> </a:t>
            </a:r>
            <a:r>
              <a:rPr lang="en-GB" dirty="0" err="1"/>
              <a:t>sätt</a:t>
            </a:r>
            <a:r>
              <a:rPr lang="en-GB" dirty="0"/>
              <a:t>.</a:t>
            </a:r>
          </a:p>
        </p:txBody>
      </p:sp>
      <p:sp>
        <p:nvSpPr>
          <p:cNvPr id="4" name="Platshållare för bildnummer 3"/>
          <p:cNvSpPr>
            <a:spLocks noGrp="1"/>
          </p:cNvSpPr>
          <p:nvPr>
            <p:ph type="sldNum" sz="quarter" idx="10"/>
          </p:nvPr>
        </p:nvSpPr>
        <p:spPr/>
        <p:txBody>
          <a:bodyPr/>
          <a:lstStyle/>
          <a:p>
            <a:fld id="{B59E1149-90E7-0F4B-96FC-76455668E967}" type="slidenum">
              <a:rPr lang="en-GB" smtClean="0"/>
              <a:pPr/>
              <a:t>6</a:t>
            </a:fld>
            <a:endParaRPr lang="en-GB"/>
          </a:p>
        </p:txBody>
      </p:sp>
    </p:spTree>
    <p:extLst>
      <p:ext uri="{BB962C8B-B14F-4D97-AF65-F5344CB8AC3E}">
        <p14:creationId xmlns:p14="http://schemas.microsoft.com/office/powerpoint/2010/main" val="206192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ändra format på underrubrik i bakgrunden</a:t>
            </a:r>
          </a:p>
        </p:txBody>
      </p:sp>
    </p:spTree>
    <p:extLst>
      <p:ext uri="{BB962C8B-B14F-4D97-AF65-F5344CB8AC3E}">
        <p14:creationId xmlns:p14="http://schemas.microsoft.com/office/powerpoint/2010/main" val="237851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Click to edit Master title style</a:t>
            </a:r>
          </a:p>
        </p:txBody>
      </p:sp>
      <p:sp>
        <p:nvSpPr>
          <p:cNvPr id="3" name="Content Placeholder 2"/>
          <p:cNvSpPr>
            <a:spLocks noGrp="1"/>
          </p:cNvSpPr>
          <p:nvPr>
            <p:ph idx="1"/>
          </p:nvPr>
        </p:nvSpPr>
        <p:spPr/>
        <p:txBody>
          <a:bodyPr/>
          <a:lstStyle>
            <a:lvl1pPr>
              <a:lnSpc>
                <a:spcPct val="110000"/>
              </a:lnSpc>
              <a:defRPr kern="3000" spc="-100"/>
            </a:lvl1pPr>
            <a:lvl2pPr>
              <a:lnSpc>
                <a:spcPct val="110000"/>
              </a:lnSpc>
              <a:defRPr kern="3000" spc="-100"/>
            </a:lvl2pPr>
            <a:lvl3pPr>
              <a:lnSpc>
                <a:spcPct val="110000"/>
              </a:lnSpc>
              <a:defRPr kern="3000" spc="-100"/>
            </a:lvl3pPr>
            <a:lvl4pPr>
              <a:lnSpc>
                <a:spcPct val="110000"/>
              </a:lnSpc>
              <a:defRPr kern="3000" spc="-100"/>
            </a:lvl4pPr>
            <a:lvl5pPr>
              <a:lnSpc>
                <a:spcPct val="110000"/>
              </a:lnSpc>
              <a:defRPr kern="3000" spc="-1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8399799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9E7B99-7C3F-4BC3-B7B8-7E1F8C620B24}" type="datetime1">
              <a:rPr lang="en-US" smtClean="0">
                <a:solidFill>
                  <a:srgbClr val="343432"/>
                </a:solidFill>
                <a:latin typeface="News Gothic MT"/>
              </a:rPr>
              <a:pPr/>
              <a:t>3/22/2018</a:t>
            </a:fld>
            <a:endParaRPr lang="en-US">
              <a:solidFill>
                <a:srgbClr val="343432"/>
              </a:solidFill>
              <a:latin typeface="News Gothic MT"/>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43432"/>
              </a:solidFill>
              <a:latin typeface="News Gothic MT"/>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AF2B4D-6B12-4EDF-87BB-2B55CECB6611}" type="slidenum">
              <a:rPr lang="en-US" smtClean="0">
                <a:solidFill>
                  <a:srgbClr val="343432"/>
                </a:solidFill>
                <a:latin typeface="News Gothic MT"/>
              </a:rPr>
              <a:pPr/>
              <a:t>‹#›</a:t>
            </a:fld>
            <a:endParaRPr lang="en-US">
              <a:solidFill>
                <a:srgbClr val="343432"/>
              </a:solidFill>
              <a:latin typeface="News Gothic MT"/>
            </a:endParaRPr>
          </a:p>
        </p:txBody>
      </p:sp>
    </p:spTree>
    <p:extLst>
      <p:ext uri="{BB962C8B-B14F-4D97-AF65-F5344CB8AC3E}">
        <p14:creationId xmlns:p14="http://schemas.microsoft.com/office/powerpoint/2010/main" val="19148043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sv-SE" smtClean="0">
                <a:solidFill>
                  <a:srgbClr val="343432"/>
                </a:solidFill>
                <a:latin typeface="News Gothic MT"/>
              </a:rPr>
              <a:pPr/>
              <a:t>2018-03-22</a:t>
            </a:fld>
            <a:endParaRPr lang="sv-SE">
              <a:solidFill>
                <a:srgbClr val="343432"/>
              </a:solidFill>
              <a:latin typeface="News Gothic MT"/>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a:solidFill>
                <a:srgbClr val="343432"/>
              </a:solidFill>
              <a:latin typeface="News Gothic MT"/>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sv-SE" smtClean="0">
                <a:solidFill>
                  <a:srgbClr val="343432"/>
                </a:solidFill>
                <a:latin typeface="News Gothic MT"/>
              </a:rPr>
              <a:pPr/>
              <a:t>‹#›</a:t>
            </a:fld>
            <a:endParaRPr lang="sv-SE">
              <a:solidFill>
                <a:srgbClr val="343432"/>
              </a:solidFill>
              <a:latin typeface="News Gothic MT"/>
            </a:endParaRPr>
          </a:p>
        </p:txBody>
      </p:sp>
    </p:spTree>
    <p:extLst>
      <p:ext uri="{BB962C8B-B14F-4D97-AF65-F5344CB8AC3E}">
        <p14:creationId xmlns:p14="http://schemas.microsoft.com/office/powerpoint/2010/main" val="36746506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noProof="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sv-SE" smtClean="0">
                <a:solidFill>
                  <a:srgbClr val="343432"/>
                </a:solidFill>
                <a:latin typeface="News Gothic MT"/>
              </a:rPr>
              <a:pPr/>
              <a:t>2018-03-22</a:t>
            </a:fld>
            <a:endParaRPr lang="sv-SE">
              <a:solidFill>
                <a:srgbClr val="343432"/>
              </a:solidFill>
              <a:latin typeface="News Gothic MT"/>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sv-SE">
              <a:solidFill>
                <a:srgbClr val="343432"/>
              </a:solidFill>
              <a:latin typeface="News Gothic MT"/>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sv-SE" smtClean="0">
                <a:solidFill>
                  <a:srgbClr val="343432"/>
                </a:solidFill>
                <a:latin typeface="News Gothic MT"/>
              </a:rPr>
              <a:pPr/>
              <a:t>‹#›</a:t>
            </a:fld>
            <a:endParaRPr lang="sv-SE">
              <a:solidFill>
                <a:srgbClr val="343432"/>
              </a:solidFill>
              <a:latin typeface="News Gothic MT"/>
            </a:endParaRPr>
          </a:p>
        </p:txBody>
      </p:sp>
    </p:spTree>
    <p:extLst>
      <p:ext uri="{BB962C8B-B14F-4D97-AF65-F5344CB8AC3E}">
        <p14:creationId xmlns:p14="http://schemas.microsoft.com/office/powerpoint/2010/main" val="12485242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srgbClr val="343432"/>
                </a:solidFill>
                <a:latin typeface="News Gothic MT"/>
              </a:rPr>
              <a:pPr/>
              <a:t>3/22/2018</a:t>
            </a:fld>
            <a:endParaRPr lang="en-US">
              <a:solidFill>
                <a:srgbClr val="343432"/>
              </a:solidFill>
              <a:latin typeface="News Gothic MT"/>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43432"/>
              </a:solidFill>
              <a:latin typeface="News Gothic MT"/>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srgbClr val="343432"/>
                </a:solidFill>
                <a:latin typeface="News Gothic MT"/>
              </a:rPr>
              <a:pPr/>
              <a:t>‹#›</a:t>
            </a:fld>
            <a:endParaRPr lang="en-US">
              <a:solidFill>
                <a:srgbClr val="343432"/>
              </a:solidFill>
              <a:latin typeface="News Gothic MT"/>
            </a:endParaRPr>
          </a:p>
        </p:txBody>
      </p:sp>
    </p:spTree>
    <p:extLst>
      <p:ext uri="{BB962C8B-B14F-4D97-AF65-F5344CB8AC3E}">
        <p14:creationId xmlns:p14="http://schemas.microsoft.com/office/powerpoint/2010/main" val="8718502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srgbClr val="343432"/>
                </a:solidFill>
                <a:latin typeface="News Gothic MT"/>
              </a:rPr>
              <a:pPr/>
              <a:t>3/22/2018</a:t>
            </a:fld>
            <a:endParaRPr lang="en-US">
              <a:solidFill>
                <a:srgbClr val="343432"/>
              </a:solidFill>
              <a:latin typeface="News Gothic MT"/>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343432"/>
              </a:solidFill>
              <a:latin typeface="News Gothic MT"/>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srgbClr val="343432"/>
                </a:solidFill>
                <a:latin typeface="News Gothic MT"/>
              </a:rPr>
              <a:pPr/>
              <a:t>‹#›</a:t>
            </a:fld>
            <a:endParaRPr lang="en-US">
              <a:solidFill>
                <a:srgbClr val="343432"/>
              </a:solidFill>
              <a:latin typeface="News Gothic MT"/>
            </a:endParaRPr>
          </a:p>
        </p:txBody>
      </p:sp>
    </p:spTree>
    <p:extLst>
      <p:ext uri="{BB962C8B-B14F-4D97-AF65-F5344CB8AC3E}">
        <p14:creationId xmlns:p14="http://schemas.microsoft.com/office/powerpoint/2010/main" val="42822996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noProof="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sv-SE" smtClean="0">
                <a:solidFill>
                  <a:srgbClr val="343432"/>
                </a:solidFill>
                <a:latin typeface="News Gothic MT"/>
              </a:rPr>
              <a:pPr/>
              <a:t>2018-03-22</a:t>
            </a:fld>
            <a:endParaRPr lang="sv-SE">
              <a:solidFill>
                <a:srgbClr val="343432"/>
              </a:solidFill>
              <a:latin typeface="News Gothic MT"/>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a:solidFill>
                <a:srgbClr val="343432"/>
              </a:solidFill>
              <a:latin typeface="News Gothic MT"/>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6B1FF6-39B9-40F5-8B67-33C6354A3D4F}" type="slidenum">
              <a:rPr lang="sv-SE" smtClean="0">
                <a:solidFill>
                  <a:srgbClr val="343432"/>
                </a:solidFill>
                <a:latin typeface="News Gothic MT"/>
              </a:rPr>
              <a:pPr/>
              <a:t>‹#›</a:t>
            </a:fld>
            <a:endParaRPr lang="sv-SE">
              <a:solidFill>
                <a:srgbClr val="FFD500">
                  <a:shade val="75000"/>
                </a:srgbClr>
              </a:solidFill>
              <a:latin typeface="News Gothic MT"/>
            </a:endParaRPr>
          </a:p>
        </p:txBody>
      </p:sp>
    </p:spTree>
    <p:extLst>
      <p:ext uri="{BB962C8B-B14F-4D97-AF65-F5344CB8AC3E}">
        <p14:creationId xmlns:p14="http://schemas.microsoft.com/office/powerpoint/2010/main" val="25296246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noProof="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sv-SE" smtClean="0">
                <a:solidFill>
                  <a:srgbClr val="343432"/>
                </a:solidFill>
                <a:latin typeface="News Gothic MT"/>
              </a:rPr>
              <a:pPr/>
              <a:t>2018-03-22</a:t>
            </a:fld>
            <a:endParaRPr lang="sv-SE">
              <a:solidFill>
                <a:srgbClr val="343432"/>
              </a:solidFill>
              <a:latin typeface="News Gothic MT"/>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a:solidFill>
                <a:srgbClr val="343432"/>
              </a:solidFill>
              <a:latin typeface="News Gothic MT"/>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sv-SE" smtClean="0">
                <a:solidFill>
                  <a:srgbClr val="343432"/>
                </a:solidFill>
                <a:latin typeface="News Gothic MT"/>
              </a:rPr>
              <a:pPr/>
              <a:t>‹#›</a:t>
            </a:fld>
            <a:endParaRPr lang="sv-SE">
              <a:solidFill>
                <a:srgbClr val="343432"/>
              </a:solidFill>
              <a:latin typeface="News Gothic MT"/>
            </a:endParaRPr>
          </a:p>
        </p:txBody>
      </p:sp>
    </p:spTree>
    <p:extLst>
      <p:ext uri="{BB962C8B-B14F-4D97-AF65-F5344CB8AC3E}">
        <p14:creationId xmlns:p14="http://schemas.microsoft.com/office/powerpoint/2010/main" val="35767715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srgbClr val="343432"/>
                </a:solidFill>
                <a:latin typeface="News Gothic MT"/>
              </a:rPr>
              <a:pPr/>
              <a:t>3/22/2018</a:t>
            </a:fld>
            <a:endParaRPr lang="en-US">
              <a:solidFill>
                <a:srgbClr val="343432"/>
              </a:solidFill>
              <a:latin typeface="News Gothic MT"/>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43432"/>
              </a:solidFill>
              <a:latin typeface="News Gothic MT"/>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srgbClr val="343432"/>
                </a:solidFill>
                <a:latin typeface="News Gothic MT"/>
              </a:rPr>
              <a:pPr/>
              <a:t>‹#›</a:t>
            </a:fld>
            <a:endParaRPr lang="en-US">
              <a:solidFill>
                <a:srgbClr val="343432"/>
              </a:solidFill>
              <a:latin typeface="News Gothic MT"/>
            </a:endParaRPr>
          </a:p>
        </p:txBody>
      </p:sp>
    </p:spTree>
    <p:extLst>
      <p:ext uri="{BB962C8B-B14F-4D97-AF65-F5344CB8AC3E}">
        <p14:creationId xmlns:p14="http://schemas.microsoft.com/office/powerpoint/2010/main" val="5974151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srgbClr val="343432"/>
                </a:solidFill>
                <a:latin typeface="News Gothic MT"/>
              </a:rPr>
              <a:pPr/>
              <a:t>3/22/2018</a:t>
            </a:fld>
            <a:endParaRPr lang="en-US">
              <a:solidFill>
                <a:srgbClr val="343432"/>
              </a:solidFill>
              <a:latin typeface="News Gothic MT"/>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43432"/>
              </a:solidFill>
              <a:latin typeface="News Gothic MT"/>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srgbClr val="343432"/>
                </a:solidFill>
                <a:latin typeface="News Gothic MT"/>
              </a:rPr>
              <a:pPr/>
              <a:t>‹#›</a:t>
            </a:fld>
            <a:endParaRPr lang="en-US">
              <a:solidFill>
                <a:srgbClr val="343432"/>
              </a:solidFill>
              <a:latin typeface="News Gothic MT"/>
            </a:endParaRPr>
          </a:p>
        </p:txBody>
      </p:sp>
    </p:spTree>
    <p:extLst>
      <p:ext uri="{BB962C8B-B14F-4D97-AF65-F5344CB8AC3E}">
        <p14:creationId xmlns:p14="http://schemas.microsoft.com/office/powerpoint/2010/main" val="11967950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9143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a:t>Klicka här för att ändra format</a:t>
            </a:r>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a:t>Klicka här för att ändra format på bakgrundstexten</a:t>
            </a:r>
          </a:p>
        </p:txBody>
      </p:sp>
    </p:spTree>
    <p:extLst>
      <p:ext uri="{BB962C8B-B14F-4D97-AF65-F5344CB8AC3E}">
        <p14:creationId xmlns:p14="http://schemas.microsoft.com/office/powerpoint/2010/main" val="400844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3824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6007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a:t>Klicka här för att ändra format</a:t>
            </a:r>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71484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3529"/>
            <a:ext cx="7772400" cy="1470025"/>
          </a:xfrm>
        </p:spPr>
        <p:txBody>
          <a:bodyPr anchor="b" anchorCtr="0"/>
          <a:lstStyle/>
          <a:p>
            <a:r>
              <a:rPr lang="en-US"/>
              <a:t>Click to edit Master title style</a:t>
            </a:r>
          </a:p>
        </p:txBody>
      </p:sp>
      <p:sp>
        <p:nvSpPr>
          <p:cNvPr id="3" name="Subtitle 2"/>
          <p:cNvSpPr>
            <a:spLocks noGrp="1"/>
          </p:cNvSpPr>
          <p:nvPr>
            <p:ph type="subTitle" idx="1"/>
          </p:nvPr>
        </p:nvSpPr>
        <p:spPr>
          <a:xfrm>
            <a:off x="1371600" y="3510825"/>
            <a:ext cx="6400800" cy="1752600"/>
          </a:xfrm>
        </p:spPr>
        <p:txBody>
          <a:bodyPr>
            <a:normAutofit/>
          </a:bodyPr>
          <a:lstStyle>
            <a:lvl1pPr marL="0" indent="0" algn="ctr">
              <a:buNone/>
              <a:defRPr sz="1800" b="1" i="0" cap="all" spc="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850113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_dark-Bg">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83683" y="5968239"/>
            <a:ext cx="1760317" cy="889760"/>
          </a:xfrm>
          <a:prstGeom prst="rect">
            <a:avLst/>
          </a:prstGeom>
        </p:spPr>
      </p:pic>
      <p:sp>
        <p:nvSpPr>
          <p:cNvPr id="6" name="Text Placeholder 5"/>
          <p:cNvSpPr>
            <a:spLocks noGrp="1"/>
          </p:cNvSpPr>
          <p:nvPr>
            <p:ph type="body" sz="quarter" idx="10"/>
          </p:nvPr>
        </p:nvSpPr>
        <p:spPr>
          <a:xfrm>
            <a:off x="1276269" y="688679"/>
            <a:ext cx="6591462" cy="5480642"/>
          </a:xfrm>
        </p:spPr>
        <p:txBody>
          <a:bodyPr anchor="ctr" anchorCtr="0">
            <a:normAutofit/>
          </a:bodyPr>
          <a:lstStyle>
            <a:lvl1pPr marL="0" indent="0" algn="ctr">
              <a:buNone/>
              <a:defRPr sz="2800" b="1">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21183528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300"/>
                        <p:tgtEl>
                          <p:spTgt spid="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_light-Bg">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83683" y="5968239"/>
            <a:ext cx="1760316" cy="889760"/>
          </a:xfrm>
          <a:prstGeom prst="rect">
            <a:avLst/>
          </a:prstGeom>
        </p:spPr>
      </p:pic>
      <p:sp>
        <p:nvSpPr>
          <p:cNvPr id="6" name="Text Placeholder 5"/>
          <p:cNvSpPr>
            <a:spLocks noGrp="1"/>
          </p:cNvSpPr>
          <p:nvPr>
            <p:ph type="body" sz="quarter" idx="10"/>
          </p:nvPr>
        </p:nvSpPr>
        <p:spPr>
          <a:xfrm>
            <a:off x="1276269" y="688679"/>
            <a:ext cx="6591462" cy="5480642"/>
          </a:xfrm>
        </p:spPr>
        <p:txBody>
          <a:bodyPr anchor="ctr" anchorCtr="0">
            <a:normAutofit/>
          </a:bodyPr>
          <a:lstStyle>
            <a:lvl1pPr marL="0" indent="0" algn="ctr">
              <a:buNone/>
              <a:defRPr sz="2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4542680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2.emf"/><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8" descr="RegionSkåne_logo_RG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32663" y="188640"/>
            <a:ext cx="6318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exhörning 6"/>
          <p:cNvSpPr/>
          <p:nvPr/>
        </p:nvSpPr>
        <p:spPr bwMode="auto">
          <a:xfrm>
            <a:off x="7547796" y="5597748"/>
            <a:ext cx="827928" cy="713730"/>
          </a:xfrm>
          <a:prstGeom prst="hexagon">
            <a:avLst/>
          </a:prstGeom>
          <a:solidFill>
            <a:schemeClr val="bg1"/>
          </a:solidFill>
          <a:ln w="12700" cap="flat" cmpd="sng" algn="ctr">
            <a:solidFill>
              <a:srgbClr val="F5D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sv-SE" sz="2400" dirty="0">
              <a:solidFill>
                <a:srgbClr val="000000"/>
              </a:solidFill>
              <a:latin typeface="Arial" charset="0"/>
              <a:ea typeface="ヒラギノ角ゴ Pro W3" pitchFamily="1" charset="-128"/>
              <a:cs typeface="ヒラギノ角ゴ Pro W3" charset="0"/>
            </a:endParaRPr>
          </a:p>
        </p:txBody>
      </p:sp>
      <p:sp>
        <p:nvSpPr>
          <p:cNvPr id="8" name="Sexhörning 7"/>
          <p:cNvSpPr/>
          <p:nvPr/>
        </p:nvSpPr>
        <p:spPr bwMode="auto">
          <a:xfrm>
            <a:off x="8202218" y="5955630"/>
            <a:ext cx="827928" cy="713730"/>
          </a:xfrm>
          <a:prstGeom prst="hexagon">
            <a:avLst/>
          </a:prstGeom>
          <a:solidFill>
            <a:srgbClr val="F5D300"/>
          </a:solidFill>
          <a:ln w="12700" cap="flat" cmpd="sng" algn="ctr">
            <a:solidFill>
              <a:srgbClr val="F5D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sv-SE" sz="2400" dirty="0">
              <a:solidFill>
                <a:srgbClr val="000000"/>
              </a:solidFill>
              <a:latin typeface="Arial" charset="0"/>
              <a:ea typeface="ヒラギノ角ゴ Pro W3" pitchFamily="1" charset="-128"/>
              <a:cs typeface="ヒラギノ角ゴ Pro W3" charset="0"/>
            </a:endParaRPr>
          </a:p>
        </p:txBody>
      </p:sp>
      <p:sp>
        <p:nvSpPr>
          <p:cNvPr id="10" name="Sexhörning 9"/>
          <p:cNvSpPr/>
          <p:nvPr/>
        </p:nvSpPr>
        <p:spPr bwMode="auto">
          <a:xfrm>
            <a:off x="8856640" y="5604098"/>
            <a:ext cx="827928" cy="713730"/>
          </a:xfrm>
          <a:prstGeom prst="hexagon">
            <a:avLst/>
          </a:prstGeom>
          <a:solidFill>
            <a:schemeClr val="bg1"/>
          </a:solidFill>
          <a:ln w="12700" cap="flat" cmpd="sng" algn="ctr">
            <a:solidFill>
              <a:srgbClr val="F5D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sv-SE" sz="2400" dirty="0">
              <a:solidFill>
                <a:srgbClr val="000000"/>
              </a:solidFill>
              <a:latin typeface="Arial" charset="0"/>
              <a:ea typeface="ヒラギノ角ゴ Pro W3" pitchFamily="1" charset="-128"/>
              <a:cs typeface="ヒラギノ角ゴ Pro W3" charset="0"/>
            </a:endParaRPr>
          </a:p>
        </p:txBody>
      </p:sp>
    </p:spTree>
    <p:extLst>
      <p:ext uri="{BB962C8B-B14F-4D97-AF65-F5344CB8AC3E}">
        <p14:creationId xmlns:p14="http://schemas.microsoft.com/office/powerpoint/2010/main" val="879630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29877"/>
            <a:ext cx="8229600" cy="1143000"/>
          </a:xfrm>
          <a:prstGeom prst="rect">
            <a:avLst/>
          </a:prstGeom>
        </p:spPr>
        <p:txBody>
          <a:bodyPr vert="horz" lIns="91440" tIns="45720" rIns="91440" bIns="45720" rtlCol="0" anchor="ctr">
            <a:normAutofit/>
          </a:bodyPr>
          <a:lstStyle/>
          <a:p>
            <a:r>
              <a:rPr lang="sv-SE" noProof="0"/>
              <a:t>Click to edit Master title style</a:t>
            </a:r>
          </a:p>
        </p:txBody>
      </p:sp>
      <p:sp>
        <p:nvSpPr>
          <p:cNvPr id="3" name="Text Placeholder 2"/>
          <p:cNvSpPr>
            <a:spLocks noGrp="1"/>
          </p:cNvSpPr>
          <p:nvPr>
            <p:ph type="body" idx="1"/>
          </p:nvPr>
        </p:nvSpPr>
        <p:spPr>
          <a:xfrm>
            <a:off x="457200" y="1855440"/>
            <a:ext cx="8229600" cy="4351234"/>
          </a:xfrm>
          <a:prstGeom prst="rect">
            <a:avLst/>
          </a:prstGeom>
        </p:spPr>
        <p:txBody>
          <a:bodyPr vert="horz" lIns="91440" tIns="45720" rIns="91440" bIns="45720" rtlCol="0">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pic>
        <p:nvPicPr>
          <p:cNvPr id="7" name="Picture 6" descr="Innovation_Skane_CMYK.eps"/>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383683" y="5968239"/>
            <a:ext cx="1760317" cy="889761"/>
          </a:xfrm>
          <a:prstGeom prst="rect">
            <a:avLst/>
          </a:prstGeom>
        </p:spPr>
      </p:pic>
    </p:spTree>
    <p:extLst>
      <p:ext uri="{BB962C8B-B14F-4D97-AF65-F5344CB8AC3E}">
        <p14:creationId xmlns:p14="http://schemas.microsoft.com/office/powerpoint/2010/main" val="3335105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xStyles>
    <p:titleStyle>
      <a:lvl1pPr algn="ctr" defTabSz="457200" rtl="0" eaLnBrk="1" latinLnBrk="0" hangingPunct="1">
        <a:spcBef>
          <a:spcPct val="0"/>
        </a:spcBef>
        <a:buNone/>
        <a:defRPr sz="4400" b="1" kern="4000" spc="-18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3000" spc="-1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3000" spc="-1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3000" spc="-1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3000" spc="-1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30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www.innovationskane.com/sv/interna-projek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_InnovationSkane_Objekt4.png"/>
          <p:cNvPicPr>
            <a:picLocks noChangeAspect="1"/>
          </p:cNvPicPr>
          <p:nvPr/>
        </p:nvPicPr>
        <p:blipFill>
          <a:blip r:embed="rId2" cstate="screen">
            <a:alphaModFix amt="92000"/>
            <a:extLst>
              <a:ext uri="{28A0092B-C50C-407E-A947-70E740481C1C}">
                <a14:useLocalDpi xmlns:a14="http://schemas.microsoft.com/office/drawing/2010/main"/>
              </a:ext>
            </a:extLst>
          </a:blip>
          <a:stretch>
            <a:fillRect/>
          </a:stretch>
        </p:blipFill>
        <p:spPr>
          <a:xfrm flipH="1">
            <a:off x="7778261" y="1292796"/>
            <a:ext cx="1999435" cy="1999435"/>
          </a:xfrm>
          <a:prstGeom prst="rect">
            <a:avLst/>
          </a:prstGeom>
        </p:spPr>
      </p:pic>
      <p:pic>
        <p:nvPicPr>
          <p:cNvPr id="6" name="Picture 5" descr="PPT_InnovationSkane_Objekt2.png"/>
          <p:cNvPicPr>
            <a:picLocks noChangeAspect="1"/>
          </p:cNvPicPr>
          <p:nvPr/>
        </p:nvPicPr>
        <p:blipFill>
          <a:blip r:embed="rId3" cstate="screen">
            <a:alphaModFix amt="76000"/>
            <a:extLst>
              <a:ext uri="{28A0092B-C50C-407E-A947-70E740481C1C}">
                <a14:useLocalDpi xmlns:a14="http://schemas.microsoft.com/office/drawing/2010/main"/>
              </a:ext>
            </a:extLst>
          </a:blip>
          <a:stretch>
            <a:fillRect/>
          </a:stretch>
        </p:blipFill>
        <p:spPr>
          <a:xfrm>
            <a:off x="6590973" y="-1148672"/>
            <a:ext cx="3236033" cy="3236033"/>
          </a:xfrm>
          <a:prstGeom prst="rect">
            <a:avLst/>
          </a:prstGeom>
        </p:spPr>
      </p:pic>
      <p:pic>
        <p:nvPicPr>
          <p:cNvPr id="7" name="Picture 6" descr="PPT_InnovationSkane_Objekt3.png"/>
          <p:cNvPicPr>
            <a:picLocks noChangeAspect="1"/>
          </p:cNvPicPr>
          <p:nvPr/>
        </p:nvPicPr>
        <p:blipFill>
          <a:blip r:embed="rId4" cstate="screen">
            <a:alphaModFix amt="74000"/>
            <a:extLst>
              <a:ext uri="{28A0092B-C50C-407E-A947-70E740481C1C}">
                <a14:useLocalDpi xmlns:a14="http://schemas.microsoft.com/office/drawing/2010/main"/>
              </a:ext>
            </a:extLst>
          </a:blip>
          <a:stretch>
            <a:fillRect/>
          </a:stretch>
        </p:blipFill>
        <p:spPr>
          <a:xfrm>
            <a:off x="7464272" y="2502530"/>
            <a:ext cx="830339" cy="830339"/>
          </a:xfrm>
          <a:prstGeom prst="rect">
            <a:avLst/>
          </a:prstGeom>
        </p:spPr>
      </p:pic>
      <p:sp>
        <p:nvSpPr>
          <p:cNvPr id="8" name="textruta 7"/>
          <p:cNvSpPr txBox="1"/>
          <p:nvPr/>
        </p:nvSpPr>
        <p:spPr>
          <a:xfrm>
            <a:off x="582829" y="692696"/>
            <a:ext cx="4248472" cy="369332"/>
          </a:xfrm>
          <a:prstGeom prst="rect">
            <a:avLst/>
          </a:prstGeom>
          <a:noFill/>
        </p:spPr>
        <p:txBody>
          <a:bodyPr wrap="square" rtlCol="0">
            <a:spAutoFit/>
          </a:bodyPr>
          <a:lstStyle/>
          <a:p>
            <a:r>
              <a:rPr lang="en-GB" dirty="0"/>
              <a:t>Lightning Metropolis 20180322 </a:t>
            </a:r>
          </a:p>
        </p:txBody>
      </p:sp>
      <p:sp>
        <p:nvSpPr>
          <p:cNvPr id="2" name="Rektangel 1">
            <a:extLst>
              <a:ext uri="{FF2B5EF4-FFF2-40B4-BE49-F238E27FC236}">
                <a16:creationId xmlns:a16="http://schemas.microsoft.com/office/drawing/2014/main" id="{631F4955-C7FC-1144-B00C-4FFFE20CF578}"/>
              </a:ext>
            </a:extLst>
          </p:cNvPr>
          <p:cNvSpPr/>
          <p:nvPr/>
        </p:nvSpPr>
        <p:spPr>
          <a:xfrm>
            <a:off x="615581" y="3748038"/>
            <a:ext cx="7128792" cy="2123658"/>
          </a:xfrm>
          <a:prstGeom prst="rect">
            <a:avLst/>
          </a:prstGeom>
        </p:spPr>
        <p:txBody>
          <a:bodyPr wrap="square">
            <a:spAutoFit/>
          </a:bodyPr>
          <a:lstStyle/>
          <a:p>
            <a:r>
              <a:rPr lang="sv-SE" sz="4800" dirty="0">
                <a:latin typeface="+mj-lt"/>
              </a:rPr>
              <a:t>Innovationsupphandling</a:t>
            </a:r>
          </a:p>
          <a:p>
            <a:r>
              <a:rPr lang="sv-SE" sz="2400" dirty="0">
                <a:latin typeface="+mj-lt"/>
              </a:rPr>
              <a:t>Hur kan man handla upp nya innovativa lösningar i samverkan</a:t>
            </a:r>
          </a:p>
          <a:p>
            <a:br>
              <a:rPr lang="sv-SE" dirty="0"/>
            </a:br>
            <a:r>
              <a:rPr lang="sv-SE" dirty="0"/>
              <a:t>Stefan Persson</a:t>
            </a:r>
          </a:p>
        </p:txBody>
      </p:sp>
    </p:spTree>
    <p:extLst>
      <p:ext uri="{BB962C8B-B14F-4D97-AF65-F5344CB8AC3E}">
        <p14:creationId xmlns:p14="http://schemas.microsoft.com/office/powerpoint/2010/main" val="9731557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Effect transition="in" filter="fade">
                                      <p:cBhvr>
                                        <p:cTn id="9" dur="400"/>
                                        <p:tgtEl>
                                          <p:spTgt spid="7"/>
                                        </p:tgtEl>
                                      </p:cBhvr>
                                    </p:animEffect>
                                  </p:childTnLst>
                                </p:cTn>
                              </p:par>
                              <p:par>
                                <p:cTn id="10" presetID="53" presetClass="entr" presetSubtype="16" fill="hold" nodeType="with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p:cTn id="12" dur="400" fill="hold"/>
                                        <p:tgtEl>
                                          <p:spTgt spid="5"/>
                                        </p:tgtEl>
                                        <p:attrNameLst>
                                          <p:attrName>ppt_w</p:attrName>
                                        </p:attrNameLst>
                                      </p:cBhvr>
                                      <p:tavLst>
                                        <p:tav tm="0">
                                          <p:val>
                                            <p:fltVal val="0"/>
                                          </p:val>
                                        </p:tav>
                                        <p:tav tm="100000">
                                          <p:val>
                                            <p:strVal val="#ppt_w"/>
                                          </p:val>
                                        </p:tav>
                                      </p:tavLst>
                                    </p:anim>
                                    <p:anim calcmode="lin" valueType="num">
                                      <p:cBhvr>
                                        <p:cTn id="13" dur="400" fill="hold"/>
                                        <p:tgtEl>
                                          <p:spTgt spid="5"/>
                                        </p:tgtEl>
                                        <p:attrNameLst>
                                          <p:attrName>ppt_h</p:attrName>
                                        </p:attrNameLst>
                                      </p:cBhvr>
                                      <p:tavLst>
                                        <p:tav tm="0">
                                          <p:val>
                                            <p:fltVal val="0"/>
                                          </p:val>
                                        </p:tav>
                                        <p:tav tm="100000">
                                          <p:val>
                                            <p:strVal val="#ppt_h"/>
                                          </p:val>
                                        </p:tav>
                                      </p:tavLst>
                                    </p:anim>
                                    <p:animEffect transition="in" filter="fade">
                                      <p:cBhvr>
                                        <p:cTn id="14" dur="400"/>
                                        <p:tgtEl>
                                          <p:spTgt spid="5"/>
                                        </p:tgtEl>
                                      </p:cBhvr>
                                    </p:animEffect>
                                  </p:childTnLst>
                                </p:cTn>
                              </p:par>
                              <p:par>
                                <p:cTn id="15" presetID="53" presetClass="entr" presetSubtype="16"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400" fill="hold"/>
                                        <p:tgtEl>
                                          <p:spTgt spid="6"/>
                                        </p:tgtEl>
                                        <p:attrNameLst>
                                          <p:attrName>ppt_w</p:attrName>
                                        </p:attrNameLst>
                                      </p:cBhvr>
                                      <p:tavLst>
                                        <p:tav tm="0">
                                          <p:val>
                                            <p:fltVal val="0"/>
                                          </p:val>
                                        </p:tav>
                                        <p:tav tm="100000">
                                          <p:val>
                                            <p:strVal val="#ppt_w"/>
                                          </p:val>
                                        </p:tav>
                                      </p:tavLst>
                                    </p:anim>
                                    <p:anim calcmode="lin" valueType="num">
                                      <p:cBhvr>
                                        <p:cTn id="18" dur="400" fill="hold"/>
                                        <p:tgtEl>
                                          <p:spTgt spid="6"/>
                                        </p:tgtEl>
                                        <p:attrNameLst>
                                          <p:attrName>ppt_h</p:attrName>
                                        </p:attrNameLst>
                                      </p:cBhvr>
                                      <p:tavLst>
                                        <p:tav tm="0">
                                          <p:val>
                                            <p:fltVal val="0"/>
                                          </p:val>
                                        </p:tav>
                                        <p:tav tm="100000">
                                          <p:val>
                                            <p:strVal val="#ppt_h"/>
                                          </p:val>
                                        </p:tav>
                                      </p:tavLst>
                                    </p:anim>
                                    <p:animEffect transition="in" filter="fade">
                                      <p:cBhvr>
                                        <p:cTn id="19"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8662" y="1409047"/>
            <a:ext cx="5587594" cy="3685582"/>
          </a:xfrm>
          <a:prstGeom prst="rect">
            <a:avLst/>
          </a:prstGeom>
        </p:spPr>
      </p:pic>
      <p:pic>
        <p:nvPicPr>
          <p:cNvPr id="5" name="Picture 4" descr="PPT_InnovationSkane_Objekt4.png"/>
          <p:cNvPicPr>
            <a:picLocks noChangeAspect="1"/>
          </p:cNvPicPr>
          <p:nvPr/>
        </p:nvPicPr>
        <p:blipFill>
          <a:blip r:embed="rId3" cstate="screen">
            <a:alphaModFix amt="92000"/>
            <a:extLst>
              <a:ext uri="{28A0092B-C50C-407E-A947-70E740481C1C}">
                <a14:useLocalDpi xmlns:a14="http://schemas.microsoft.com/office/drawing/2010/main"/>
              </a:ext>
            </a:extLst>
          </a:blip>
          <a:stretch>
            <a:fillRect/>
          </a:stretch>
        </p:blipFill>
        <p:spPr>
          <a:xfrm flipH="1">
            <a:off x="7778261" y="1292796"/>
            <a:ext cx="1999435" cy="1999435"/>
          </a:xfrm>
          <a:prstGeom prst="rect">
            <a:avLst/>
          </a:prstGeom>
        </p:spPr>
      </p:pic>
      <p:pic>
        <p:nvPicPr>
          <p:cNvPr id="6" name="Picture 5" descr="PPT_InnovationSkane_Objekt2.png"/>
          <p:cNvPicPr>
            <a:picLocks noChangeAspect="1"/>
          </p:cNvPicPr>
          <p:nvPr/>
        </p:nvPicPr>
        <p:blipFill>
          <a:blip r:embed="rId4" cstate="screen">
            <a:alphaModFix amt="76000"/>
            <a:extLst>
              <a:ext uri="{28A0092B-C50C-407E-A947-70E740481C1C}">
                <a14:useLocalDpi xmlns:a14="http://schemas.microsoft.com/office/drawing/2010/main"/>
              </a:ext>
            </a:extLst>
          </a:blip>
          <a:stretch>
            <a:fillRect/>
          </a:stretch>
        </p:blipFill>
        <p:spPr>
          <a:xfrm>
            <a:off x="6590973" y="-1148672"/>
            <a:ext cx="3236033" cy="3236033"/>
          </a:xfrm>
          <a:prstGeom prst="rect">
            <a:avLst/>
          </a:prstGeom>
        </p:spPr>
      </p:pic>
      <p:pic>
        <p:nvPicPr>
          <p:cNvPr id="7" name="Picture 6" descr="PPT_InnovationSkane_Objekt3.png"/>
          <p:cNvPicPr>
            <a:picLocks noChangeAspect="1"/>
          </p:cNvPicPr>
          <p:nvPr/>
        </p:nvPicPr>
        <p:blipFill>
          <a:blip r:embed="rId5" cstate="screen">
            <a:alphaModFix amt="74000"/>
            <a:extLst>
              <a:ext uri="{28A0092B-C50C-407E-A947-70E740481C1C}">
                <a14:useLocalDpi xmlns:a14="http://schemas.microsoft.com/office/drawing/2010/main"/>
              </a:ext>
            </a:extLst>
          </a:blip>
          <a:stretch>
            <a:fillRect/>
          </a:stretch>
        </p:blipFill>
        <p:spPr>
          <a:xfrm>
            <a:off x="7464272" y="2502530"/>
            <a:ext cx="830339" cy="830339"/>
          </a:xfrm>
          <a:prstGeom prst="rect">
            <a:avLst/>
          </a:prstGeom>
        </p:spPr>
      </p:pic>
      <p:sp>
        <p:nvSpPr>
          <p:cNvPr id="9" name="Rektangel 8">
            <a:extLst>
              <a:ext uri="{FF2B5EF4-FFF2-40B4-BE49-F238E27FC236}">
                <a16:creationId xmlns:a16="http://schemas.microsoft.com/office/drawing/2014/main" id="{97F937E0-B46C-FB40-9C38-BB2ED9EC2973}"/>
              </a:ext>
            </a:extLst>
          </p:cNvPr>
          <p:cNvSpPr/>
          <p:nvPr/>
        </p:nvSpPr>
        <p:spPr>
          <a:xfrm>
            <a:off x="926243" y="6165304"/>
            <a:ext cx="6312431" cy="369332"/>
          </a:xfrm>
          <a:prstGeom prst="rect">
            <a:avLst/>
          </a:prstGeom>
        </p:spPr>
        <p:txBody>
          <a:bodyPr wrap="square">
            <a:spAutoFit/>
          </a:bodyPr>
          <a:lstStyle/>
          <a:p>
            <a:r>
              <a:rPr lang="en-GB" dirty="0">
                <a:hlinkClick r:id="rId6"/>
              </a:rPr>
              <a:t>http://www.innovationskane.com/sv/interna-projekt/</a:t>
            </a:r>
            <a:r>
              <a:rPr lang="en-GB" dirty="0"/>
              <a:t> </a:t>
            </a:r>
          </a:p>
        </p:txBody>
      </p:sp>
    </p:spTree>
    <p:extLst>
      <p:ext uri="{BB962C8B-B14F-4D97-AF65-F5344CB8AC3E}">
        <p14:creationId xmlns:p14="http://schemas.microsoft.com/office/powerpoint/2010/main" val="9783004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Effect transition="in" filter="fade">
                                      <p:cBhvr>
                                        <p:cTn id="9" dur="400"/>
                                        <p:tgtEl>
                                          <p:spTgt spid="7"/>
                                        </p:tgtEl>
                                      </p:cBhvr>
                                    </p:animEffect>
                                  </p:childTnLst>
                                </p:cTn>
                              </p:par>
                              <p:par>
                                <p:cTn id="10" presetID="53" presetClass="entr" presetSubtype="16" fill="hold" nodeType="with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p:cTn id="12" dur="400" fill="hold"/>
                                        <p:tgtEl>
                                          <p:spTgt spid="5"/>
                                        </p:tgtEl>
                                        <p:attrNameLst>
                                          <p:attrName>ppt_w</p:attrName>
                                        </p:attrNameLst>
                                      </p:cBhvr>
                                      <p:tavLst>
                                        <p:tav tm="0">
                                          <p:val>
                                            <p:fltVal val="0"/>
                                          </p:val>
                                        </p:tav>
                                        <p:tav tm="100000">
                                          <p:val>
                                            <p:strVal val="#ppt_w"/>
                                          </p:val>
                                        </p:tav>
                                      </p:tavLst>
                                    </p:anim>
                                    <p:anim calcmode="lin" valueType="num">
                                      <p:cBhvr>
                                        <p:cTn id="13" dur="400" fill="hold"/>
                                        <p:tgtEl>
                                          <p:spTgt spid="5"/>
                                        </p:tgtEl>
                                        <p:attrNameLst>
                                          <p:attrName>ppt_h</p:attrName>
                                        </p:attrNameLst>
                                      </p:cBhvr>
                                      <p:tavLst>
                                        <p:tav tm="0">
                                          <p:val>
                                            <p:fltVal val="0"/>
                                          </p:val>
                                        </p:tav>
                                        <p:tav tm="100000">
                                          <p:val>
                                            <p:strVal val="#ppt_h"/>
                                          </p:val>
                                        </p:tav>
                                      </p:tavLst>
                                    </p:anim>
                                    <p:animEffect transition="in" filter="fade">
                                      <p:cBhvr>
                                        <p:cTn id="14" dur="400"/>
                                        <p:tgtEl>
                                          <p:spTgt spid="5"/>
                                        </p:tgtEl>
                                      </p:cBhvr>
                                    </p:animEffect>
                                  </p:childTnLst>
                                </p:cTn>
                              </p:par>
                              <p:par>
                                <p:cTn id="15" presetID="53" presetClass="entr" presetSubtype="16"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400" fill="hold"/>
                                        <p:tgtEl>
                                          <p:spTgt spid="6"/>
                                        </p:tgtEl>
                                        <p:attrNameLst>
                                          <p:attrName>ppt_w</p:attrName>
                                        </p:attrNameLst>
                                      </p:cBhvr>
                                      <p:tavLst>
                                        <p:tav tm="0">
                                          <p:val>
                                            <p:fltVal val="0"/>
                                          </p:val>
                                        </p:tav>
                                        <p:tav tm="100000">
                                          <p:val>
                                            <p:strVal val="#ppt_w"/>
                                          </p:val>
                                        </p:tav>
                                      </p:tavLst>
                                    </p:anim>
                                    <p:anim calcmode="lin" valueType="num">
                                      <p:cBhvr>
                                        <p:cTn id="18" dur="400" fill="hold"/>
                                        <p:tgtEl>
                                          <p:spTgt spid="6"/>
                                        </p:tgtEl>
                                        <p:attrNameLst>
                                          <p:attrName>ppt_h</p:attrName>
                                        </p:attrNameLst>
                                      </p:cBhvr>
                                      <p:tavLst>
                                        <p:tav tm="0">
                                          <p:val>
                                            <p:fltVal val="0"/>
                                          </p:val>
                                        </p:tav>
                                        <p:tav tm="100000">
                                          <p:val>
                                            <p:strVal val="#ppt_h"/>
                                          </p:val>
                                        </p:tav>
                                      </p:tavLst>
                                    </p:anim>
                                    <p:animEffect transition="in" filter="fade">
                                      <p:cBhvr>
                                        <p:cTn id="19"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Varför</a:t>
            </a:r>
            <a:r>
              <a:rPr lang="en-GB" dirty="0"/>
              <a:t> </a:t>
            </a:r>
            <a:r>
              <a:rPr lang="en-GB" dirty="0" err="1"/>
              <a:t>en</a:t>
            </a:r>
            <a:r>
              <a:rPr lang="en-GB" dirty="0"/>
              <a:t> </a:t>
            </a:r>
            <a:r>
              <a:rPr lang="en-GB" dirty="0" err="1"/>
              <a:t>lathund</a:t>
            </a:r>
            <a:r>
              <a:rPr lang="en-GB" dirty="0"/>
              <a:t>?</a:t>
            </a:r>
          </a:p>
        </p:txBody>
      </p:sp>
      <p:sp>
        <p:nvSpPr>
          <p:cNvPr id="6" name="Rektangel 5"/>
          <p:cNvSpPr/>
          <p:nvPr/>
        </p:nvSpPr>
        <p:spPr>
          <a:xfrm>
            <a:off x="881753" y="1870098"/>
            <a:ext cx="7776864" cy="2800767"/>
          </a:xfrm>
          <a:prstGeom prst="rect">
            <a:avLst/>
          </a:prstGeom>
        </p:spPr>
        <p:txBody>
          <a:bodyPr wrap="square">
            <a:spAutoFit/>
          </a:bodyPr>
          <a:lstStyle/>
          <a:p>
            <a:r>
              <a:rPr lang="sv-SE" sz="2000" dirty="0"/>
              <a:t>Med utgångspunkt i vad som är bäst för Region Skåne, definiera processer, klargöra roller och ansvar samt kommunicera våra roller som </a:t>
            </a:r>
            <a:r>
              <a:rPr lang="sv-SE" sz="2000" b="1" dirty="0"/>
              <a:t>kund</a:t>
            </a:r>
            <a:r>
              <a:rPr lang="sv-SE" sz="2000" dirty="0"/>
              <a:t> och </a:t>
            </a:r>
            <a:r>
              <a:rPr lang="sv-SE" sz="2000" b="1" dirty="0"/>
              <a:t>utvecklingspartner</a:t>
            </a:r>
            <a:r>
              <a:rPr lang="sv-SE" sz="2000" dirty="0"/>
              <a:t> i syfte att:</a:t>
            </a:r>
          </a:p>
          <a:p>
            <a:endParaRPr lang="sv-SE" sz="2400" dirty="0"/>
          </a:p>
          <a:p>
            <a:pPr marL="342900" indent="-342900">
              <a:buFont typeface="Arial" charset="0"/>
              <a:buChar char="•"/>
            </a:pPr>
            <a:r>
              <a:rPr lang="sv-SE" sz="2400" dirty="0"/>
              <a:t>Stimulera Tillväxt</a:t>
            </a:r>
          </a:p>
          <a:p>
            <a:pPr marL="342900" indent="-342900">
              <a:buFont typeface="Arial" charset="0"/>
              <a:buChar char="•"/>
            </a:pPr>
            <a:r>
              <a:rPr lang="sv-SE" sz="2400" dirty="0"/>
              <a:t>Driva Innovation</a:t>
            </a:r>
          </a:p>
          <a:p>
            <a:pPr marL="342900" indent="-342900">
              <a:buFont typeface="Arial" charset="0"/>
              <a:buChar char="•"/>
            </a:pPr>
            <a:r>
              <a:rPr lang="sv-SE" sz="2400" dirty="0"/>
              <a:t>Utveckla den egna organisationen</a:t>
            </a:r>
          </a:p>
        </p:txBody>
      </p:sp>
    </p:spTree>
    <p:extLst>
      <p:ext uri="{BB962C8B-B14F-4D97-AF65-F5344CB8AC3E}">
        <p14:creationId xmlns:p14="http://schemas.microsoft.com/office/powerpoint/2010/main" val="2539815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Varför</a:t>
            </a:r>
            <a:r>
              <a:rPr lang="en-GB" dirty="0"/>
              <a:t> </a:t>
            </a:r>
            <a:r>
              <a:rPr lang="en-GB" dirty="0" err="1"/>
              <a:t>en</a:t>
            </a:r>
            <a:r>
              <a:rPr lang="en-GB" dirty="0"/>
              <a:t> </a:t>
            </a:r>
            <a:r>
              <a:rPr lang="en-GB" dirty="0" err="1"/>
              <a:t>lathund</a:t>
            </a:r>
            <a:r>
              <a:rPr lang="en-GB" dirty="0"/>
              <a:t>?</a:t>
            </a:r>
          </a:p>
        </p:txBody>
      </p:sp>
      <p:pic>
        <p:nvPicPr>
          <p:cNvPr id="7" name="Bildobjekt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3832" y="1870098"/>
            <a:ext cx="7596336" cy="3777242"/>
          </a:xfrm>
          <a:prstGeom prst="rect">
            <a:avLst/>
          </a:prstGeom>
        </p:spPr>
      </p:pic>
    </p:spTree>
    <p:extLst>
      <p:ext uri="{BB962C8B-B14F-4D97-AF65-F5344CB8AC3E}">
        <p14:creationId xmlns:p14="http://schemas.microsoft.com/office/powerpoint/2010/main" val="19723134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Var</a:t>
            </a:r>
            <a:r>
              <a:rPr lang="en-GB" dirty="0"/>
              <a:t> </a:t>
            </a:r>
            <a:r>
              <a:rPr lang="en-GB" dirty="0" err="1"/>
              <a:t>är</a:t>
            </a:r>
            <a:r>
              <a:rPr lang="en-GB" dirty="0"/>
              <a:t> vi </a:t>
            </a:r>
            <a:r>
              <a:rPr lang="en-GB" dirty="0" err="1"/>
              <a:t>i</a:t>
            </a:r>
            <a:r>
              <a:rPr lang="en-GB" dirty="0"/>
              <a:t> </a:t>
            </a:r>
            <a:r>
              <a:rPr lang="en-GB" dirty="0" err="1"/>
              <a:t>processen</a:t>
            </a:r>
            <a:r>
              <a:rPr lang="en-GB" dirty="0"/>
              <a:t>?</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99" y="2246970"/>
            <a:ext cx="7938599" cy="2838214"/>
          </a:xfrm>
          <a:prstGeom prst="rect">
            <a:avLst/>
          </a:prstGeom>
        </p:spPr>
      </p:pic>
      <p:sp>
        <p:nvSpPr>
          <p:cNvPr id="6" name="textruta 5"/>
          <p:cNvSpPr txBox="1"/>
          <p:nvPr/>
        </p:nvSpPr>
        <p:spPr>
          <a:xfrm>
            <a:off x="4932040" y="2246970"/>
            <a:ext cx="2592288" cy="338554"/>
          </a:xfrm>
          <a:prstGeom prst="rect">
            <a:avLst/>
          </a:prstGeom>
          <a:noFill/>
        </p:spPr>
        <p:txBody>
          <a:bodyPr wrap="square" rtlCol="0">
            <a:spAutoFit/>
          </a:bodyPr>
          <a:lstStyle/>
          <a:p>
            <a:r>
              <a:rPr lang="en-GB" sz="1600" b="1" dirty="0" err="1">
                <a:latin typeface="Times New Roman" charset="0"/>
                <a:ea typeface="Times New Roman" charset="0"/>
                <a:cs typeface="Times New Roman" charset="0"/>
              </a:rPr>
              <a:t>Innovationsupphandling</a:t>
            </a:r>
            <a:endParaRPr lang="en-GB" sz="16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3367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29200" y="476672"/>
            <a:ext cx="4114800" cy="1143000"/>
          </a:xfrm>
        </p:spPr>
        <p:txBody>
          <a:bodyPr>
            <a:normAutofit/>
          </a:bodyPr>
          <a:lstStyle/>
          <a:p>
            <a:r>
              <a:rPr lang="en-GB" dirty="0"/>
              <a:t>Den </a:t>
            </a:r>
            <a:r>
              <a:rPr lang="en-GB" dirty="0" err="1"/>
              <a:t>enkla</a:t>
            </a:r>
            <a:r>
              <a:rPr lang="en-GB" dirty="0"/>
              <a:t> </a:t>
            </a:r>
            <a:r>
              <a:rPr lang="en-GB" dirty="0" err="1"/>
              <a:t>processen</a:t>
            </a:r>
            <a:r>
              <a:rPr lang="en-GB" dirty="0"/>
              <a:t> </a:t>
            </a:r>
            <a:br>
              <a:rPr lang="en-GB" dirty="0"/>
            </a:br>
            <a:r>
              <a:rPr lang="en-GB" sz="1800" dirty="0" err="1"/>
              <a:t>Börja</a:t>
            </a:r>
            <a:r>
              <a:rPr lang="en-GB" sz="1800" dirty="0"/>
              <a:t> med </a:t>
            </a:r>
            <a:r>
              <a:rPr lang="en-GB" sz="1800" dirty="0" err="1"/>
              <a:t>behov</a:t>
            </a:r>
            <a:endParaRPr lang="en-GB" sz="1800" dirty="0"/>
          </a:p>
        </p:txBody>
      </p:sp>
      <p:pic>
        <p:nvPicPr>
          <p:cNvPr id="6" name="Bildobjekt 5">
            <a:extLst>
              <a:ext uri="{FF2B5EF4-FFF2-40B4-BE49-F238E27FC236}">
                <a16:creationId xmlns:a16="http://schemas.microsoft.com/office/drawing/2014/main" id="{986E2019-5153-BF4D-8E41-80C54E99CF38}"/>
              </a:ext>
            </a:extLst>
          </p:cNvPr>
          <p:cNvPicPr>
            <a:picLocks noChangeAspect="1"/>
          </p:cNvPicPr>
          <p:nvPr/>
        </p:nvPicPr>
        <p:blipFill>
          <a:blip r:embed="rId2"/>
          <a:stretch>
            <a:fillRect/>
          </a:stretch>
        </p:blipFill>
        <p:spPr>
          <a:xfrm>
            <a:off x="17062" y="0"/>
            <a:ext cx="5203010" cy="6859952"/>
          </a:xfrm>
          <a:prstGeom prst="rect">
            <a:avLst/>
          </a:prstGeom>
        </p:spPr>
      </p:pic>
    </p:spTree>
    <p:extLst>
      <p:ext uri="{BB962C8B-B14F-4D97-AF65-F5344CB8AC3E}">
        <p14:creationId xmlns:p14="http://schemas.microsoft.com/office/powerpoint/2010/main" val="12807476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1764704" y="1425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4000" spc="-180">
                <a:solidFill>
                  <a:schemeClr val="tx1"/>
                </a:solidFill>
                <a:latin typeface="+mj-lt"/>
                <a:ea typeface="+mj-ea"/>
                <a:cs typeface="+mj-cs"/>
              </a:defRPr>
            </a:lvl1pPr>
          </a:lstStyle>
          <a:p>
            <a:r>
              <a:rPr lang="en-GB" dirty="0"/>
              <a:t>Please check!</a:t>
            </a:r>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6009" y="1268760"/>
            <a:ext cx="7210187" cy="4608512"/>
          </a:xfrm>
          <a:prstGeom prst="rect">
            <a:avLst/>
          </a:prstGeom>
        </p:spPr>
      </p:pic>
      <p:sp>
        <p:nvSpPr>
          <p:cNvPr id="7" name="Ring 6">
            <a:extLst>
              <a:ext uri="{FF2B5EF4-FFF2-40B4-BE49-F238E27FC236}">
                <a16:creationId xmlns:a16="http://schemas.microsoft.com/office/drawing/2014/main" id="{0C966145-3252-5141-A142-DDB4BA822072}"/>
              </a:ext>
            </a:extLst>
          </p:cNvPr>
          <p:cNvSpPr/>
          <p:nvPr/>
        </p:nvSpPr>
        <p:spPr>
          <a:xfrm>
            <a:off x="323528" y="4437112"/>
            <a:ext cx="4032448" cy="1224136"/>
          </a:xfrm>
          <a:prstGeom prst="donut">
            <a:avLst>
              <a:gd name="adj" fmla="val 250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483965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46672" y="476672"/>
            <a:ext cx="4114800" cy="3744416"/>
          </a:xfrm>
        </p:spPr>
        <p:txBody>
          <a:bodyPr anchor="t">
            <a:normAutofit/>
          </a:bodyPr>
          <a:lstStyle/>
          <a:p>
            <a:r>
              <a:rPr lang="en-GB" dirty="0" err="1"/>
              <a:t>Samutveckling</a:t>
            </a:r>
            <a:r>
              <a:rPr lang="en-GB" dirty="0"/>
              <a:t> </a:t>
            </a:r>
            <a:br>
              <a:rPr lang="en-GB" dirty="0"/>
            </a:br>
            <a:br>
              <a:rPr lang="en-GB" dirty="0"/>
            </a:br>
            <a:r>
              <a:rPr lang="en-GB" sz="1800" dirty="0" err="1"/>
              <a:t>FoU-samverkan</a:t>
            </a:r>
            <a:br>
              <a:rPr lang="en-GB" sz="1800" dirty="0"/>
            </a:br>
            <a:r>
              <a:rPr lang="en-GB" sz="1800" b="0" dirty="0" err="1"/>
              <a:t>Partnerskap</a:t>
            </a:r>
            <a:r>
              <a:rPr lang="en-GB" sz="1800" b="0" dirty="0"/>
              <a:t>, </a:t>
            </a:r>
            <a:r>
              <a:rPr lang="en-GB" sz="1800" b="0" dirty="0" err="1"/>
              <a:t>inget</a:t>
            </a:r>
            <a:r>
              <a:rPr lang="en-GB" sz="1800" b="0" dirty="0"/>
              <a:t> </a:t>
            </a:r>
            <a:r>
              <a:rPr lang="en-GB" sz="1800" b="0" dirty="0" err="1"/>
              <a:t>köp</a:t>
            </a:r>
            <a:r>
              <a:rPr lang="en-GB" sz="1800" b="0" dirty="0"/>
              <a:t> </a:t>
            </a:r>
            <a:r>
              <a:rPr lang="en-GB" sz="1800" b="0" dirty="0" err="1"/>
              <a:t>mellan</a:t>
            </a:r>
            <a:r>
              <a:rPr lang="en-GB" sz="1800" b="0" dirty="0"/>
              <a:t> </a:t>
            </a:r>
            <a:r>
              <a:rPr lang="en-GB" sz="1800" b="0" dirty="0" err="1"/>
              <a:t>partnerna</a:t>
            </a:r>
            <a:br>
              <a:rPr lang="en-GB" sz="1800" dirty="0"/>
            </a:br>
            <a:br>
              <a:rPr lang="en-GB" sz="1800" dirty="0"/>
            </a:br>
            <a:r>
              <a:rPr lang="en-GB" sz="1800" dirty="0" err="1"/>
              <a:t>eller</a:t>
            </a:r>
            <a:br>
              <a:rPr lang="en-GB" sz="1800" dirty="0"/>
            </a:br>
            <a:br>
              <a:rPr lang="en-GB" sz="1800" dirty="0"/>
            </a:br>
            <a:r>
              <a:rPr lang="en-GB" sz="1800" dirty="0" err="1"/>
              <a:t>Innovationsupphandling</a:t>
            </a:r>
            <a:br>
              <a:rPr lang="en-GB" sz="1800" dirty="0"/>
            </a:br>
            <a:r>
              <a:rPr lang="en-GB" sz="1800" b="0" dirty="0" err="1"/>
              <a:t>Beställar</a:t>
            </a:r>
            <a:r>
              <a:rPr lang="en-GB" sz="1800" b="0" dirty="0"/>
              <a:t>/</a:t>
            </a:r>
            <a:r>
              <a:rPr lang="en-GB" sz="1800" b="0" dirty="0" err="1"/>
              <a:t>leverantörsrelation</a:t>
            </a:r>
            <a:br>
              <a:rPr lang="en-GB" sz="1800" dirty="0"/>
            </a:br>
            <a:endParaRPr lang="en-GB" sz="1800" dirty="0"/>
          </a:p>
        </p:txBody>
      </p:sp>
      <p:pic>
        <p:nvPicPr>
          <p:cNvPr id="6" name="Bildobjekt 5">
            <a:extLst>
              <a:ext uri="{FF2B5EF4-FFF2-40B4-BE49-F238E27FC236}">
                <a16:creationId xmlns:a16="http://schemas.microsoft.com/office/drawing/2014/main" id="{986E2019-5153-BF4D-8E41-80C54E99CF38}"/>
              </a:ext>
            </a:extLst>
          </p:cNvPr>
          <p:cNvPicPr>
            <a:picLocks noChangeAspect="1"/>
          </p:cNvPicPr>
          <p:nvPr/>
        </p:nvPicPr>
        <p:blipFill>
          <a:blip r:embed="rId2"/>
          <a:stretch>
            <a:fillRect/>
          </a:stretch>
        </p:blipFill>
        <p:spPr>
          <a:xfrm>
            <a:off x="17062" y="0"/>
            <a:ext cx="5203010" cy="6859952"/>
          </a:xfrm>
          <a:prstGeom prst="rect">
            <a:avLst/>
          </a:prstGeom>
        </p:spPr>
      </p:pic>
      <p:sp>
        <p:nvSpPr>
          <p:cNvPr id="4" name="Ring 3">
            <a:extLst>
              <a:ext uri="{FF2B5EF4-FFF2-40B4-BE49-F238E27FC236}">
                <a16:creationId xmlns:a16="http://schemas.microsoft.com/office/drawing/2014/main" id="{C6D3CF5F-D937-E245-AE75-3D4D372DD8A8}"/>
              </a:ext>
            </a:extLst>
          </p:cNvPr>
          <p:cNvSpPr/>
          <p:nvPr/>
        </p:nvSpPr>
        <p:spPr>
          <a:xfrm rot="1025935">
            <a:off x="-62321" y="3475764"/>
            <a:ext cx="4032448" cy="1900090"/>
          </a:xfrm>
          <a:prstGeom prst="donut">
            <a:avLst>
              <a:gd name="adj" fmla="val 250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487065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64088" y="476672"/>
            <a:ext cx="3437344" cy="5832648"/>
          </a:xfrm>
        </p:spPr>
        <p:txBody>
          <a:bodyPr anchor="t">
            <a:normAutofit/>
          </a:bodyPr>
          <a:lstStyle/>
          <a:p>
            <a:r>
              <a:rPr lang="en-GB" dirty="0" err="1"/>
              <a:t>Avtal</a:t>
            </a:r>
            <a:r>
              <a:rPr lang="en-GB" dirty="0"/>
              <a:t> </a:t>
            </a:r>
            <a:br>
              <a:rPr lang="en-GB" sz="1800" dirty="0"/>
            </a:br>
            <a:r>
              <a:rPr lang="en-GB" sz="1800" dirty="0" err="1"/>
              <a:t>Olika</a:t>
            </a:r>
            <a:r>
              <a:rPr lang="en-GB" sz="1800" dirty="0"/>
              <a:t> </a:t>
            </a:r>
            <a:r>
              <a:rPr lang="en-GB" sz="1800" dirty="0" err="1"/>
              <a:t>typer</a:t>
            </a:r>
            <a:r>
              <a:rPr lang="en-GB" sz="1800" dirty="0"/>
              <a:t> </a:t>
            </a:r>
            <a:r>
              <a:rPr lang="en-GB" sz="1800" dirty="0" err="1"/>
              <a:t>som</a:t>
            </a:r>
            <a:r>
              <a:rPr lang="en-GB" sz="1800" dirty="0"/>
              <a:t> </a:t>
            </a:r>
            <a:r>
              <a:rPr lang="en-GB" sz="1800" dirty="0" err="1"/>
              <a:t>kan</a:t>
            </a:r>
            <a:r>
              <a:rPr lang="en-GB" sz="1800" dirty="0"/>
              <a:t> </a:t>
            </a:r>
            <a:r>
              <a:rPr lang="en-GB" sz="1800" dirty="0" err="1"/>
              <a:t>bli</a:t>
            </a:r>
            <a:r>
              <a:rPr lang="en-GB" sz="1800" dirty="0"/>
              <a:t> </a:t>
            </a:r>
            <a:r>
              <a:rPr lang="en-GB" sz="1800" dirty="0" err="1"/>
              <a:t>aktuella</a:t>
            </a:r>
            <a:r>
              <a:rPr lang="en-GB" sz="1800" dirty="0"/>
              <a:t> </a:t>
            </a:r>
            <a:r>
              <a:rPr lang="en-GB" sz="1800" dirty="0" err="1"/>
              <a:t>i</a:t>
            </a:r>
            <a:r>
              <a:rPr lang="en-GB" sz="1800" dirty="0"/>
              <a:t> </a:t>
            </a:r>
            <a:r>
              <a:rPr lang="en-GB" sz="1800" dirty="0" err="1"/>
              <a:t>FoU-samverkan</a:t>
            </a:r>
            <a:br>
              <a:rPr lang="en-GB" sz="1800" dirty="0"/>
            </a:br>
            <a:br>
              <a:rPr lang="en-GB" sz="1800" dirty="0"/>
            </a:br>
            <a:r>
              <a:rPr lang="en-GB" sz="1800" dirty="0" err="1"/>
              <a:t>Avsiktsförklaring</a:t>
            </a:r>
            <a:r>
              <a:rPr lang="en-GB" sz="1800" dirty="0"/>
              <a:t>/letter of intent</a:t>
            </a:r>
            <a:br>
              <a:rPr lang="en-GB" sz="1800" dirty="0"/>
            </a:br>
            <a:r>
              <a:rPr lang="en-GB" sz="1800" b="0" dirty="0" err="1"/>
              <a:t>Kan</a:t>
            </a:r>
            <a:r>
              <a:rPr lang="en-GB" sz="1800" b="0" dirty="0"/>
              <a:t> </a:t>
            </a:r>
            <a:r>
              <a:rPr lang="en-GB" sz="1800" b="0" dirty="0" err="1"/>
              <a:t>vara</a:t>
            </a:r>
            <a:r>
              <a:rPr lang="en-GB" sz="1800" b="0" dirty="0"/>
              <a:t> </a:t>
            </a:r>
            <a:r>
              <a:rPr lang="en-GB" sz="1800" b="0" dirty="0" err="1"/>
              <a:t>lämpligt</a:t>
            </a:r>
            <a:r>
              <a:rPr lang="en-GB" sz="1800" b="0" dirty="0"/>
              <a:t> </a:t>
            </a:r>
            <a:r>
              <a:rPr lang="en-GB" sz="1800" b="0" dirty="0" err="1"/>
              <a:t>i</a:t>
            </a:r>
            <a:r>
              <a:rPr lang="en-GB" sz="1800" b="0" dirty="0"/>
              <a:t> </a:t>
            </a:r>
            <a:r>
              <a:rPr lang="en-GB" sz="1800" b="0" dirty="0" err="1"/>
              <a:t>tidig</a:t>
            </a:r>
            <a:r>
              <a:rPr lang="en-GB" sz="1800" b="0" dirty="0"/>
              <a:t> </a:t>
            </a:r>
            <a:r>
              <a:rPr lang="en-GB" sz="1800" b="0" dirty="0" err="1"/>
              <a:t>behovsidentifieringsfas</a:t>
            </a:r>
            <a:r>
              <a:rPr lang="en-GB" sz="1800" b="0" dirty="0"/>
              <a:t>. Ingen </a:t>
            </a:r>
            <a:r>
              <a:rPr lang="en-GB" sz="1800" b="0" dirty="0" err="1"/>
              <a:t>direkt</a:t>
            </a:r>
            <a:r>
              <a:rPr lang="en-GB" sz="1800" b="0" dirty="0"/>
              <a:t> innovation/</a:t>
            </a:r>
            <a:r>
              <a:rPr lang="en-GB" sz="1800" b="0" dirty="0" err="1"/>
              <a:t>utveckling</a:t>
            </a:r>
            <a:r>
              <a:rPr lang="en-GB" sz="1800" b="0" dirty="0"/>
              <a:t>, </a:t>
            </a:r>
            <a:r>
              <a:rPr lang="en-GB" sz="1800" b="0" dirty="0" err="1"/>
              <a:t>utan</a:t>
            </a:r>
            <a:r>
              <a:rPr lang="en-GB" sz="1800" b="0" dirty="0"/>
              <a:t> rent </a:t>
            </a:r>
            <a:r>
              <a:rPr lang="en-GB" sz="1800" b="0" dirty="0" err="1"/>
              <a:t>kunskapshöjande</a:t>
            </a:r>
            <a:r>
              <a:rPr lang="en-GB" sz="1800" b="0" dirty="0"/>
              <a:t> </a:t>
            </a:r>
            <a:r>
              <a:rPr lang="en-GB" sz="1800" b="0" dirty="0" err="1"/>
              <a:t>gemensam</a:t>
            </a:r>
            <a:r>
              <a:rPr lang="en-GB" sz="1800" b="0" dirty="0"/>
              <a:t> </a:t>
            </a:r>
            <a:r>
              <a:rPr lang="en-GB" sz="1800" b="0" dirty="0" err="1"/>
              <a:t>insats</a:t>
            </a:r>
            <a:br>
              <a:rPr lang="en-GB" sz="1800" dirty="0"/>
            </a:br>
            <a:br>
              <a:rPr lang="en-GB" sz="1800" dirty="0"/>
            </a:br>
            <a:r>
              <a:rPr lang="en-GB" sz="1800" dirty="0" err="1"/>
              <a:t>Projektavtal</a:t>
            </a:r>
            <a:r>
              <a:rPr lang="en-GB" sz="1800" dirty="0"/>
              <a:t> </a:t>
            </a:r>
            <a:br>
              <a:rPr lang="en-GB" sz="1800" dirty="0"/>
            </a:br>
            <a:r>
              <a:rPr lang="en-GB" sz="1800" b="0" dirty="0" err="1"/>
              <a:t>Samutveckling</a:t>
            </a:r>
            <a:r>
              <a:rPr lang="en-GB" sz="1800" b="0" dirty="0"/>
              <a:t> </a:t>
            </a:r>
            <a:r>
              <a:rPr lang="en-GB" sz="1800" b="0" dirty="0" err="1"/>
              <a:t>i</a:t>
            </a:r>
            <a:r>
              <a:rPr lang="en-GB" sz="1800" b="0" dirty="0"/>
              <a:t> </a:t>
            </a:r>
            <a:r>
              <a:rPr lang="en-GB" sz="1800" b="0" dirty="0" err="1"/>
              <a:t>partnerskap</a:t>
            </a:r>
            <a:br>
              <a:rPr lang="en-GB" sz="1800" b="0" dirty="0"/>
            </a:br>
            <a:r>
              <a:rPr lang="en-GB" sz="1800" b="0" dirty="0"/>
              <a:t>(</a:t>
            </a:r>
            <a:r>
              <a:rPr lang="en-GB" sz="1800" b="0" dirty="0" err="1"/>
              <a:t>inget</a:t>
            </a:r>
            <a:r>
              <a:rPr lang="en-GB" sz="1800" b="0" dirty="0"/>
              <a:t> </a:t>
            </a:r>
            <a:r>
              <a:rPr lang="en-GB" sz="1800" b="0" dirty="0" err="1"/>
              <a:t>köp</a:t>
            </a:r>
            <a:r>
              <a:rPr lang="en-GB" sz="1800" b="0" dirty="0"/>
              <a:t> </a:t>
            </a:r>
            <a:r>
              <a:rPr lang="en-GB" sz="1800" b="0" dirty="0" err="1"/>
              <a:t>mellan</a:t>
            </a:r>
            <a:r>
              <a:rPr lang="en-GB" sz="1800" b="0" dirty="0"/>
              <a:t> </a:t>
            </a:r>
            <a:r>
              <a:rPr lang="en-GB" sz="1800" b="0" dirty="0" err="1"/>
              <a:t>parter</a:t>
            </a:r>
            <a:r>
              <a:rPr lang="en-GB" sz="1800" b="0" dirty="0"/>
              <a:t>)</a:t>
            </a:r>
            <a:br>
              <a:rPr lang="en-GB" sz="1800" dirty="0"/>
            </a:br>
            <a:br>
              <a:rPr lang="en-GB" sz="1800" dirty="0"/>
            </a:br>
            <a:r>
              <a:rPr lang="en-GB" sz="1800" dirty="0" err="1"/>
              <a:t>Affärsavtal</a:t>
            </a:r>
            <a:r>
              <a:rPr lang="en-GB" sz="1800" dirty="0"/>
              <a:t>/</a:t>
            </a:r>
            <a:r>
              <a:rPr lang="en-GB" sz="1800" dirty="0" err="1"/>
              <a:t>nyttjanderättsavtal</a:t>
            </a:r>
            <a:r>
              <a:rPr lang="en-GB" sz="1800" dirty="0"/>
              <a:t> </a:t>
            </a:r>
            <a:r>
              <a:rPr lang="en-GB" sz="1800" b="0" dirty="0" err="1"/>
              <a:t>Detaljerat</a:t>
            </a:r>
            <a:r>
              <a:rPr lang="en-GB" sz="1800" b="0" dirty="0"/>
              <a:t> </a:t>
            </a:r>
            <a:r>
              <a:rPr lang="en-GB" sz="1800" b="0" dirty="0" err="1"/>
              <a:t>avtal</a:t>
            </a:r>
            <a:r>
              <a:rPr lang="en-GB" sz="1800" b="0" dirty="0"/>
              <a:t> </a:t>
            </a:r>
            <a:r>
              <a:rPr lang="en-GB" sz="1800" b="0" dirty="0" err="1"/>
              <a:t>omkring</a:t>
            </a:r>
            <a:r>
              <a:rPr lang="en-GB" sz="1800" b="0" dirty="0"/>
              <a:t> </a:t>
            </a:r>
            <a:r>
              <a:rPr lang="en-GB" sz="1800" b="0" dirty="0" err="1"/>
              <a:t>rätt</a:t>
            </a:r>
            <a:r>
              <a:rPr lang="en-GB" sz="1800" b="0" dirty="0"/>
              <a:t> </a:t>
            </a:r>
            <a:r>
              <a:rPr lang="en-GB" sz="1800" b="0" dirty="0" err="1"/>
              <a:t>att</a:t>
            </a:r>
            <a:r>
              <a:rPr lang="en-GB" sz="1800" b="0" dirty="0"/>
              <a:t> </a:t>
            </a:r>
            <a:r>
              <a:rPr lang="en-GB" sz="1800" b="0" dirty="0" err="1"/>
              <a:t>använda</a:t>
            </a:r>
            <a:r>
              <a:rPr lang="en-GB" sz="1800" b="0" dirty="0"/>
              <a:t>/</a:t>
            </a:r>
            <a:r>
              <a:rPr lang="en-GB" sz="1800" b="0" dirty="0" err="1"/>
              <a:t>kommersialisera</a:t>
            </a:r>
            <a:r>
              <a:rPr lang="en-GB" sz="1800" b="0" dirty="0"/>
              <a:t> </a:t>
            </a:r>
            <a:r>
              <a:rPr lang="en-GB" sz="1800" b="0" dirty="0" err="1"/>
              <a:t>resultat</a:t>
            </a:r>
            <a:r>
              <a:rPr lang="en-GB" sz="1800" b="0" dirty="0"/>
              <a:t> </a:t>
            </a:r>
            <a:r>
              <a:rPr lang="en-GB" sz="1800" b="0" dirty="0" err="1"/>
              <a:t>från</a:t>
            </a:r>
            <a:r>
              <a:rPr lang="en-GB" sz="1800" b="0" dirty="0"/>
              <a:t> </a:t>
            </a:r>
            <a:r>
              <a:rPr lang="en-GB" sz="1800" b="0" dirty="0" err="1"/>
              <a:t>samutveckling</a:t>
            </a:r>
            <a:r>
              <a:rPr lang="en-GB" sz="1800" b="0" dirty="0"/>
              <a:t> </a:t>
            </a:r>
            <a:r>
              <a:rPr lang="en-GB" sz="1800" b="0" dirty="0" err="1"/>
              <a:t>baserat</a:t>
            </a:r>
            <a:r>
              <a:rPr lang="en-GB" sz="1800" b="0" dirty="0"/>
              <a:t> </a:t>
            </a:r>
            <a:r>
              <a:rPr lang="en-GB" sz="1800" b="0" dirty="0" err="1"/>
              <a:t>på</a:t>
            </a:r>
            <a:r>
              <a:rPr lang="en-GB" sz="1800" b="0" dirty="0"/>
              <a:t> </a:t>
            </a:r>
            <a:r>
              <a:rPr lang="en-GB" sz="1800" b="0" dirty="0" err="1"/>
              <a:t>Projektavtalet</a:t>
            </a:r>
            <a:r>
              <a:rPr lang="en-GB" sz="1800" b="0" dirty="0"/>
              <a:t>.</a:t>
            </a:r>
            <a:br>
              <a:rPr lang="en-GB" sz="1800" b="0" dirty="0"/>
            </a:br>
            <a:endParaRPr lang="en-GB" sz="1800" b="0" dirty="0"/>
          </a:p>
        </p:txBody>
      </p:sp>
      <p:pic>
        <p:nvPicPr>
          <p:cNvPr id="6" name="Bildobjekt 5">
            <a:extLst>
              <a:ext uri="{FF2B5EF4-FFF2-40B4-BE49-F238E27FC236}">
                <a16:creationId xmlns:a16="http://schemas.microsoft.com/office/drawing/2014/main" id="{986E2019-5153-BF4D-8E41-80C54E99CF38}"/>
              </a:ext>
            </a:extLst>
          </p:cNvPr>
          <p:cNvPicPr>
            <a:picLocks noChangeAspect="1"/>
          </p:cNvPicPr>
          <p:nvPr/>
        </p:nvPicPr>
        <p:blipFill>
          <a:blip r:embed="rId2"/>
          <a:stretch>
            <a:fillRect/>
          </a:stretch>
        </p:blipFill>
        <p:spPr>
          <a:xfrm>
            <a:off x="17062" y="0"/>
            <a:ext cx="5203010" cy="6859952"/>
          </a:xfrm>
          <a:prstGeom prst="rect">
            <a:avLst/>
          </a:prstGeom>
        </p:spPr>
      </p:pic>
      <p:sp>
        <p:nvSpPr>
          <p:cNvPr id="4" name="Ring 3">
            <a:extLst>
              <a:ext uri="{FF2B5EF4-FFF2-40B4-BE49-F238E27FC236}">
                <a16:creationId xmlns:a16="http://schemas.microsoft.com/office/drawing/2014/main" id="{C6D3CF5F-D937-E245-AE75-3D4D372DD8A8}"/>
              </a:ext>
            </a:extLst>
          </p:cNvPr>
          <p:cNvSpPr/>
          <p:nvPr/>
        </p:nvSpPr>
        <p:spPr>
          <a:xfrm rot="5400000">
            <a:off x="-428081" y="2861307"/>
            <a:ext cx="6093296" cy="1900090"/>
          </a:xfrm>
          <a:prstGeom prst="donut">
            <a:avLst>
              <a:gd name="adj" fmla="val 250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581312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4921AC3-63D5-C143-8092-834BEE48A7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9592" y="836712"/>
            <a:ext cx="6912768" cy="3784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ruta 8">
            <a:extLst>
              <a:ext uri="{FF2B5EF4-FFF2-40B4-BE49-F238E27FC236}">
                <a16:creationId xmlns:a16="http://schemas.microsoft.com/office/drawing/2014/main" id="{2B4DE0FB-0C52-2B4D-9847-8C3AE47529BE}"/>
              </a:ext>
            </a:extLst>
          </p:cNvPr>
          <p:cNvSpPr txBox="1"/>
          <p:nvPr/>
        </p:nvSpPr>
        <p:spPr>
          <a:xfrm>
            <a:off x="3181407" y="5085184"/>
            <a:ext cx="2349138" cy="1015663"/>
          </a:xfrm>
          <a:prstGeom prst="rect">
            <a:avLst/>
          </a:prstGeom>
          <a:noFill/>
        </p:spPr>
        <p:txBody>
          <a:bodyPr wrap="square" rtlCol="0">
            <a:spAutoFit/>
          </a:bodyPr>
          <a:lstStyle/>
          <a:p>
            <a:r>
              <a:rPr lang="sv-SE" sz="6000" dirty="0"/>
              <a:t>TILLIT</a:t>
            </a:r>
          </a:p>
        </p:txBody>
      </p:sp>
    </p:spTree>
    <p:extLst>
      <p:ext uri="{BB962C8B-B14F-4D97-AF65-F5344CB8AC3E}">
        <p14:creationId xmlns:p14="http://schemas.microsoft.com/office/powerpoint/2010/main" val="39269826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dirty="0" err="1"/>
              <a:t>Exempel</a:t>
            </a:r>
            <a:r>
              <a:rPr lang="en-GB" dirty="0"/>
              <a:t> - </a:t>
            </a:r>
            <a:r>
              <a:rPr lang="en-GB" dirty="0" err="1"/>
              <a:t>förkläden</a:t>
            </a:r>
            <a:r>
              <a:rPr lang="en-GB" dirty="0"/>
              <a:t> </a:t>
            </a:r>
            <a:br>
              <a:rPr lang="en-GB" dirty="0"/>
            </a:br>
            <a:r>
              <a:rPr lang="en-GB" sz="1800" dirty="0" err="1"/>
              <a:t>Börja</a:t>
            </a:r>
            <a:r>
              <a:rPr lang="en-GB" sz="1800" dirty="0"/>
              <a:t> med </a:t>
            </a:r>
            <a:r>
              <a:rPr lang="en-GB" sz="1800" dirty="0" err="1"/>
              <a:t>behov</a:t>
            </a:r>
            <a:r>
              <a:rPr lang="en-GB" sz="1800" dirty="0"/>
              <a:t>!</a:t>
            </a:r>
          </a:p>
        </p:txBody>
      </p:sp>
      <p:pic>
        <p:nvPicPr>
          <p:cNvPr id="4" name="Bildobjekt 3"/>
          <p:cNvPicPr>
            <a:picLocks noChangeAspect="1"/>
          </p:cNvPicPr>
          <p:nvPr/>
        </p:nvPicPr>
        <p:blipFill>
          <a:blip r:embed="rId2"/>
          <a:stretch>
            <a:fillRect/>
          </a:stretch>
        </p:blipFill>
        <p:spPr>
          <a:xfrm>
            <a:off x="611560" y="332656"/>
            <a:ext cx="936104" cy="936104"/>
          </a:xfrm>
          <a:prstGeom prst="rect">
            <a:avLst/>
          </a:prstGeom>
        </p:spPr>
      </p:pic>
      <p:pic>
        <p:nvPicPr>
          <p:cNvPr id="8" name="Bildobjekt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870098"/>
            <a:ext cx="6122640" cy="4228939"/>
          </a:xfrm>
          <a:prstGeom prst="rect">
            <a:avLst/>
          </a:prstGeom>
        </p:spPr>
      </p:pic>
    </p:spTree>
    <p:extLst>
      <p:ext uri="{BB962C8B-B14F-4D97-AF65-F5344CB8AC3E}">
        <p14:creationId xmlns:p14="http://schemas.microsoft.com/office/powerpoint/2010/main" val="10296584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57200" y="601579"/>
            <a:ext cx="1732548" cy="707886"/>
          </a:xfrm>
          <a:prstGeom prst="rect">
            <a:avLst/>
          </a:prstGeom>
          <a:noFill/>
        </p:spPr>
        <p:txBody>
          <a:bodyPr wrap="square" rtlCol="0">
            <a:spAutoFit/>
          </a:bodyPr>
          <a:lstStyle/>
          <a:p>
            <a:r>
              <a:rPr lang="sv-SE" sz="4000"/>
              <a:t>VAD?</a:t>
            </a:r>
          </a:p>
        </p:txBody>
      </p:sp>
      <p:sp>
        <p:nvSpPr>
          <p:cNvPr id="5" name="textruta 4"/>
          <p:cNvSpPr txBox="1"/>
          <p:nvPr/>
        </p:nvSpPr>
        <p:spPr>
          <a:xfrm>
            <a:off x="755576" y="1484784"/>
            <a:ext cx="6272817" cy="156966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sv-SE" sz="2400" dirty="0"/>
              <a:t>”En innovation är något originellt och principiellt nytt av betydelse – inom vilket område som helst – som vinner insteg i ett samhälle.” </a:t>
            </a:r>
          </a:p>
        </p:txBody>
      </p:sp>
      <p:sp>
        <p:nvSpPr>
          <p:cNvPr id="6" name="textruta 5">
            <a:extLst>
              <a:ext uri="{FF2B5EF4-FFF2-40B4-BE49-F238E27FC236}">
                <a16:creationId xmlns:a16="http://schemas.microsoft.com/office/drawing/2014/main" id="{1DF92FDC-9D75-4642-852C-91F52D67C187}"/>
              </a:ext>
            </a:extLst>
          </p:cNvPr>
          <p:cNvSpPr txBox="1"/>
          <p:nvPr/>
        </p:nvSpPr>
        <p:spPr>
          <a:xfrm>
            <a:off x="755576" y="3789040"/>
            <a:ext cx="6840760" cy="156966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sv-SE" sz="2400" dirty="0"/>
              <a:t>”Offentlig upphandling är en process för inköp av varor, tjänster med mera som görs av entiteter inom den offentliga sektorn och som regleras av speciella lagar och regler.</a:t>
            </a:r>
          </a:p>
        </p:txBody>
      </p:sp>
      <p:sp>
        <p:nvSpPr>
          <p:cNvPr id="2" name="Plus 1">
            <a:extLst>
              <a:ext uri="{FF2B5EF4-FFF2-40B4-BE49-F238E27FC236}">
                <a16:creationId xmlns:a16="http://schemas.microsoft.com/office/drawing/2014/main" id="{807C57B9-1288-974A-8ECE-CC4CF9B7E288}"/>
              </a:ext>
            </a:extLst>
          </p:cNvPr>
          <p:cNvSpPr/>
          <p:nvPr/>
        </p:nvSpPr>
        <p:spPr>
          <a:xfrm>
            <a:off x="999438" y="3120772"/>
            <a:ext cx="476218" cy="524252"/>
          </a:xfrm>
          <a:prstGeom prst="mathPl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Är lika med 6">
            <a:extLst>
              <a:ext uri="{FF2B5EF4-FFF2-40B4-BE49-F238E27FC236}">
                <a16:creationId xmlns:a16="http://schemas.microsoft.com/office/drawing/2014/main" id="{E1221D2F-9126-F944-B975-07837CEEFCCE}"/>
              </a:ext>
            </a:extLst>
          </p:cNvPr>
          <p:cNvSpPr/>
          <p:nvPr/>
        </p:nvSpPr>
        <p:spPr>
          <a:xfrm>
            <a:off x="877507" y="5522014"/>
            <a:ext cx="891934" cy="685654"/>
          </a:xfrm>
          <a:prstGeom prst="mathEqual">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8" name="textruta 7">
            <a:extLst>
              <a:ext uri="{FF2B5EF4-FFF2-40B4-BE49-F238E27FC236}">
                <a16:creationId xmlns:a16="http://schemas.microsoft.com/office/drawing/2014/main" id="{6D644401-8BBB-704F-BD8E-6CFEF3F02E58}"/>
              </a:ext>
            </a:extLst>
          </p:cNvPr>
          <p:cNvSpPr txBox="1"/>
          <p:nvPr/>
        </p:nvSpPr>
        <p:spPr>
          <a:xfrm>
            <a:off x="2184812" y="5634009"/>
            <a:ext cx="3678396" cy="461665"/>
          </a:xfrm>
          <a:prstGeom prst="rect">
            <a:avLst/>
          </a:prstGeom>
          <a:noFill/>
        </p:spPr>
        <p:txBody>
          <a:bodyPr wrap="square" rtlCol="0">
            <a:spAutoFit/>
          </a:bodyPr>
          <a:lstStyle/>
          <a:p>
            <a:r>
              <a:rPr lang="en-GB" sz="2400" dirty="0" err="1"/>
              <a:t>Innovationsupphandling</a:t>
            </a:r>
            <a:endParaRPr lang="en-GB" sz="2400" dirty="0"/>
          </a:p>
        </p:txBody>
      </p:sp>
      <p:sp>
        <p:nvSpPr>
          <p:cNvPr id="9" name="textruta 8">
            <a:extLst>
              <a:ext uri="{FF2B5EF4-FFF2-40B4-BE49-F238E27FC236}">
                <a16:creationId xmlns:a16="http://schemas.microsoft.com/office/drawing/2014/main" id="{9A493F9D-E473-5D45-AA92-F939A0CF5CE4}"/>
              </a:ext>
            </a:extLst>
          </p:cNvPr>
          <p:cNvSpPr txBox="1"/>
          <p:nvPr/>
        </p:nvSpPr>
        <p:spPr>
          <a:xfrm>
            <a:off x="7711961" y="4871013"/>
            <a:ext cx="1432039" cy="523220"/>
          </a:xfrm>
          <a:prstGeom prst="rect">
            <a:avLst/>
          </a:prstGeom>
          <a:noFill/>
        </p:spPr>
        <p:txBody>
          <a:bodyPr wrap="square" rtlCol="0">
            <a:spAutoFit/>
          </a:bodyPr>
          <a:lstStyle/>
          <a:p>
            <a:r>
              <a:rPr lang="en-GB" sz="1400" dirty="0" err="1"/>
              <a:t>Källa</a:t>
            </a:r>
            <a:r>
              <a:rPr lang="en-GB" sz="1400" dirty="0"/>
              <a:t>: Wikipedia</a:t>
            </a:r>
          </a:p>
        </p:txBody>
      </p:sp>
    </p:spTree>
    <p:extLst>
      <p:ext uri="{BB962C8B-B14F-4D97-AF65-F5344CB8AC3E}">
        <p14:creationId xmlns:p14="http://schemas.microsoft.com/office/powerpoint/2010/main" val="11797397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611560" y="332656"/>
            <a:ext cx="936104" cy="936104"/>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676" y="2502544"/>
            <a:ext cx="7335724" cy="3552034"/>
          </a:xfrm>
          <a:prstGeom prst="rect">
            <a:avLst/>
          </a:prstGeom>
        </p:spPr>
      </p:pic>
      <p:sp>
        <p:nvSpPr>
          <p:cNvPr id="7" name="textruta 6"/>
          <p:cNvSpPr txBox="1"/>
          <p:nvPr/>
        </p:nvSpPr>
        <p:spPr>
          <a:xfrm>
            <a:off x="833696" y="1933078"/>
            <a:ext cx="3888432" cy="461665"/>
          </a:xfrm>
          <a:prstGeom prst="rect">
            <a:avLst/>
          </a:prstGeom>
          <a:noFill/>
        </p:spPr>
        <p:txBody>
          <a:bodyPr wrap="square" rtlCol="0">
            <a:spAutoFit/>
          </a:bodyPr>
          <a:lstStyle/>
          <a:p>
            <a:r>
              <a:rPr lang="en-GB" sz="2400" dirty="0" err="1"/>
              <a:t>Konkurrenspräglad</a:t>
            </a:r>
            <a:r>
              <a:rPr lang="en-GB" sz="2400" dirty="0"/>
              <a:t> dialog</a:t>
            </a:r>
          </a:p>
        </p:txBody>
      </p:sp>
      <p:sp>
        <p:nvSpPr>
          <p:cNvPr id="8" name="Rubrik 1">
            <a:extLst>
              <a:ext uri="{FF2B5EF4-FFF2-40B4-BE49-F238E27FC236}">
                <a16:creationId xmlns:a16="http://schemas.microsoft.com/office/drawing/2014/main" id="{9EA5A5AA-71AC-A245-81F7-A809CD30174C}"/>
              </a:ext>
            </a:extLst>
          </p:cNvPr>
          <p:cNvSpPr txBox="1">
            <a:spLocks/>
          </p:cNvSpPr>
          <p:nvPr/>
        </p:nvSpPr>
        <p:spPr>
          <a:xfrm>
            <a:off x="609600" y="6822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4000" spc="-180">
                <a:solidFill>
                  <a:schemeClr val="tx1"/>
                </a:solidFill>
                <a:latin typeface="+mj-lt"/>
                <a:ea typeface="+mj-ea"/>
                <a:cs typeface="+mj-cs"/>
              </a:defRPr>
            </a:lvl1pPr>
          </a:lstStyle>
          <a:p>
            <a:r>
              <a:rPr lang="en-GB" dirty="0" err="1"/>
              <a:t>Exempel</a:t>
            </a:r>
            <a:r>
              <a:rPr lang="en-GB" dirty="0"/>
              <a:t> - </a:t>
            </a:r>
            <a:r>
              <a:rPr lang="en-GB" dirty="0" err="1"/>
              <a:t>förkläden</a:t>
            </a:r>
            <a:r>
              <a:rPr lang="en-GB" dirty="0"/>
              <a:t> </a:t>
            </a:r>
            <a:br>
              <a:rPr lang="en-GB" dirty="0"/>
            </a:br>
            <a:r>
              <a:rPr lang="en-GB" sz="1800" dirty="0" err="1"/>
              <a:t>Från</a:t>
            </a:r>
            <a:r>
              <a:rPr lang="en-GB" sz="1800" dirty="0"/>
              <a:t> </a:t>
            </a:r>
            <a:r>
              <a:rPr lang="en-GB" sz="1800" dirty="0" err="1"/>
              <a:t>behov</a:t>
            </a:r>
            <a:r>
              <a:rPr lang="en-GB" sz="1800" dirty="0"/>
              <a:t> till </a:t>
            </a:r>
            <a:r>
              <a:rPr lang="en-GB" sz="1800" dirty="0" err="1"/>
              <a:t>innovationsupphandling</a:t>
            </a:r>
            <a:r>
              <a:rPr lang="en-GB" sz="1800" dirty="0"/>
              <a:t>!</a:t>
            </a:r>
          </a:p>
        </p:txBody>
      </p:sp>
    </p:spTree>
    <p:extLst>
      <p:ext uri="{BB962C8B-B14F-4D97-AF65-F5344CB8AC3E}">
        <p14:creationId xmlns:p14="http://schemas.microsoft.com/office/powerpoint/2010/main" val="17729817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611560" y="332656"/>
            <a:ext cx="936104" cy="936104"/>
          </a:xfrm>
          <a:prstGeom prst="rect">
            <a:avLst/>
          </a:prstGeom>
        </p:spPr>
      </p:pic>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1672877"/>
            <a:ext cx="2447757" cy="2687836"/>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44399" y="1484784"/>
            <a:ext cx="919239" cy="2726556"/>
          </a:xfrm>
          <a:prstGeom prst="rect">
            <a:avLst/>
          </a:prstGeom>
        </p:spPr>
      </p:pic>
      <p:pic>
        <p:nvPicPr>
          <p:cNvPr id="9" name="Bildobjekt 8">
            <a:extLst>
              <a:ext uri="{FF2B5EF4-FFF2-40B4-BE49-F238E27FC236}">
                <a16:creationId xmlns:a16="http://schemas.microsoft.com/office/drawing/2014/main" id="{7AF0E9B6-98A5-E049-9D42-83C13A81B9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4104" y="5239820"/>
            <a:ext cx="3612835" cy="1241887"/>
          </a:xfrm>
          <a:prstGeom prst="rect">
            <a:avLst/>
          </a:prstGeom>
        </p:spPr>
      </p:pic>
      <p:pic>
        <p:nvPicPr>
          <p:cNvPr id="7" name="Bildobjekt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6939" y="3804051"/>
            <a:ext cx="5219557" cy="2265352"/>
          </a:xfrm>
          <a:prstGeom prst="rect">
            <a:avLst/>
          </a:prstGeom>
        </p:spPr>
      </p:pic>
      <p:sp>
        <p:nvSpPr>
          <p:cNvPr id="11" name="Rubrik 1">
            <a:extLst>
              <a:ext uri="{FF2B5EF4-FFF2-40B4-BE49-F238E27FC236}">
                <a16:creationId xmlns:a16="http://schemas.microsoft.com/office/drawing/2014/main" id="{4828A103-B0B9-4E45-B965-798912A9F1DA}"/>
              </a:ext>
            </a:extLst>
          </p:cNvPr>
          <p:cNvSpPr>
            <a:spLocks noGrp="1"/>
          </p:cNvSpPr>
          <p:nvPr>
            <p:ph type="title"/>
          </p:nvPr>
        </p:nvSpPr>
        <p:spPr>
          <a:xfrm>
            <a:off x="457200" y="529877"/>
            <a:ext cx="8229600" cy="1143000"/>
          </a:xfrm>
        </p:spPr>
        <p:txBody>
          <a:bodyPr>
            <a:normAutofit/>
          </a:bodyPr>
          <a:lstStyle/>
          <a:p>
            <a:r>
              <a:rPr lang="en-GB" dirty="0" err="1"/>
              <a:t>Exempel</a:t>
            </a:r>
            <a:r>
              <a:rPr lang="en-GB" dirty="0"/>
              <a:t> - </a:t>
            </a:r>
            <a:r>
              <a:rPr lang="en-GB" dirty="0" err="1"/>
              <a:t>förkläden</a:t>
            </a:r>
            <a:r>
              <a:rPr lang="en-GB" dirty="0"/>
              <a:t> </a:t>
            </a:r>
            <a:br>
              <a:rPr lang="en-GB" dirty="0"/>
            </a:br>
            <a:r>
              <a:rPr lang="en-GB" sz="1800" dirty="0" err="1"/>
              <a:t>Vinnare</a:t>
            </a:r>
            <a:r>
              <a:rPr lang="en-GB" sz="1800" dirty="0"/>
              <a:t>!</a:t>
            </a:r>
          </a:p>
        </p:txBody>
      </p:sp>
      <p:sp>
        <p:nvSpPr>
          <p:cNvPr id="8" name="textruta 7"/>
          <p:cNvSpPr txBox="1"/>
          <p:nvPr/>
        </p:nvSpPr>
        <p:spPr>
          <a:xfrm>
            <a:off x="426278" y="2411760"/>
            <a:ext cx="4402832" cy="2308324"/>
          </a:xfrm>
          <a:prstGeom prst="rect">
            <a:avLst/>
          </a:prstGeom>
          <a:noFill/>
        </p:spPr>
        <p:txBody>
          <a:bodyPr wrap="square" rtlCol="0">
            <a:spAutoFit/>
          </a:bodyPr>
          <a:lstStyle/>
          <a:p>
            <a:pPr marL="342900" indent="-342900">
              <a:buFontTx/>
              <a:buChar char="-"/>
            </a:pPr>
            <a:r>
              <a:rPr lang="en-GB" sz="2400" dirty="0" err="1"/>
              <a:t>Lokalt</a:t>
            </a:r>
            <a:r>
              <a:rPr lang="en-GB" sz="2400" dirty="0"/>
              <a:t> </a:t>
            </a:r>
            <a:r>
              <a:rPr lang="en-GB" sz="2400" dirty="0" err="1"/>
              <a:t>företag</a:t>
            </a:r>
            <a:endParaRPr lang="en-GB" sz="2400" dirty="0"/>
          </a:p>
          <a:p>
            <a:pPr marL="342900" indent="-342900">
              <a:buFontTx/>
              <a:buChar char="-"/>
            </a:pPr>
            <a:r>
              <a:rPr lang="en-GB" sz="2400" dirty="0" err="1"/>
              <a:t>Flyttar</a:t>
            </a:r>
            <a:r>
              <a:rPr lang="en-GB" sz="2400" dirty="0"/>
              <a:t> hem </a:t>
            </a:r>
            <a:r>
              <a:rPr lang="en-GB" sz="2400" dirty="0" err="1"/>
              <a:t>produktion</a:t>
            </a:r>
            <a:endParaRPr lang="en-GB" sz="2400" dirty="0"/>
          </a:p>
          <a:p>
            <a:pPr marL="342900" indent="-342900">
              <a:buFontTx/>
              <a:buChar char="-"/>
            </a:pPr>
            <a:r>
              <a:rPr lang="en-GB" sz="2400" dirty="0" err="1"/>
              <a:t>Skapar</a:t>
            </a:r>
            <a:r>
              <a:rPr lang="en-GB" sz="2400" dirty="0"/>
              <a:t> </a:t>
            </a:r>
            <a:r>
              <a:rPr lang="en-GB" sz="2400" dirty="0" err="1"/>
              <a:t>nya</a:t>
            </a:r>
            <a:r>
              <a:rPr lang="en-GB" sz="2400" dirty="0"/>
              <a:t> </a:t>
            </a:r>
            <a:r>
              <a:rPr lang="en-GB" sz="2400" dirty="0" err="1"/>
              <a:t>produkter</a:t>
            </a:r>
            <a:endParaRPr lang="en-GB" sz="2400" dirty="0"/>
          </a:p>
          <a:p>
            <a:pPr marL="342900" indent="-342900">
              <a:buFontTx/>
              <a:buChar char="-"/>
            </a:pPr>
            <a:r>
              <a:rPr lang="en-GB" sz="2400" dirty="0" err="1"/>
              <a:t>Skapar</a:t>
            </a:r>
            <a:r>
              <a:rPr lang="en-GB" sz="2400" dirty="0"/>
              <a:t> </a:t>
            </a:r>
            <a:r>
              <a:rPr lang="en-GB" sz="2400" dirty="0" err="1"/>
              <a:t>jobb</a:t>
            </a:r>
            <a:endParaRPr lang="en-GB" sz="2400" dirty="0"/>
          </a:p>
          <a:p>
            <a:pPr marL="342900" indent="-342900">
              <a:buFontTx/>
              <a:buChar char="-"/>
            </a:pPr>
            <a:r>
              <a:rPr lang="en-GB" sz="2400" dirty="0" err="1"/>
              <a:t>Hjälper</a:t>
            </a:r>
            <a:r>
              <a:rPr lang="en-GB" sz="2400" dirty="0"/>
              <a:t> till </a:t>
            </a:r>
            <a:r>
              <a:rPr lang="en-GB" sz="2400" dirty="0" err="1"/>
              <a:t>att</a:t>
            </a:r>
            <a:r>
              <a:rPr lang="en-GB" sz="2400" dirty="0"/>
              <a:t> </a:t>
            </a:r>
            <a:r>
              <a:rPr lang="en-GB" sz="2400" dirty="0" err="1"/>
              <a:t>minska</a:t>
            </a:r>
            <a:r>
              <a:rPr lang="en-GB" sz="2400" dirty="0"/>
              <a:t> </a:t>
            </a:r>
            <a:r>
              <a:rPr lang="en-GB" sz="2400" dirty="0" err="1"/>
              <a:t>miljöpåverkan</a:t>
            </a:r>
            <a:endParaRPr lang="en-GB" sz="2400" dirty="0"/>
          </a:p>
        </p:txBody>
      </p:sp>
    </p:spTree>
    <p:extLst>
      <p:ext uri="{BB962C8B-B14F-4D97-AF65-F5344CB8AC3E}">
        <p14:creationId xmlns:p14="http://schemas.microsoft.com/office/powerpoint/2010/main" val="10974958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83568" y="5517232"/>
            <a:ext cx="8225375" cy="1027400"/>
            <a:chOff x="611560" y="4097781"/>
            <a:chExt cx="8225375" cy="1027400"/>
          </a:xfrm>
        </p:grpSpPr>
        <p:sp>
          <p:nvSpPr>
            <p:cNvPr id="10" name="Titre 15"/>
            <p:cNvSpPr txBox="1">
              <a:spLocks/>
            </p:cNvSpPr>
            <p:nvPr/>
          </p:nvSpPr>
          <p:spPr bwMode="auto">
            <a:xfrm>
              <a:off x="611560" y="4097781"/>
              <a:ext cx="8225375" cy="735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457200" rtl="0" eaLnBrk="1" latinLnBrk="0" hangingPunct="1">
                <a:spcBef>
                  <a:spcPct val="0"/>
                </a:spcBef>
                <a:buNone/>
                <a:defRPr sz="4400" b="1" kern="4000" spc="-180">
                  <a:solidFill>
                    <a:schemeClr val="tx1"/>
                  </a:solidFill>
                  <a:latin typeface="+mj-lt"/>
                  <a:ea typeface="+mj-ea"/>
                  <a:cs typeface="+mj-cs"/>
                </a:defRPr>
              </a:lvl1pPr>
            </a:lstStyle>
            <a:p>
              <a:pPr algn="l"/>
              <a:r>
                <a:rPr lang="fr-FR" altLang="sv-SE" sz="2400" dirty="0" err="1">
                  <a:ea typeface="ＭＳ Ｐゴシック" charset="-128"/>
                </a:rPr>
                <a:t>Tack</a:t>
              </a:r>
              <a:r>
                <a:rPr lang="fr-FR" altLang="sv-SE" sz="2400" dirty="0">
                  <a:ea typeface="ＭＳ Ｐゴシック" charset="-128"/>
                </a:rPr>
                <a:t> </a:t>
              </a:r>
              <a:r>
                <a:rPr lang="fr-FR" altLang="sv-SE" sz="2400" dirty="0" err="1">
                  <a:ea typeface="ＭＳ Ｐゴシック" charset="-128"/>
                </a:rPr>
                <a:t>för</a:t>
              </a:r>
              <a:r>
                <a:rPr lang="fr-FR" altLang="sv-SE" sz="2400" dirty="0">
                  <a:ea typeface="ＭＳ Ｐゴシック" charset="-128"/>
                </a:rPr>
                <a:t> </a:t>
              </a:r>
              <a:r>
                <a:rPr lang="fr-FR" altLang="sv-SE" sz="2400" dirty="0" err="1">
                  <a:ea typeface="ＭＳ Ｐゴシック" charset="-128"/>
                </a:rPr>
                <a:t>att</a:t>
              </a:r>
              <a:r>
                <a:rPr lang="fr-FR" altLang="sv-SE" sz="2400" dirty="0">
                  <a:ea typeface="ＭＳ Ｐゴシック" charset="-128"/>
                </a:rPr>
                <a:t> ni </a:t>
              </a:r>
              <a:r>
                <a:rPr lang="fr-FR" altLang="sv-SE" sz="2400" dirty="0" err="1">
                  <a:ea typeface="ＭＳ Ｐゴシック" charset="-128"/>
                </a:rPr>
                <a:t>lyssnade</a:t>
              </a:r>
              <a:r>
                <a:rPr lang="fr-FR" altLang="sv-SE" sz="2400" dirty="0">
                  <a:ea typeface="ＭＳ Ｐゴシック" charset="-128"/>
                </a:rPr>
                <a:t>!</a:t>
              </a:r>
            </a:p>
          </p:txBody>
        </p:sp>
        <p:sp>
          <p:nvSpPr>
            <p:cNvPr id="7" name="textruta 6"/>
            <p:cNvSpPr txBox="1"/>
            <p:nvPr/>
          </p:nvSpPr>
          <p:spPr>
            <a:xfrm>
              <a:off x="611560" y="4540406"/>
              <a:ext cx="4392488" cy="584775"/>
            </a:xfrm>
            <a:prstGeom prst="rect">
              <a:avLst/>
            </a:prstGeom>
            <a:noFill/>
          </p:spPr>
          <p:txBody>
            <a:bodyPr wrap="square" rtlCol="0">
              <a:spAutoFit/>
            </a:bodyPr>
            <a:lstStyle/>
            <a:p>
              <a:r>
                <a:rPr lang="sv-SE" sz="1600"/>
                <a:t>stefan.persson@innovationskane.com</a:t>
              </a:r>
              <a:endParaRPr lang="sv-SE" sz="1600" dirty="0"/>
            </a:p>
            <a:p>
              <a:r>
                <a:rPr lang="sv-SE" sz="1600" dirty="0"/>
                <a:t>+46 (0)762-057638</a:t>
              </a:r>
            </a:p>
          </p:txBody>
        </p:sp>
      </p:grpSp>
      <p:sp>
        <p:nvSpPr>
          <p:cNvPr id="15" name="textruta 14">
            <a:extLst>
              <a:ext uri="{FF2B5EF4-FFF2-40B4-BE49-F238E27FC236}">
                <a16:creationId xmlns:a16="http://schemas.microsoft.com/office/drawing/2014/main" id="{E2D6010B-E086-704C-A030-8CEA8FBD34DE}"/>
              </a:ext>
            </a:extLst>
          </p:cNvPr>
          <p:cNvSpPr txBox="1"/>
          <p:nvPr/>
        </p:nvSpPr>
        <p:spPr>
          <a:xfrm>
            <a:off x="2879812" y="1052736"/>
            <a:ext cx="2841907" cy="1200329"/>
          </a:xfrm>
          <a:prstGeom prst="rect">
            <a:avLst/>
          </a:prstGeom>
          <a:noFill/>
        </p:spPr>
        <p:txBody>
          <a:bodyPr wrap="square" rtlCol="0">
            <a:spAutoFit/>
          </a:bodyPr>
          <a:lstStyle/>
          <a:p>
            <a:r>
              <a:rPr lang="en-US" dirty="0"/>
              <a:t>“</a:t>
            </a:r>
            <a:r>
              <a:rPr lang="en-US" i="1" dirty="0"/>
              <a:t>I say unto you: one must still have chaos in oneself to be able to give birth to a dancing star.”</a:t>
            </a:r>
          </a:p>
        </p:txBody>
      </p:sp>
      <p:pic>
        <p:nvPicPr>
          <p:cNvPr id="16" name="Bildobjekt 15">
            <a:extLst>
              <a:ext uri="{FF2B5EF4-FFF2-40B4-BE49-F238E27FC236}">
                <a16:creationId xmlns:a16="http://schemas.microsoft.com/office/drawing/2014/main" id="{BA2294DB-5FB1-8E40-8729-580C943450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4572" y="571132"/>
            <a:ext cx="2009416" cy="2661892"/>
          </a:xfrm>
          <a:prstGeom prst="rect">
            <a:avLst/>
          </a:prstGeom>
        </p:spPr>
      </p:pic>
    </p:spTree>
    <p:extLst>
      <p:ext uri="{BB962C8B-B14F-4D97-AF65-F5344CB8AC3E}">
        <p14:creationId xmlns:p14="http://schemas.microsoft.com/office/powerpoint/2010/main" val="16466982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57199" y="601579"/>
            <a:ext cx="2370221" cy="707886"/>
          </a:xfrm>
          <a:prstGeom prst="rect">
            <a:avLst/>
          </a:prstGeom>
          <a:noFill/>
        </p:spPr>
        <p:txBody>
          <a:bodyPr wrap="square" rtlCol="0">
            <a:spAutoFit/>
          </a:bodyPr>
          <a:lstStyle/>
          <a:p>
            <a:r>
              <a:rPr lang="sv-SE" sz="4000" dirty="0"/>
              <a:t>VAD?</a:t>
            </a:r>
          </a:p>
        </p:txBody>
      </p:sp>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7203" y="1683815"/>
            <a:ext cx="4314423" cy="2873057"/>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199" y="3183430"/>
            <a:ext cx="4030416" cy="2790288"/>
          </a:xfrm>
          <a:prstGeom prst="rect">
            <a:avLst/>
          </a:prstGeom>
        </p:spPr>
      </p:pic>
      <p:sp>
        <p:nvSpPr>
          <p:cNvPr id="6" name="textruta 5"/>
          <p:cNvSpPr txBox="1"/>
          <p:nvPr/>
        </p:nvSpPr>
        <p:spPr>
          <a:xfrm>
            <a:off x="6864738" y="4578574"/>
            <a:ext cx="1120461" cy="369332"/>
          </a:xfrm>
          <a:prstGeom prst="rect">
            <a:avLst/>
          </a:prstGeom>
          <a:noFill/>
        </p:spPr>
        <p:txBody>
          <a:bodyPr wrap="square" rtlCol="0">
            <a:spAutoFit/>
          </a:bodyPr>
          <a:lstStyle/>
          <a:p>
            <a:r>
              <a:rPr lang="sv-SE" dirty="0"/>
              <a:t>X2(000)</a:t>
            </a:r>
          </a:p>
        </p:txBody>
      </p:sp>
      <p:sp>
        <p:nvSpPr>
          <p:cNvPr id="7" name="textruta 6"/>
          <p:cNvSpPr txBox="1"/>
          <p:nvPr/>
        </p:nvSpPr>
        <p:spPr>
          <a:xfrm>
            <a:off x="4512822" y="5604386"/>
            <a:ext cx="2131325" cy="369332"/>
          </a:xfrm>
          <a:prstGeom prst="rect">
            <a:avLst/>
          </a:prstGeom>
          <a:noFill/>
        </p:spPr>
        <p:txBody>
          <a:bodyPr wrap="square" rtlCol="0">
            <a:spAutoFit/>
          </a:bodyPr>
          <a:lstStyle/>
          <a:p>
            <a:r>
              <a:rPr lang="sv-SE" dirty="0"/>
              <a:t>Pendolino</a:t>
            </a:r>
          </a:p>
        </p:txBody>
      </p:sp>
      <p:sp>
        <p:nvSpPr>
          <p:cNvPr id="8" name="textruta 7"/>
          <p:cNvSpPr txBox="1"/>
          <p:nvPr/>
        </p:nvSpPr>
        <p:spPr>
          <a:xfrm>
            <a:off x="653330" y="1796369"/>
            <a:ext cx="3638153" cy="954107"/>
          </a:xfrm>
          <a:prstGeom prst="rect">
            <a:avLst/>
          </a:prstGeom>
          <a:noFill/>
        </p:spPr>
        <p:txBody>
          <a:bodyPr wrap="square" rtlCol="0">
            <a:spAutoFit/>
          </a:bodyPr>
          <a:lstStyle/>
          <a:p>
            <a:r>
              <a:rPr lang="sv-SE" sz="2800">
                <a:latin typeface="+mj-lt"/>
              </a:rPr>
              <a:t>Innovations-upphandling</a:t>
            </a:r>
            <a:endParaRPr lang="sv-SE" sz="2800" dirty="0">
              <a:latin typeface="+mj-lt"/>
            </a:endParaRPr>
          </a:p>
        </p:txBody>
      </p:sp>
    </p:spTree>
    <p:extLst>
      <p:ext uri="{BB962C8B-B14F-4D97-AF65-F5344CB8AC3E}">
        <p14:creationId xmlns:p14="http://schemas.microsoft.com/office/powerpoint/2010/main" val="26465723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606425" y="476329"/>
            <a:ext cx="8229600" cy="3349714"/>
          </a:xfrm>
          <a:prstGeom prst="rect">
            <a:avLst/>
          </a:prstGeom>
        </p:spPr>
        <p:txBody>
          <a:bodyPr vert="horz" lIns="91440" tIns="45720" rIns="91440" bIns="45720" rtlCol="0">
            <a:normAutofit/>
          </a:bodyPr>
          <a:lstStyle>
            <a:lvl1pPr marL="342900" indent="-342900" algn="l" defTabSz="457200" rtl="0" eaLnBrk="1" latinLnBrk="0" hangingPunct="1">
              <a:spcBef>
                <a:spcPts val="800"/>
              </a:spcBef>
              <a:buFont typeface="Arial"/>
              <a:buChar char="•"/>
              <a:defRPr sz="2400" kern="2000" spc="-100">
                <a:solidFill>
                  <a:schemeClr val="tx1"/>
                </a:solidFill>
                <a:latin typeface="+mn-lt"/>
                <a:ea typeface="+mn-ea"/>
                <a:cs typeface="+mn-cs"/>
              </a:defRPr>
            </a:lvl1pPr>
            <a:lvl2pPr marL="742950" indent="-285750" algn="l" defTabSz="457200" rtl="0" eaLnBrk="1" latinLnBrk="0" hangingPunct="1">
              <a:spcBef>
                <a:spcPts val="800"/>
              </a:spcBef>
              <a:buFont typeface="Arial"/>
              <a:buChar char="–"/>
              <a:defRPr sz="2000" kern="2000" spc="-1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1800" kern="2000" spc="-1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1600" kern="2000" spc="-1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1600" kern="20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sv-SE" b="1" dirty="0"/>
          </a:p>
        </p:txBody>
      </p:sp>
      <p:sp>
        <p:nvSpPr>
          <p:cNvPr id="7" name="textruta 6"/>
          <p:cNvSpPr txBox="1"/>
          <p:nvPr/>
        </p:nvSpPr>
        <p:spPr>
          <a:xfrm>
            <a:off x="457199" y="601579"/>
            <a:ext cx="2370221" cy="707886"/>
          </a:xfrm>
          <a:prstGeom prst="rect">
            <a:avLst/>
          </a:prstGeom>
          <a:noFill/>
        </p:spPr>
        <p:txBody>
          <a:bodyPr wrap="square" rtlCol="0">
            <a:spAutoFit/>
          </a:bodyPr>
          <a:lstStyle/>
          <a:p>
            <a:r>
              <a:rPr lang="sv-SE" sz="4000"/>
              <a:t>VARFÖR?</a:t>
            </a:r>
          </a:p>
        </p:txBody>
      </p:sp>
      <p:sp>
        <p:nvSpPr>
          <p:cNvPr id="4" name="Rektangel 3"/>
          <p:cNvSpPr/>
          <p:nvPr/>
        </p:nvSpPr>
        <p:spPr>
          <a:xfrm>
            <a:off x="733926" y="1864896"/>
            <a:ext cx="6882063" cy="3477875"/>
          </a:xfrm>
          <a:prstGeom prst="rect">
            <a:avLst/>
          </a:prstGeom>
        </p:spPr>
        <p:txBody>
          <a:bodyPr wrap="square">
            <a:spAutoFit/>
          </a:bodyPr>
          <a:lstStyle/>
          <a:p>
            <a:pPr fontAlgn="base">
              <a:lnSpc>
                <a:spcPts val="2400"/>
              </a:lnSpc>
              <a:spcAft>
                <a:spcPts val="0"/>
              </a:spcAft>
            </a:pPr>
            <a:r>
              <a:rPr lang="sv-SE" b="1" dirty="0">
                <a:latin typeface="inherit" charset="0"/>
                <a:ea typeface="Calibri" charset="0"/>
                <a:cs typeface="Times New Roman" charset="0"/>
              </a:rPr>
              <a:t>INNOVATIONSUPPHANDLING:</a:t>
            </a:r>
            <a:endParaRPr lang="sv-SE" sz="1400" dirty="0">
              <a:latin typeface="Calibri" charset="0"/>
              <a:ea typeface="Calibri" charset="0"/>
              <a:cs typeface="Times New Roman" charset="0"/>
            </a:endParaRPr>
          </a:p>
          <a:p>
            <a:pPr marL="342900" lvl="0" indent="-342900" fontAlgn="base">
              <a:lnSpc>
                <a:spcPts val="2400"/>
              </a:lnSpc>
              <a:buFont typeface="+mj-lt"/>
              <a:buAutoNum type="arabicPeriod"/>
            </a:pPr>
            <a:r>
              <a:rPr lang="sv-SE" b="1" dirty="0">
                <a:latin typeface="inherit" charset="0"/>
                <a:ea typeface="Calibri" charset="0"/>
              </a:rPr>
              <a:t>Bidrar till snabbare utveckling av nya tjänster</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Bidrar till billigare utveckling av nya tjänster</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Ökar svensk innovationsförmåga</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Stimulerar små och medelstora företag</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Bidrar till internationalisering</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Sätter utvecklingsbehov i centrum</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Ökar strategiskt fokus i egna inköpsorganisationen</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Skapar en mer innovationsvänlig organisation</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Ökar samverkan med högskola/universitet och näringsliv</a:t>
            </a:r>
            <a:endParaRPr lang="sv-SE" sz="1400" dirty="0">
              <a:latin typeface="Times New Roman" charset="0"/>
              <a:ea typeface="Calibri" charset="0"/>
            </a:endParaRPr>
          </a:p>
          <a:p>
            <a:pPr marL="342900" lvl="0" indent="-342900" fontAlgn="base">
              <a:lnSpc>
                <a:spcPts val="2400"/>
              </a:lnSpc>
              <a:buFont typeface="+mj-lt"/>
              <a:buAutoNum type="arabicPeriod"/>
            </a:pPr>
            <a:r>
              <a:rPr lang="sv-SE" b="1" dirty="0">
                <a:latin typeface="inherit" charset="0"/>
                <a:ea typeface="Calibri" charset="0"/>
              </a:rPr>
              <a:t>Är roligt!</a:t>
            </a:r>
            <a:endParaRPr lang="sv-SE" sz="1400" dirty="0">
              <a:effectLst/>
              <a:latin typeface="Times New Roman" charset="0"/>
              <a:ea typeface="Calibri" charset="0"/>
            </a:endParaRPr>
          </a:p>
        </p:txBody>
      </p:sp>
    </p:spTree>
    <p:extLst>
      <p:ext uri="{BB962C8B-B14F-4D97-AF65-F5344CB8AC3E}">
        <p14:creationId xmlns:p14="http://schemas.microsoft.com/office/powerpoint/2010/main" val="858632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57199" y="601579"/>
            <a:ext cx="2370221" cy="707886"/>
          </a:xfrm>
          <a:prstGeom prst="rect">
            <a:avLst/>
          </a:prstGeom>
          <a:noFill/>
        </p:spPr>
        <p:txBody>
          <a:bodyPr wrap="square" rtlCol="0">
            <a:spAutoFit/>
          </a:bodyPr>
          <a:lstStyle/>
          <a:p>
            <a:r>
              <a:rPr lang="sv-SE" sz="4000" dirty="0"/>
              <a:t>VARFÖR?</a:t>
            </a:r>
          </a:p>
        </p:txBody>
      </p:sp>
      <p:pic>
        <p:nvPicPr>
          <p:cNvPr id="2" name="Bildobjekt 1"/>
          <p:cNvPicPr>
            <a:picLocks noChangeAspect="1"/>
          </p:cNvPicPr>
          <p:nvPr/>
        </p:nvPicPr>
        <p:blipFill>
          <a:blip r:embed="rId3"/>
          <a:stretch>
            <a:fillRect/>
          </a:stretch>
        </p:blipFill>
        <p:spPr>
          <a:xfrm>
            <a:off x="229350" y="1744579"/>
            <a:ext cx="7579146" cy="4228635"/>
          </a:xfrm>
          <a:prstGeom prst="rect">
            <a:avLst/>
          </a:prstGeom>
        </p:spPr>
      </p:pic>
      <p:sp>
        <p:nvSpPr>
          <p:cNvPr id="4" name="textruta 3">
            <a:extLst>
              <a:ext uri="{FF2B5EF4-FFF2-40B4-BE49-F238E27FC236}">
                <a16:creationId xmlns:a16="http://schemas.microsoft.com/office/drawing/2014/main" id="{4D6B524F-7957-DA46-B14A-A124504AB453}"/>
              </a:ext>
            </a:extLst>
          </p:cNvPr>
          <p:cNvSpPr txBox="1"/>
          <p:nvPr/>
        </p:nvSpPr>
        <p:spPr>
          <a:xfrm>
            <a:off x="827584" y="5973214"/>
            <a:ext cx="7678751" cy="646331"/>
          </a:xfrm>
          <a:prstGeom prst="rect">
            <a:avLst/>
          </a:prstGeom>
          <a:noFill/>
        </p:spPr>
        <p:txBody>
          <a:bodyPr wrap="square" rtlCol="0">
            <a:spAutoFit/>
          </a:bodyPr>
          <a:lstStyle/>
          <a:p>
            <a:r>
              <a:rPr lang="sv-SE" sz="3600" dirty="0"/>
              <a:t>Måste skapa innovationskultur</a:t>
            </a:r>
          </a:p>
        </p:txBody>
      </p:sp>
    </p:spTree>
    <p:extLst>
      <p:ext uri="{BB962C8B-B14F-4D97-AF65-F5344CB8AC3E}">
        <p14:creationId xmlns:p14="http://schemas.microsoft.com/office/powerpoint/2010/main" val="12632677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555776" y="2492896"/>
            <a:ext cx="4104456" cy="523220"/>
          </a:xfrm>
          <a:prstGeom prst="rect">
            <a:avLst/>
          </a:prstGeom>
          <a:noFill/>
        </p:spPr>
        <p:txBody>
          <a:bodyPr wrap="square" rtlCol="0">
            <a:spAutoFit/>
          </a:bodyPr>
          <a:lstStyle/>
          <a:p>
            <a:endParaRPr lang="sv-SE" sz="2800" dirty="0"/>
          </a:p>
        </p:txBody>
      </p:sp>
      <p:pic>
        <p:nvPicPr>
          <p:cNvPr id="11" name="Bildobjekt 10">
            <a:extLst>
              <a:ext uri="{FF2B5EF4-FFF2-40B4-BE49-F238E27FC236}">
                <a16:creationId xmlns:a16="http://schemas.microsoft.com/office/drawing/2014/main" id="{EE357041-85B2-5445-A837-23874CB38312}"/>
              </a:ext>
            </a:extLst>
          </p:cNvPr>
          <p:cNvPicPr>
            <a:picLocks noChangeAspect="1"/>
          </p:cNvPicPr>
          <p:nvPr/>
        </p:nvPicPr>
        <p:blipFill>
          <a:blip r:embed="rId3"/>
          <a:stretch>
            <a:fillRect/>
          </a:stretch>
        </p:blipFill>
        <p:spPr>
          <a:xfrm>
            <a:off x="539552" y="2413868"/>
            <a:ext cx="8128000" cy="2527300"/>
          </a:xfrm>
          <a:prstGeom prst="rect">
            <a:avLst/>
          </a:prstGeom>
        </p:spPr>
      </p:pic>
      <p:sp>
        <p:nvSpPr>
          <p:cNvPr id="14" name="Rubrik 1">
            <a:extLst>
              <a:ext uri="{FF2B5EF4-FFF2-40B4-BE49-F238E27FC236}">
                <a16:creationId xmlns:a16="http://schemas.microsoft.com/office/drawing/2014/main" id="{34FAEB7B-8DCA-3848-8575-C2787F4B1173}"/>
              </a:ext>
            </a:extLst>
          </p:cNvPr>
          <p:cNvSpPr txBox="1">
            <a:spLocks/>
          </p:cNvSpPr>
          <p:nvPr/>
        </p:nvSpPr>
        <p:spPr>
          <a:xfrm>
            <a:off x="899592" y="721296"/>
            <a:ext cx="2973016" cy="1143000"/>
          </a:xfrm>
          <a:prstGeom prst="rect">
            <a:avLst/>
          </a:prstGeom>
        </p:spPr>
        <p:txBody>
          <a:bodyPr vert="horz" lIns="91440" tIns="45720" rIns="91440" bIns="45720" rtlCol="0" anchor="b" anchorCtr="0">
            <a:normAutofit/>
          </a:bodyPr>
          <a:lstStyle>
            <a:lvl1pPr algn="ctr" defTabSz="457200" rtl="0" eaLnBrk="1" latinLnBrk="0" hangingPunct="1">
              <a:spcBef>
                <a:spcPct val="0"/>
              </a:spcBef>
              <a:buNone/>
              <a:defRPr sz="4400" b="1" kern="4000" spc="-180">
                <a:solidFill>
                  <a:schemeClr val="tx1"/>
                </a:solidFill>
                <a:latin typeface="+mj-lt"/>
                <a:ea typeface="+mj-ea"/>
                <a:cs typeface="+mj-cs"/>
              </a:defRPr>
            </a:lvl1pPr>
          </a:lstStyle>
          <a:p>
            <a:endParaRPr lang="en-GB" dirty="0"/>
          </a:p>
        </p:txBody>
      </p:sp>
      <p:sp>
        <p:nvSpPr>
          <p:cNvPr id="8" name="textruta 7">
            <a:extLst>
              <a:ext uri="{FF2B5EF4-FFF2-40B4-BE49-F238E27FC236}">
                <a16:creationId xmlns:a16="http://schemas.microsoft.com/office/drawing/2014/main" id="{86803281-1422-054E-9544-49290DAE870F}"/>
              </a:ext>
            </a:extLst>
          </p:cNvPr>
          <p:cNvSpPr txBox="1"/>
          <p:nvPr/>
        </p:nvSpPr>
        <p:spPr>
          <a:xfrm>
            <a:off x="457199" y="601579"/>
            <a:ext cx="7499177" cy="1323439"/>
          </a:xfrm>
          <a:prstGeom prst="rect">
            <a:avLst/>
          </a:prstGeom>
          <a:noFill/>
        </p:spPr>
        <p:txBody>
          <a:bodyPr wrap="square" rtlCol="0">
            <a:spAutoFit/>
          </a:bodyPr>
          <a:lstStyle/>
          <a:p>
            <a:r>
              <a:rPr lang="sv-SE" sz="4000" dirty="0"/>
              <a:t>HUR SKAPA INNOVATIONSKULTUR!?</a:t>
            </a:r>
          </a:p>
        </p:txBody>
      </p:sp>
    </p:spTree>
    <p:extLst>
      <p:ext uri="{BB962C8B-B14F-4D97-AF65-F5344CB8AC3E}">
        <p14:creationId xmlns:p14="http://schemas.microsoft.com/office/powerpoint/2010/main" val="16846147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1191125" y="1217816"/>
          <a:ext cx="7210926" cy="470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ruta 11"/>
          <p:cNvSpPr txBox="1"/>
          <p:nvPr/>
        </p:nvSpPr>
        <p:spPr>
          <a:xfrm>
            <a:off x="4511040" y="2449323"/>
            <a:ext cx="4632960" cy="2246769"/>
          </a:xfrm>
          <a:prstGeom prst="rect">
            <a:avLst/>
          </a:prstGeom>
          <a:noFill/>
        </p:spPr>
        <p:txBody>
          <a:bodyPr wrap="square" rtlCol="0">
            <a:spAutoFit/>
          </a:bodyPr>
          <a:lstStyle/>
          <a:p>
            <a:r>
              <a:rPr lang="sv-SE" sz="2800" dirty="0"/>
              <a:t>BEHANDLA </a:t>
            </a:r>
            <a:br>
              <a:rPr lang="sv-SE" sz="2800" dirty="0"/>
            </a:br>
            <a:r>
              <a:rPr lang="sv-SE" sz="2800" dirty="0"/>
              <a:t> </a:t>
            </a:r>
          </a:p>
          <a:p>
            <a:r>
              <a:rPr lang="sv-SE" sz="2800" dirty="0"/>
              <a:t>INNOVATION</a:t>
            </a:r>
          </a:p>
          <a:p>
            <a:r>
              <a:rPr lang="sv-SE" sz="2800" dirty="0"/>
              <a:t> </a:t>
            </a:r>
          </a:p>
          <a:p>
            <a:r>
              <a:rPr lang="sv-SE" sz="2800" dirty="0"/>
              <a:t>SOM ALLT ANNAT</a:t>
            </a:r>
          </a:p>
        </p:txBody>
      </p:sp>
      <p:sp>
        <p:nvSpPr>
          <p:cNvPr id="13" name="textruta 12"/>
          <p:cNvSpPr txBox="1"/>
          <p:nvPr/>
        </p:nvSpPr>
        <p:spPr>
          <a:xfrm>
            <a:off x="457199" y="601579"/>
            <a:ext cx="2370221" cy="707886"/>
          </a:xfrm>
          <a:prstGeom prst="rect">
            <a:avLst/>
          </a:prstGeom>
          <a:noFill/>
        </p:spPr>
        <p:txBody>
          <a:bodyPr wrap="square" rtlCol="0">
            <a:spAutoFit/>
          </a:bodyPr>
          <a:lstStyle/>
          <a:p>
            <a:r>
              <a:rPr lang="sv-SE" sz="4000" dirty="0"/>
              <a:t>HUR?</a:t>
            </a:r>
          </a:p>
        </p:txBody>
      </p:sp>
    </p:spTree>
    <p:extLst>
      <p:ext uri="{BB962C8B-B14F-4D97-AF65-F5344CB8AC3E}">
        <p14:creationId xmlns:p14="http://schemas.microsoft.com/office/powerpoint/2010/main" val="40535886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457200" y="1757808"/>
            <a:ext cx="7355160" cy="4333535"/>
          </a:xfrm>
          <a:prstGeom prst="rect">
            <a:avLst/>
          </a:prstGeom>
        </p:spPr>
      </p:pic>
      <p:sp>
        <p:nvSpPr>
          <p:cNvPr id="8" name="textruta 7"/>
          <p:cNvSpPr txBox="1"/>
          <p:nvPr/>
        </p:nvSpPr>
        <p:spPr>
          <a:xfrm>
            <a:off x="457199" y="601579"/>
            <a:ext cx="2370221" cy="707886"/>
          </a:xfrm>
          <a:prstGeom prst="rect">
            <a:avLst/>
          </a:prstGeom>
          <a:noFill/>
        </p:spPr>
        <p:txBody>
          <a:bodyPr wrap="square" rtlCol="0">
            <a:spAutoFit/>
          </a:bodyPr>
          <a:lstStyle/>
          <a:p>
            <a:r>
              <a:rPr lang="sv-SE" sz="4000" dirty="0"/>
              <a:t>HUR?</a:t>
            </a:r>
          </a:p>
        </p:txBody>
      </p:sp>
    </p:spTree>
    <p:extLst>
      <p:ext uri="{BB962C8B-B14F-4D97-AF65-F5344CB8AC3E}">
        <p14:creationId xmlns:p14="http://schemas.microsoft.com/office/powerpoint/2010/main" val="17683138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5716" y="554362"/>
            <a:ext cx="2706997" cy="34200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Bildobjekt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46099">
            <a:off x="5259968" y="555154"/>
            <a:ext cx="2547074" cy="37906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ktangel 4"/>
          <p:cNvSpPr/>
          <p:nvPr/>
        </p:nvSpPr>
        <p:spPr>
          <a:xfrm>
            <a:off x="588950" y="4687523"/>
            <a:ext cx="6820528" cy="1754326"/>
          </a:xfrm>
          <a:prstGeom prst="rect">
            <a:avLst/>
          </a:prstGeom>
        </p:spPr>
        <p:txBody>
          <a:bodyPr wrap="square">
            <a:spAutoFit/>
          </a:bodyPr>
          <a:lstStyle/>
          <a:p>
            <a:r>
              <a:rPr lang="sv-SE" dirty="0"/>
              <a:t>”Regionen ska ligga i framkant inom innovationsfrämjande upphandling. Det omfattar dels upphandling som sker på sådant sätt att den inte utesluter nya lösningar, så kallad innovationsvänlig upphandling, och dels upphandling av innovation, det vill säga upphandling av framtagande av nya lösningar som ännu inte finns på marknaden.”</a:t>
            </a:r>
          </a:p>
        </p:txBody>
      </p:sp>
      <p:sp>
        <p:nvSpPr>
          <p:cNvPr id="6" name="textruta 5"/>
          <p:cNvSpPr txBox="1"/>
          <p:nvPr/>
        </p:nvSpPr>
        <p:spPr>
          <a:xfrm>
            <a:off x="457199" y="601579"/>
            <a:ext cx="2370221" cy="707886"/>
          </a:xfrm>
          <a:prstGeom prst="rect">
            <a:avLst/>
          </a:prstGeom>
          <a:noFill/>
        </p:spPr>
        <p:txBody>
          <a:bodyPr wrap="square" rtlCol="0">
            <a:spAutoFit/>
          </a:bodyPr>
          <a:lstStyle/>
          <a:p>
            <a:r>
              <a:rPr lang="sv-SE" sz="4000" dirty="0"/>
              <a:t>HUR?</a:t>
            </a:r>
          </a:p>
        </p:txBody>
      </p:sp>
    </p:spTree>
    <p:extLst>
      <p:ext uri="{BB962C8B-B14F-4D97-AF65-F5344CB8AC3E}">
        <p14:creationId xmlns:p14="http://schemas.microsoft.com/office/powerpoint/2010/main" val="3488030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2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InnovationSkane">
      <a:dk1>
        <a:srgbClr val="343432"/>
      </a:dk1>
      <a:lt1>
        <a:sysClr val="window" lastClr="FFFFFF"/>
      </a:lt1>
      <a:dk2>
        <a:srgbClr val="000000"/>
      </a:dk2>
      <a:lt2>
        <a:srgbClr val="EBEBE9"/>
      </a:lt2>
      <a:accent1>
        <a:srgbClr val="E4051F"/>
      </a:accent1>
      <a:accent2>
        <a:srgbClr val="00A7DD"/>
      </a:accent2>
      <a:accent3>
        <a:srgbClr val="FFD500"/>
      </a:accent3>
      <a:accent4>
        <a:srgbClr val="6CB52D"/>
      </a:accent4>
      <a:accent5>
        <a:srgbClr val="B0358B"/>
      </a:accent5>
      <a:accent6>
        <a:srgbClr val="004A85"/>
      </a:accent6>
      <a:hlink>
        <a:srgbClr val="E4051F"/>
      </a:hlink>
      <a:folHlink>
        <a:srgbClr val="E4051F"/>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63BF9C92B99240B3E7F14218F461BB" ma:contentTypeVersion="8" ma:contentTypeDescription="Skapa ett nytt dokument." ma:contentTypeScope="" ma:versionID="9622308b3f1d117dca0643262ef13980">
  <xsd:schema xmlns:xsd="http://www.w3.org/2001/XMLSchema" xmlns:xs="http://www.w3.org/2001/XMLSchema" xmlns:p="http://schemas.microsoft.com/office/2006/metadata/properties" xmlns:ns2="896da0be-b8ae-4568-9a1a-0711e334fa0c" xmlns:ns3="fc694d6d-e3de-4f99-b58a-c28e7f4dd3ae" targetNamespace="http://schemas.microsoft.com/office/2006/metadata/properties" ma:root="true" ma:fieldsID="569b5eb6959fc9ed19b76ba9effc3aae" ns2:_="" ns3:_="">
    <xsd:import namespace="896da0be-b8ae-4568-9a1a-0711e334fa0c"/>
    <xsd:import namespace="fc694d6d-e3de-4f99-b58a-c28e7f4dd3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6da0be-b8ae-4568-9a1a-0711e334fa0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694d6d-e3de-4f99-b58a-c28e7f4dd3ae"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ECB2E-9377-458E-81FC-50F42D3FB5FF}"/>
</file>

<file path=customXml/itemProps2.xml><?xml version="1.0" encoding="utf-8"?>
<ds:datastoreItem xmlns:ds="http://schemas.openxmlformats.org/officeDocument/2006/customXml" ds:itemID="{619CC40A-3D60-459D-86AF-DEFF3FF1E644}"/>
</file>

<file path=customXml/itemProps3.xml><?xml version="1.0" encoding="utf-8"?>
<ds:datastoreItem xmlns:ds="http://schemas.openxmlformats.org/officeDocument/2006/customXml" ds:itemID="{72F8D011-0917-4B98-AF31-BD15C5EB2931}"/>
</file>

<file path=docProps/app.xml><?xml version="1.0" encoding="utf-8"?>
<Properties xmlns="http://schemas.openxmlformats.org/officeDocument/2006/extended-properties" xmlns:vt="http://schemas.openxmlformats.org/officeDocument/2006/docPropsVTypes">
  <TotalTime>7745161</TotalTime>
  <Words>349</Words>
  <Application>Microsoft Office PowerPoint</Application>
  <PresentationFormat>Bildspel på skärmen (4:3)</PresentationFormat>
  <Paragraphs>87</Paragraphs>
  <Slides>22</Slides>
  <Notes>4</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22</vt:i4>
      </vt:variant>
    </vt:vector>
  </HeadingPairs>
  <TitlesOfParts>
    <vt:vector size="31" baseType="lpstr">
      <vt:lpstr>ＭＳ Ｐゴシック</vt:lpstr>
      <vt:lpstr>Arial</vt:lpstr>
      <vt:lpstr>Calibri</vt:lpstr>
      <vt:lpstr>inherit</vt:lpstr>
      <vt:lpstr>News Gothic MT</vt:lpstr>
      <vt:lpstr>Times New Roman</vt:lpstr>
      <vt:lpstr>ヒラギノ角ゴ Pro W3</vt:lpstr>
      <vt:lpstr>2_Presentationssidor</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Varför en lathund?</vt:lpstr>
      <vt:lpstr>Varför en lathund?</vt:lpstr>
      <vt:lpstr>Var är vi i processen?</vt:lpstr>
      <vt:lpstr>Den enkla processen  Börja med behov</vt:lpstr>
      <vt:lpstr>PowerPoint-presentation</vt:lpstr>
      <vt:lpstr>Samutveckling   FoU-samverkan Partnerskap, inget köp mellan partnerna  eller  Innovationsupphandling Beställar/leverantörsrelation </vt:lpstr>
      <vt:lpstr>Avtal  Olika typer som kan bli aktuella i FoU-samverkan  Avsiktsförklaring/letter of intent Kan vara lämpligt i tidig behovsidentifieringsfas. Ingen direkt innovation/utveckling, utan rent kunskapshöjande gemensam insats  Projektavtal  Samutveckling i partnerskap (inget köp mellan parter)  Affärsavtal/nyttjanderättsavtal Detaljerat avtal omkring rätt att använda/kommersialisera resultat från samutveckling baserat på Projektavtalet. </vt:lpstr>
      <vt:lpstr>PowerPoint-presentation</vt:lpstr>
      <vt:lpstr>Exempel - förkläden  Börja med behov!</vt:lpstr>
      <vt:lpstr>PowerPoint-presentation</vt:lpstr>
      <vt:lpstr>Exempel - förkläden  Vinnare!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Heights</dc:title>
  <dc:creator>Helene Vogelmann</dc:creator>
  <cp:lastModifiedBy>Fredrik Malmberg</cp:lastModifiedBy>
  <cp:revision>404</cp:revision>
  <cp:lastPrinted>2012-06-07T11:05:14Z</cp:lastPrinted>
  <dcterms:created xsi:type="dcterms:W3CDTF">2011-02-08T12:10:33Z</dcterms:created>
  <dcterms:modified xsi:type="dcterms:W3CDTF">2018-03-22T04:52:32Z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0x0101000C63BF9C92B99240B3E7F14218F461BB</vt:lpwstr>
  </property>
</Properties>
</file>