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diagrams/layout2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  <p:sldMasterId id="2147483816" r:id="rId2"/>
    <p:sldMasterId id="2147483829" r:id="rId3"/>
  </p:sldMasterIdLst>
  <p:notesMasterIdLst>
    <p:notesMasterId r:id="rId35"/>
  </p:notesMasterIdLst>
  <p:sldIdLst>
    <p:sldId id="319" r:id="rId4"/>
    <p:sldId id="372" r:id="rId5"/>
    <p:sldId id="374" r:id="rId6"/>
    <p:sldId id="420" r:id="rId7"/>
    <p:sldId id="387" r:id="rId8"/>
    <p:sldId id="381" r:id="rId9"/>
    <p:sldId id="382" r:id="rId10"/>
    <p:sldId id="383" r:id="rId11"/>
    <p:sldId id="385" r:id="rId12"/>
    <p:sldId id="388" r:id="rId13"/>
    <p:sldId id="417" r:id="rId14"/>
    <p:sldId id="415" r:id="rId15"/>
    <p:sldId id="445" r:id="rId16"/>
    <p:sldId id="444" r:id="rId17"/>
    <p:sldId id="446" r:id="rId18"/>
    <p:sldId id="435" r:id="rId19"/>
    <p:sldId id="437" r:id="rId20"/>
    <p:sldId id="443" r:id="rId21"/>
    <p:sldId id="440" r:id="rId22"/>
    <p:sldId id="442" r:id="rId23"/>
    <p:sldId id="441" r:id="rId24"/>
    <p:sldId id="438" r:id="rId25"/>
    <p:sldId id="434" r:id="rId26"/>
    <p:sldId id="364" r:id="rId27"/>
    <p:sldId id="360" r:id="rId28"/>
    <p:sldId id="335" r:id="rId29"/>
    <p:sldId id="362" r:id="rId30"/>
    <p:sldId id="268" r:id="rId31"/>
    <p:sldId id="419" r:id="rId32"/>
    <p:sldId id="432" r:id="rId33"/>
    <p:sldId id="367" r:id="rId34"/>
  </p:sldIdLst>
  <p:sldSz cx="9144000" cy="5715000" type="screen16x10"/>
  <p:notesSz cx="6858000" cy="9144000"/>
  <p:defaultTextStyle>
    <a:defPPr>
      <a:defRPr lang="sv-SE"/>
    </a:defPPr>
    <a:lvl1pPr marL="0" algn="l" defTabSz="71321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56607" algn="l" defTabSz="71321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13214" algn="l" defTabSz="71321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069821" algn="l" defTabSz="71321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26428" algn="l" defTabSz="71321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783036" algn="l" defTabSz="71321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139642" algn="l" defTabSz="71321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496250" algn="l" defTabSz="71321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852857" algn="l" defTabSz="71321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30D"/>
    <a:srgbClr val="F9ED0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82121" autoAdjust="0"/>
  </p:normalViewPr>
  <p:slideViewPr>
    <p:cSldViewPr snapToGrid="0">
      <p:cViewPr varScale="1">
        <p:scale>
          <a:sx n="85" d="100"/>
          <a:sy n="85" d="100"/>
        </p:scale>
        <p:origin x="1411" y="53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2395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ustomXml" Target="../customXml/item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iie-jlh\Google%20Drive\PhD\Conferences\2017%20PLATE\DOE%202012%20comparis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(2)'!$B$8</c:f>
              <c:strCache>
                <c:ptCount val="1"/>
                <c:pt idx="0">
                  <c:v>12500h, energy efficient replacement</c:v>
                </c:pt>
              </c:strCache>
            </c:strRef>
          </c:tx>
          <c:invertIfNegative val="0"/>
          <c:cat>
            <c:strRef>
              <c:f>'Data (2)'!$A$9:$A$26</c:f>
              <c:strCache>
                <c:ptCount val="18"/>
                <c:pt idx="0">
                  <c:v>Climate change</c:v>
                </c:pt>
                <c:pt idx="1">
                  <c:v>Ozone depletion</c:v>
                </c:pt>
                <c:pt idx="2">
                  <c:v>Terrestrial acidification</c:v>
                </c:pt>
                <c:pt idx="3">
                  <c:v>Freshwater eutrophication</c:v>
                </c:pt>
                <c:pt idx="4">
                  <c:v>Marine eutrophication</c:v>
                </c:pt>
                <c:pt idx="5">
                  <c:v>Human toxicity</c:v>
                </c:pt>
                <c:pt idx="6">
                  <c:v>Photochemical oxidant formation</c:v>
                </c:pt>
                <c:pt idx="7">
                  <c:v>Particulate matter formation</c:v>
                </c:pt>
                <c:pt idx="8">
                  <c:v>Terrestrial ecotoxicity</c:v>
                </c:pt>
                <c:pt idx="9">
                  <c:v>Freshwater ecotoxicity</c:v>
                </c:pt>
                <c:pt idx="10">
                  <c:v>Marine ecotoxicity</c:v>
                </c:pt>
                <c:pt idx="11">
                  <c:v>Ionising radiation</c:v>
                </c:pt>
                <c:pt idx="12">
                  <c:v>Agricultural land occupation</c:v>
                </c:pt>
                <c:pt idx="13">
                  <c:v>Urban land occupation</c:v>
                </c:pt>
                <c:pt idx="14">
                  <c:v>Natural land transformation</c:v>
                </c:pt>
                <c:pt idx="15">
                  <c:v>Water depletion</c:v>
                </c:pt>
                <c:pt idx="16">
                  <c:v>Metal depletion</c:v>
                </c:pt>
                <c:pt idx="17">
                  <c:v>Fossil depletion</c:v>
                </c:pt>
              </c:strCache>
            </c:strRef>
          </c:cat>
          <c:val>
            <c:numRef>
              <c:f>'Data (2)'!$B$9:$B$26</c:f>
              <c:numCache>
                <c:formatCode>0.####</c:formatCode>
                <c:ptCount val="18"/>
                <c:pt idx="0">
                  <c:v>83.539781831778868</c:v>
                </c:pt>
                <c:pt idx="1">
                  <c:v>82.4824953753659</c:v>
                </c:pt>
                <c:pt idx="2" formatCode="0.###">
                  <c:v>88.845042267933636</c:v>
                </c:pt>
                <c:pt idx="3">
                  <c:v>98.022477888411018</c:v>
                </c:pt>
                <c:pt idx="4" formatCode="#">
                  <c:v>100</c:v>
                </c:pt>
                <c:pt idx="5" formatCode="#">
                  <c:v>100</c:v>
                </c:pt>
                <c:pt idx="6">
                  <c:v>92.091857653650692</c:v>
                </c:pt>
                <c:pt idx="7">
                  <c:v>93.549692917712818</c:v>
                </c:pt>
                <c:pt idx="8" formatCode="#">
                  <c:v>100</c:v>
                </c:pt>
                <c:pt idx="9" formatCode="#">
                  <c:v>100</c:v>
                </c:pt>
                <c:pt idx="10" formatCode="#">
                  <c:v>100</c:v>
                </c:pt>
                <c:pt idx="11">
                  <c:v>76.857946008222328</c:v>
                </c:pt>
                <c:pt idx="12" formatCode="0.##">
                  <c:v>80.080040906455508</c:v>
                </c:pt>
                <c:pt idx="13" formatCode="#">
                  <c:v>100</c:v>
                </c:pt>
                <c:pt idx="14">
                  <c:v>89.822883835849808</c:v>
                </c:pt>
                <c:pt idx="15">
                  <c:v>79.868385352946689</c:v>
                </c:pt>
                <c:pt idx="16" formatCode="#">
                  <c:v>100</c:v>
                </c:pt>
                <c:pt idx="17">
                  <c:v>83.039455679928324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4E-48E2-87FC-507F9565284F}"/>
            </c:ext>
          </c:extLst>
        </c:ser>
        <c:ser>
          <c:idx val="2"/>
          <c:order val="1"/>
          <c:tx>
            <c:strRef>
              <c:f>'Data (2)'!$D$8</c:f>
              <c:strCache>
                <c:ptCount val="1"/>
                <c:pt idx="0">
                  <c:v>25000h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'Data (2)'!$A$9:$A$26</c:f>
              <c:strCache>
                <c:ptCount val="18"/>
                <c:pt idx="0">
                  <c:v>Climate change</c:v>
                </c:pt>
                <c:pt idx="1">
                  <c:v>Ozone depletion</c:v>
                </c:pt>
                <c:pt idx="2">
                  <c:v>Terrestrial acidification</c:v>
                </c:pt>
                <c:pt idx="3">
                  <c:v>Freshwater eutrophication</c:v>
                </c:pt>
                <c:pt idx="4">
                  <c:v>Marine eutrophication</c:v>
                </c:pt>
                <c:pt idx="5">
                  <c:v>Human toxicity</c:v>
                </c:pt>
                <c:pt idx="6">
                  <c:v>Photochemical oxidant formation</c:v>
                </c:pt>
                <c:pt idx="7">
                  <c:v>Particulate matter formation</c:v>
                </c:pt>
                <c:pt idx="8">
                  <c:v>Terrestrial ecotoxicity</c:v>
                </c:pt>
                <c:pt idx="9">
                  <c:v>Freshwater ecotoxicity</c:v>
                </c:pt>
                <c:pt idx="10">
                  <c:v>Marine ecotoxicity</c:v>
                </c:pt>
                <c:pt idx="11">
                  <c:v>Ionising radiation</c:v>
                </c:pt>
                <c:pt idx="12">
                  <c:v>Agricultural land occupation</c:v>
                </c:pt>
                <c:pt idx="13">
                  <c:v>Urban land occupation</c:v>
                </c:pt>
                <c:pt idx="14">
                  <c:v>Natural land transformation</c:v>
                </c:pt>
                <c:pt idx="15">
                  <c:v>Water depletion</c:v>
                </c:pt>
                <c:pt idx="16">
                  <c:v>Metal depletion</c:v>
                </c:pt>
                <c:pt idx="17">
                  <c:v>Fossil depletion</c:v>
                </c:pt>
              </c:strCache>
            </c:strRef>
          </c:cat>
          <c:val>
            <c:numRef>
              <c:f>'Data (2)'!$D$9:$D$26</c:f>
              <c:numCache>
                <c:formatCode>#</c:formatCode>
                <c:ptCount val="1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 formatCode="0.####">
                  <c:v>92.877946753821263</c:v>
                </c:pt>
                <c:pt idx="5" formatCode="0.####">
                  <c:v>80.353754401349789</c:v>
                </c:pt>
                <c:pt idx="6">
                  <c:v>100</c:v>
                </c:pt>
                <c:pt idx="7">
                  <c:v>100</c:v>
                </c:pt>
                <c:pt idx="8" formatCode="0.####">
                  <c:v>79.681479892436911</c:v>
                </c:pt>
                <c:pt idx="9" formatCode="0.####">
                  <c:v>93.440301215368294</c:v>
                </c:pt>
                <c:pt idx="10" formatCode="0.####">
                  <c:v>90.685303750578541</c:v>
                </c:pt>
                <c:pt idx="11">
                  <c:v>100</c:v>
                </c:pt>
                <c:pt idx="12">
                  <c:v>100</c:v>
                </c:pt>
                <c:pt idx="13" formatCode="0.####">
                  <c:v>94.983906016793512</c:v>
                </c:pt>
                <c:pt idx="14">
                  <c:v>100</c:v>
                </c:pt>
                <c:pt idx="15">
                  <c:v>100</c:v>
                </c:pt>
                <c:pt idx="16" formatCode="0.####">
                  <c:v>60.341139710637357</c:v>
                </c:pt>
                <c:pt idx="1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4E-48E2-87FC-507F95652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503872"/>
        <c:axId val="104138624"/>
      </c:barChart>
      <c:catAx>
        <c:axId val="93503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04138624"/>
        <c:crosses val="autoZero"/>
        <c:auto val="1"/>
        <c:lblAlgn val="ctr"/>
        <c:lblOffset val="100"/>
        <c:noMultiLvlLbl val="0"/>
      </c:catAx>
      <c:valAx>
        <c:axId val="104138624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 Relative impact %</a:t>
                </a:r>
              </a:p>
            </c:rich>
          </c:tx>
          <c:overlay val="0"/>
        </c:title>
        <c:numFmt formatCode="#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935038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0309997669153707E-2"/>
          <c:y val="0.91089900365660537"/>
          <c:w val="0.68838222165321994"/>
          <c:h val="7.3263257922558445E-2"/>
        </c:manualLayout>
      </c:layout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318982181121926E-2"/>
          <c:y val="2.3229519720841148E-2"/>
          <c:w val="0.87274979443816814"/>
          <c:h val="0.626673228346456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Data!$B$8</c:f>
              <c:strCache>
                <c:ptCount val="1"/>
                <c:pt idx="0">
                  <c:v>12500, energy and material efficient replacement</c:v>
                </c:pt>
              </c:strCache>
            </c:strRef>
          </c:tx>
          <c:invertIfNegative val="0"/>
          <c:cat>
            <c:strRef>
              <c:f>Data!$A$9:$A$26</c:f>
              <c:strCache>
                <c:ptCount val="18"/>
                <c:pt idx="0">
                  <c:v>Climate change</c:v>
                </c:pt>
                <c:pt idx="1">
                  <c:v>Ozone depletion</c:v>
                </c:pt>
                <c:pt idx="2">
                  <c:v>Terrestrial acidification</c:v>
                </c:pt>
                <c:pt idx="3">
                  <c:v>Freshwater eutrophication</c:v>
                </c:pt>
                <c:pt idx="4">
                  <c:v>Marine eutrophication</c:v>
                </c:pt>
                <c:pt idx="5">
                  <c:v>Human toxicity</c:v>
                </c:pt>
                <c:pt idx="6">
                  <c:v>Photochemical oxidant formation</c:v>
                </c:pt>
                <c:pt idx="7">
                  <c:v>Particulate matter formation</c:v>
                </c:pt>
                <c:pt idx="8">
                  <c:v>Terrestrial ecotoxicity</c:v>
                </c:pt>
                <c:pt idx="9">
                  <c:v>Freshwater ecotoxicity</c:v>
                </c:pt>
                <c:pt idx="10">
                  <c:v>Marine ecotoxicity</c:v>
                </c:pt>
                <c:pt idx="11">
                  <c:v>Ionising radiation</c:v>
                </c:pt>
                <c:pt idx="12">
                  <c:v>Agricultural land occupation</c:v>
                </c:pt>
                <c:pt idx="13">
                  <c:v>Urban land occupation</c:v>
                </c:pt>
                <c:pt idx="14">
                  <c:v>Natural land transformation</c:v>
                </c:pt>
                <c:pt idx="15">
                  <c:v>Water depletion</c:v>
                </c:pt>
                <c:pt idx="16">
                  <c:v>Metal depletion</c:v>
                </c:pt>
                <c:pt idx="17">
                  <c:v>Fossil depletion</c:v>
                </c:pt>
              </c:strCache>
            </c:strRef>
          </c:cat>
          <c:val>
            <c:numRef>
              <c:f>Data!$B$9:$B$26</c:f>
              <c:numCache>
                <c:formatCode>0.####</c:formatCode>
                <c:ptCount val="18"/>
                <c:pt idx="0" formatCode="#">
                  <c:v>100</c:v>
                </c:pt>
                <c:pt idx="1">
                  <c:v>84.622422828718754</c:v>
                </c:pt>
                <c:pt idx="2" formatCode="#">
                  <c:v>100</c:v>
                </c:pt>
                <c:pt idx="3" formatCode="#">
                  <c:v>100</c:v>
                </c:pt>
                <c:pt idx="4" formatCode="#">
                  <c:v>100</c:v>
                </c:pt>
                <c:pt idx="5" formatCode="#">
                  <c:v>100</c:v>
                </c:pt>
                <c:pt idx="6" formatCode="#">
                  <c:v>100</c:v>
                </c:pt>
                <c:pt idx="7" formatCode="#">
                  <c:v>100</c:v>
                </c:pt>
                <c:pt idx="8" formatCode="#">
                  <c:v>100</c:v>
                </c:pt>
                <c:pt idx="9" formatCode="#">
                  <c:v>100</c:v>
                </c:pt>
                <c:pt idx="10" formatCode="#">
                  <c:v>100</c:v>
                </c:pt>
                <c:pt idx="11">
                  <c:v>81.934397134230721</c:v>
                </c:pt>
                <c:pt idx="12">
                  <c:v>82.385543672082932</c:v>
                </c:pt>
                <c:pt idx="13" formatCode="#">
                  <c:v>100</c:v>
                </c:pt>
                <c:pt idx="14">
                  <c:v>94.813137404811926</c:v>
                </c:pt>
                <c:pt idx="15">
                  <c:v>83.897879696954774</c:v>
                </c:pt>
                <c:pt idx="16" formatCode="#">
                  <c:v>100</c:v>
                </c:pt>
                <c:pt idx="17" formatCode="#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74-41D2-9E43-A22B465AD7EE}"/>
            </c:ext>
          </c:extLst>
        </c:ser>
        <c:ser>
          <c:idx val="1"/>
          <c:order val="1"/>
          <c:tx>
            <c:strRef>
              <c:f>Data!$C$8</c:f>
              <c:strCache>
                <c:ptCount val="1"/>
                <c:pt idx="0">
                  <c:v>25000</c:v>
                </c:pt>
              </c:strCache>
            </c:strRef>
          </c:tx>
          <c:invertIfNegative val="0"/>
          <c:cat>
            <c:strRef>
              <c:f>Data!$A$9:$A$26</c:f>
              <c:strCache>
                <c:ptCount val="18"/>
                <c:pt idx="0">
                  <c:v>Climate change</c:v>
                </c:pt>
                <c:pt idx="1">
                  <c:v>Ozone depletion</c:v>
                </c:pt>
                <c:pt idx="2">
                  <c:v>Terrestrial acidification</c:v>
                </c:pt>
                <c:pt idx="3">
                  <c:v>Freshwater eutrophication</c:v>
                </c:pt>
                <c:pt idx="4">
                  <c:v>Marine eutrophication</c:v>
                </c:pt>
                <c:pt idx="5">
                  <c:v>Human toxicity</c:v>
                </c:pt>
                <c:pt idx="6">
                  <c:v>Photochemical oxidant formation</c:v>
                </c:pt>
                <c:pt idx="7">
                  <c:v>Particulate matter formation</c:v>
                </c:pt>
                <c:pt idx="8">
                  <c:v>Terrestrial ecotoxicity</c:v>
                </c:pt>
                <c:pt idx="9">
                  <c:v>Freshwater ecotoxicity</c:v>
                </c:pt>
                <c:pt idx="10">
                  <c:v>Marine ecotoxicity</c:v>
                </c:pt>
                <c:pt idx="11">
                  <c:v>Ionising radiation</c:v>
                </c:pt>
                <c:pt idx="12">
                  <c:v>Agricultural land occupation</c:v>
                </c:pt>
                <c:pt idx="13">
                  <c:v>Urban land occupation</c:v>
                </c:pt>
                <c:pt idx="14">
                  <c:v>Natural land transformation</c:v>
                </c:pt>
                <c:pt idx="15">
                  <c:v>Water depletion</c:v>
                </c:pt>
                <c:pt idx="16">
                  <c:v>Metal depletion</c:v>
                </c:pt>
                <c:pt idx="17">
                  <c:v>Fossil depletion</c:v>
                </c:pt>
              </c:strCache>
            </c:strRef>
          </c:cat>
          <c:val>
            <c:numRef>
              <c:f>Data!$C$9:$C$26</c:f>
              <c:numCache>
                <c:formatCode>#</c:formatCode>
                <c:ptCount val="18"/>
                <c:pt idx="0" formatCode="0.####">
                  <c:v>92.059893121975094</c:v>
                </c:pt>
                <c:pt idx="1">
                  <c:v>100</c:v>
                </c:pt>
                <c:pt idx="2" formatCode="0.####">
                  <c:v>90.747188313885346</c:v>
                </c:pt>
                <c:pt idx="3" formatCode="0.####">
                  <c:v>76.008651120475321</c:v>
                </c:pt>
                <c:pt idx="4" formatCode="0.####">
                  <c:v>87.009388369603585</c:v>
                </c:pt>
                <c:pt idx="5" formatCode="0.####">
                  <c:v>75.861444193447227</c:v>
                </c:pt>
                <c:pt idx="6" formatCode="0.####">
                  <c:v>93.687522677883265</c:v>
                </c:pt>
                <c:pt idx="7" formatCode="0.####">
                  <c:v>89.836496114668194</c:v>
                </c:pt>
                <c:pt idx="8" formatCode="0.####">
                  <c:v>85.870922759053727</c:v>
                </c:pt>
                <c:pt idx="9" formatCode="0.####">
                  <c:v>89.111175723553671</c:v>
                </c:pt>
                <c:pt idx="10" formatCode="0.####">
                  <c:v>80.159231855502028</c:v>
                </c:pt>
                <c:pt idx="11">
                  <c:v>100</c:v>
                </c:pt>
                <c:pt idx="12">
                  <c:v>100</c:v>
                </c:pt>
                <c:pt idx="13" formatCode="0.####">
                  <c:v>98.773730041028429</c:v>
                </c:pt>
                <c:pt idx="14">
                  <c:v>100</c:v>
                </c:pt>
                <c:pt idx="15">
                  <c:v>100</c:v>
                </c:pt>
                <c:pt idx="16" formatCode="0.####">
                  <c:v>82.407973818090767</c:v>
                </c:pt>
                <c:pt idx="17" formatCode="0.####">
                  <c:v>91.250994969601791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74-41D2-9E43-A22B465AD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246528"/>
        <c:axId val="86454656"/>
      </c:barChart>
      <c:catAx>
        <c:axId val="46246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6454656"/>
        <c:crosses val="autoZero"/>
        <c:auto val="1"/>
        <c:lblAlgn val="ctr"/>
        <c:lblOffset val="100"/>
        <c:noMultiLvlLbl val="0"/>
      </c:catAx>
      <c:valAx>
        <c:axId val="86454656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overlay val="0"/>
        </c:title>
        <c:numFmt formatCode="#" sourceLinked="1"/>
        <c:majorTickMark val="out"/>
        <c:minorTickMark val="none"/>
        <c:tickLblPos val="nextTo"/>
        <c:crossAx val="46246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872291136182796"/>
          <c:y val="0.92246590539722817"/>
          <c:w val="0.57232962840421386"/>
          <c:h val="7.566884005120966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C08F05-BF9E-40A0-8354-F582D9FC2A79}" type="doc">
      <dgm:prSet loTypeId="urn:microsoft.com/office/officeart/2005/8/layout/venn2" loCatId="relationship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n-GB"/>
        </a:p>
      </dgm:t>
    </dgm:pt>
    <dgm:pt modelId="{00448C33-02C4-4C6D-A9E1-598522031CA3}">
      <dgm:prSet phldrT="[Text]"/>
      <dgm:spPr/>
      <dgm:t>
        <a:bodyPr/>
        <a:lstStyle/>
        <a:p>
          <a:r>
            <a:rPr lang="en-GB" dirty="0"/>
            <a:t>Core</a:t>
          </a:r>
        </a:p>
      </dgm:t>
    </dgm:pt>
    <dgm:pt modelId="{E93BE640-7E37-4999-8660-52F26C33875A}" type="parTrans" cxnId="{37F4621F-3BD8-4CF7-92C7-3CCCF577CCC8}">
      <dgm:prSet/>
      <dgm:spPr/>
      <dgm:t>
        <a:bodyPr/>
        <a:lstStyle/>
        <a:p>
          <a:endParaRPr lang="en-GB"/>
        </a:p>
      </dgm:t>
    </dgm:pt>
    <dgm:pt modelId="{FA7CF828-A19C-4870-84DE-FD31853DADF9}" type="sibTrans" cxnId="{37F4621F-3BD8-4CF7-92C7-3CCCF577CCC8}">
      <dgm:prSet/>
      <dgm:spPr/>
      <dgm:t>
        <a:bodyPr/>
        <a:lstStyle/>
        <a:p>
          <a:endParaRPr lang="en-GB"/>
        </a:p>
      </dgm:t>
    </dgm:pt>
    <dgm:pt modelId="{95749FD8-06E2-46CF-B95B-4B512BA20BDB}">
      <dgm:prSet phldrT="[Text]"/>
      <dgm:spPr/>
      <dgm:t>
        <a:bodyPr/>
        <a:lstStyle/>
        <a:p>
          <a:r>
            <a:rPr lang="en-GB" dirty="0"/>
            <a:t>Comprehensive</a:t>
          </a:r>
        </a:p>
      </dgm:t>
    </dgm:pt>
    <dgm:pt modelId="{9E49F25B-DBB6-41DC-A1B1-EBE380741471}" type="sibTrans" cxnId="{C2833588-0E0C-48E6-BF02-916CAD094516}">
      <dgm:prSet/>
      <dgm:spPr/>
      <dgm:t>
        <a:bodyPr/>
        <a:lstStyle/>
        <a:p>
          <a:endParaRPr lang="en-GB"/>
        </a:p>
      </dgm:t>
    </dgm:pt>
    <dgm:pt modelId="{96F10079-E59D-4E61-B379-749A1F4A9D42}" type="parTrans" cxnId="{C2833588-0E0C-48E6-BF02-916CAD094516}">
      <dgm:prSet/>
      <dgm:spPr/>
      <dgm:t>
        <a:bodyPr/>
        <a:lstStyle/>
        <a:p>
          <a:endParaRPr lang="en-GB"/>
        </a:p>
      </dgm:t>
    </dgm:pt>
    <dgm:pt modelId="{20E98777-CC6D-42E0-97D4-DCB347E4AD3F}" type="pres">
      <dgm:prSet presAssocID="{1DC08F05-BF9E-40A0-8354-F582D9FC2A79}" presName="Name0" presStyleCnt="0">
        <dgm:presLayoutVars>
          <dgm:chMax val="7"/>
          <dgm:resizeHandles val="exact"/>
        </dgm:presLayoutVars>
      </dgm:prSet>
      <dgm:spPr/>
    </dgm:pt>
    <dgm:pt modelId="{88E43928-9E87-4811-87C3-7C7D85A378E3}" type="pres">
      <dgm:prSet presAssocID="{1DC08F05-BF9E-40A0-8354-F582D9FC2A79}" presName="comp1" presStyleCnt="0"/>
      <dgm:spPr/>
    </dgm:pt>
    <dgm:pt modelId="{1B1DFCC5-94FC-44FF-86D8-9F7C85D3C0F4}" type="pres">
      <dgm:prSet presAssocID="{1DC08F05-BF9E-40A0-8354-F582D9FC2A79}" presName="circle1" presStyleLbl="node1" presStyleIdx="0" presStyleCnt="2" custLinFactNeighborX="57171" custLinFactNeighborY="-6803"/>
      <dgm:spPr/>
    </dgm:pt>
    <dgm:pt modelId="{14A4A836-7DDD-437C-A3C7-7CD87CB8ADE4}" type="pres">
      <dgm:prSet presAssocID="{1DC08F05-BF9E-40A0-8354-F582D9FC2A79}" presName="c1text" presStyleLbl="node1" presStyleIdx="0" presStyleCnt="2">
        <dgm:presLayoutVars>
          <dgm:bulletEnabled val="1"/>
        </dgm:presLayoutVars>
      </dgm:prSet>
      <dgm:spPr/>
    </dgm:pt>
    <dgm:pt modelId="{A0BE34A2-1610-4937-BA5C-BD616E36E2DB}" type="pres">
      <dgm:prSet presAssocID="{1DC08F05-BF9E-40A0-8354-F582D9FC2A79}" presName="comp2" presStyleCnt="0"/>
      <dgm:spPr/>
    </dgm:pt>
    <dgm:pt modelId="{E7C0D953-BE6A-4021-B30C-17B83679F5FC}" type="pres">
      <dgm:prSet presAssocID="{1DC08F05-BF9E-40A0-8354-F582D9FC2A79}" presName="circle2" presStyleLbl="node1" presStyleIdx="1" presStyleCnt="2" custScaleX="73711" custScaleY="73711" custLinFactNeighborX="57084" custLinFactNeighborY="-14936"/>
      <dgm:spPr/>
    </dgm:pt>
    <dgm:pt modelId="{0C5057B1-AD39-409A-BED2-6CF1D29EE9B6}" type="pres">
      <dgm:prSet presAssocID="{1DC08F05-BF9E-40A0-8354-F582D9FC2A79}" presName="c2text" presStyleLbl="node1" presStyleIdx="1" presStyleCnt="2">
        <dgm:presLayoutVars>
          <dgm:bulletEnabled val="1"/>
        </dgm:presLayoutVars>
      </dgm:prSet>
      <dgm:spPr/>
    </dgm:pt>
  </dgm:ptLst>
  <dgm:cxnLst>
    <dgm:cxn modelId="{A43F7E11-3890-453D-B480-6C0B126403FA}" type="presOf" srcId="{00448C33-02C4-4C6D-A9E1-598522031CA3}" destId="{E7C0D953-BE6A-4021-B30C-17B83679F5FC}" srcOrd="0" destOrd="0" presId="urn:microsoft.com/office/officeart/2005/8/layout/venn2"/>
    <dgm:cxn modelId="{C849C115-AA9A-4259-89FB-45CC94A7C7E0}" type="presOf" srcId="{00448C33-02C4-4C6D-A9E1-598522031CA3}" destId="{0C5057B1-AD39-409A-BED2-6CF1D29EE9B6}" srcOrd="1" destOrd="0" presId="urn:microsoft.com/office/officeart/2005/8/layout/venn2"/>
    <dgm:cxn modelId="{37F4621F-3BD8-4CF7-92C7-3CCCF577CCC8}" srcId="{1DC08F05-BF9E-40A0-8354-F582D9FC2A79}" destId="{00448C33-02C4-4C6D-A9E1-598522031CA3}" srcOrd="1" destOrd="0" parTransId="{E93BE640-7E37-4999-8660-52F26C33875A}" sibTransId="{FA7CF828-A19C-4870-84DE-FD31853DADF9}"/>
    <dgm:cxn modelId="{C2833588-0E0C-48E6-BF02-916CAD094516}" srcId="{1DC08F05-BF9E-40A0-8354-F582D9FC2A79}" destId="{95749FD8-06E2-46CF-B95B-4B512BA20BDB}" srcOrd="0" destOrd="0" parTransId="{96F10079-E59D-4E61-B379-749A1F4A9D42}" sibTransId="{9E49F25B-DBB6-41DC-A1B1-EBE380741471}"/>
    <dgm:cxn modelId="{0D2384A4-4C15-42D3-BEDA-2A2A92B8DC20}" type="presOf" srcId="{95749FD8-06E2-46CF-B95B-4B512BA20BDB}" destId="{14A4A836-7DDD-437C-A3C7-7CD87CB8ADE4}" srcOrd="1" destOrd="0" presId="urn:microsoft.com/office/officeart/2005/8/layout/venn2"/>
    <dgm:cxn modelId="{BDD12FB8-1E43-4847-95AB-51E734FFCF27}" type="presOf" srcId="{95749FD8-06E2-46CF-B95B-4B512BA20BDB}" destId="{1B1DFCC5-94FC-44FF-86D8-9F7C85D3C0F4}" srcOrd="0" destOrd="0" presId="urn:microsoft.com/office/officeart/2005/8/layout/venn2"/>
    <dgm:cxn modelId="{142642DC-E694-4731-8153-A093C75AB02C}" type="presOf" srcId="{1DC08F05-BF9E-40A0-8354-F582D9FC2A79}" destId="{20E98777-CC6D-42E0-97D4-DCB347E4AD3F}" srcOrd="0" destOrd="0" presId="urn:microsoft.com/office/officeart/2005/8/layout/venn2"/>
    <dgm:cxn modelId="{80A86E64-FDC2-41B8-ABA4-A1522968869A}" type="presParOf" srcId="{20E98777-CC6D-42E0-97D4-DCB347E4AD3F}" destId="{88E43928-9E87-4811-87C3-7C7D85A378E3}" srcOrd="0" destOrd="0" presId="urn:microsoft.com/office/officeart/2005/8/layout/venn2"/>
    <dgm:cxn modelId="{467ADBFD-B623-4E89-B3C1-E89CD477436C}" type="presParOf" srcId="{88E43928-9E87-4811-87C3-7C7D85A378E3}" destId="{1B1DFCC5-94FC-44FF-86D8-9F7C85D3C0F4}" srcOrd="0" destOrd="0" presId="urn:microsoft.com/office/officeart/2005/8/layout/venn2"/>
    <dgm:cxn modelId="{00BEBF00-508F-4115-9A36-8412FE2EB8DA}" type="presParOf" srcId="{88E43928-9E87-4811-87C3-7C7D85A378E3}" destId="{14A4A836-7DDD-437C-A3C7-7CD87CB8ADE4}" srcOrd="1" destOrd="0" presId="urn:microsoft.com/office/officeart/2005/8/layout/venn2"/>
    <dgm:cxn modelId="{62577AB4-954B-4A79-B0E6-5471EC2206CB}" type="presParOf" srcId="{20E98777-CC6D-42E0-97D4-DCB347E4AD3F}" destId="{A0BE34A2-1610-4937-BA5C-BD616E36E2DB}" srcOrd="1" destOrd="0" presId="urn:microsoft.com/office/officeart/2005/8/layout/venn2"/>
    <dgm:cxn modelId="{8E92397D-F5A5-4BFD-94B0-CBA977E5F0EB}" type="presParOf" srcId="{A0BE34A2-1610-4937-BA5C-BD616E36E2DB}" destId="{E7C0D953-BE6A-4021-B30C-17B83679F5FC}" srcOrd="0" destOrd="0" presId="urn:microsoft.com/office/officeart/2005/8/layout/venn2"/>
    <dgm:cxn modelId="{EC9056B4-6958-4346-AB93-513658F2EB01}" type="presParOf" srcId="{A0BE34A2-1610-4937-BA5C-BD616E36E2DB}" destId="{0C5057B1-AD39-409A-BED2-6CF1D29EE9B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840C83-8ED7-4F0F-993F-BBAF9C6766B0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8F05342-046B-4EE0-A177-B92097393E62}">
      <dgm:prSet phldrT="[Text]"/>
      <dgm:spPr>
        <a:noFill/>
      </dgm:spPr>
      <dgm:t>
        <a:bodyPr/>
        <a:lstStyle/>
        <a:p>
          <a:endParaRPr lang="en-GB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620986D-FDC8-4D33-8BDE-10531E08ACD9}" type="parTrans" cxnId="{A3674C08-04D4-44D7-B25D-12AE2C8DB70F}">
      <dgm:prSet/>
      <dgm:spPr/>
      <dgm:t>
        <a:bodyPr/>
        <a:lstStyle/>
        <a:p>
          <a:endParaRPr lang="en-GB"/>
        </a:p>
      </dgm:t>
    </dgm:pt>
    <dgm:pt modelId="{A57C4D0F-5DDD-452C-9819-1B021DC9E8CC}" type="sibTrans" cxnId="{A3674C08-04D4-44D7-B25D-12AE2C8DB70F}">
      <dgm:prSet/>
      <dgm:spPr/>
      <dgm:t>
        <a:bodyPr/>
        <a:lstStyle/>
        <a:p>
          <a:endParaRPr lang="en-GB"/>
        </a:p>
      </dgm:t>
    </dgm:pt>
    <dgm:pt modelId="{5D52255F-02D1-4A5B-9A42-FE670C96E7D3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/>
            <a:t>YEu</a:t>
          </a:r>
          <a:r>
            <a:rPr lang="en-US" dirty="0"/>
            <a:t> Oxide</a:t>
          </a:r>
          <a:endParaRPr lang="en-GB" dirty="0"/>
        </a:p>
      </dgm:t>
    </dgm:pt>
    <dgm:pt modelId="{8C018640-E572-49C3-B17E-AEDBF6661211}" type="parTrans" cxnId="{65B83C00-E93F-4244-9404-CA5BCD872B35}">
      <dgm:prSet/>
      <dgm:spPr/>
      <dgm:t>
        <a:bodyPr/>
        <a:lstStyle/>
        <a:p>
          <a:endParaRPr lang="en-GB"/>
        </a:p>
      </dgm:t>
    </dgm:pt>
    <dgm:pt modelId="{30AA9B2A-92FC-497B-8C08-68373B2B8395}" type="sibTrans" cxnId="{65B83C00-E93F-4244-9404-CA5BCD872B35}">
      <dgm:prSet/>
      <dgm:spPr/>
      <dgm:t>
        <a:bodyPr/>
        <a:lstStyle/>
        <a:p>
          <a:endParaRPr lang="en-GB"/>
        </a:p>
      </dgm:t>
    </dgm:pt>
    <dgm:pt modelId="{04778C8E-AD7B-493B-8BF4-9C490F16E04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800" dirty="0" err="1"/>
            <a:t>Eu</a:t>
          </a:r>
          <a:r>
            <a:rPr lang="en-US" sz="2800" dirty="0"/>
            <a:t> oxide</a:t>
          </a:r>
        </a:p>
        <a:p>
          <a:endParaRPr lang="en-US" sz="2800" dirty="0"/>
        </a:p>
        <a:p>
          <a:endParaRPr lang="en-GB" sz="3800" dirty="0"/>
        </a:p>
      </dgm:t>
    </dgm:pt>
    <dgm:pt modelId="{AAA86391-117B-4C73-95F4-7709302AC2C5}" type="parTrans" cxnId="{08E0F3BC-3C39-4CCB-BC72-8754D1D3711F}">
      <dgm:prSet/>
      <dgm:spPr/>
      <dgm:t>
        <a:bodyPr/>
        <a:lstStyle/>
        <a:p>
          <a:endParaRPr lang="en-GB"/>
        </a:p>
      </dgm:t>
    </dgm:pt>
    <dgm:pt modelId="{64690527-1772-430E-872F-2AD1E7D23802}" type="sibTrans" cxnId="{08E0F3BC-3C39-4CCB-BC72-8754D1D3711F}">
      <dgm:prSet/>
      <dgm:spPr/>
      <dgm:t>
        <a:bodyPr/>
        <a:lstStyle/>
        <a:p>
          <a:endParaRPr lang="en-GB"/>
        </a:p>
      </dgm:t>
    </dgm:pt>
    <dgm:pt modelId="{A6700A6C-73F4-48E6-82B2-0EFA61085F23}">
      <dgm:prSet phldrT="[Text]" custT="1"/>
      <dgm:spPr>
        <a:solidFill>
          <a:srgbClr val="00B050"/>
        </a:solidFill>
      </dgm:spPr>
      <dgm:t>
        <a:bodyPr/>
        <a:lstStyle/>
        <a:p>
          <a:endParaRPr lang="en-US" sz="2400" kern="1200" dirty="0"/>
        </a:p>
        <a:p>
          <a:r>
            <a:rPr lang="en-US" sz="15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La Oxide</a:t>
          </a:r>
        </a:p>
      </dgm:t>
    </dgm:pt>
    <dgm:pt modelId="{7F20C647-9E83-4486-8549-B5FA3EF45255}" type="parTrans" cxnId="{74A4F74B-D6A3-4302-91E6-808C08328A95}">
      <dgm:prSet/>
      <dgm:spPr/>
      <dgm:t>
        <a:bodyPr/>
        <a:lstStyle/>
        <a:p>
          <a:endParaRPr lang="en-GB"/>
        </a:p>
      </dgm:t>
    </dgm:pt>
    <dgm:pt modelId="{5AB54E44-11B3-46F0-B3B9-9FA3808A538D}" type="sibTrans" cxnId="{74A4F74B-D6A3-4302-91E6-808C08328A95}">
      <dgm:prSet/>
      <dgm:spPr/>
      <dgm:t>
        <a:bodyPr/>
        <a:lstStyle/>
        <a:p>
          <a:endParaRPr lang="en-GB"/>
        </a:p>
      </dgm:t>
    </dgm:pt>
    <dgm:pt modelId="{B5BAAECC-66E5-4663-84DF-18B376799528}" type="pres">
      <dgm:prSet presAssocID="{1E840C83-8ED7-4F0F-993F-BBAF9C6766B0}" presName="composite" presStyleCnt="0">
        <dgm:presLayoutVars>
          <dgm:chMax val="1"/>
          <dgm:dir/>
          <dgm:resizeHandles val="exact"/>
        </dgm:presLayoutVars>
      </dgm:prSet>
      <dgm:spPr/>
    </dgm:pt>
    <dgm:pt modelId="{46ED03A5-20C6-444C-84F7-F63E7B004822}" type="pres">
      <dgm:prSet presAssocID="{48F05342-046B-4EE0-A177-B92097393E62}" presName="roof" presStyleLbl="dkBgShp" presStyleIdx="0" presStyleCnt="2"/>
      <dgm:spPr/>
    </dgm:pt>
    <dgm:pt modelId="{47D23BC7-2E22-4935-A1E3-631777476DDE}" type="pres">
      <dgm:prSet presAssocID="{48F05342-046B-4EE0-A177-B92097393E62}" presName="pillars" presStyleCnt="0"/>
      <dgm:spPr/>
    </dgm:pt>
    <dgm:pt modelId="{C79B518E-0EB6-40EA-BE34-A863C2EDD1F8}" type="pres">
      <dgm:prSet presAssocID="{48F05342-046B-4EE0-A177-B92097393E62}" presName="pillar1" presStyleLbl="node1" presStyleIdx="0" presStyleCnt="3" custScaleY="108844" custLinFactNeighborX="251" custLinFactNeighborY="4129">
        <dgm:presLayoutVars>
          <dgm:bulletEnabled val="1"/>
        </dgm:presLayoutVars>
      </dgm:prSet>
      <dgm:spPr/>
    </dgm:pt>
    <dgm:pt modelId="{9A02DC1F-EF21-4822-9196-E1E17893EBCA}" type="pres">
      <dgm:prSet presAssocID="{04778C8E-AD7B-493B-8BF4-9C490F16E045}" presName="pillarX" presStyleLbl="node1" presStyleIdx="1" presStyleCnt="3" custScaleY="111981" custLinFactNeighborX="-245" custLinFactNeighborY="1670">
        <dgm:presLayoutVars>
          <dgm:bulletEnabled val="1"/>
        </dgm:presLayoutVars>
      </dgm:prSet>
      <dgm:spPr/>
    </dgm:pt>
    <dgm:pt modelId="{5BECBD7C-A4DF-428D-BF32-A709C696751B}" type="pres">
      <dgm:prSet presAssocID="{A6700A6C-73F4-48E6-82B2-0EFA61085F23}" presName="pillarX" presStyleLbl="node1" presStyleIdx="2" presStyleCnt="3">
        <dgm:presLayoutVars>
          <dgm:bulletEnabled val="1"/>
        </dgm:presLayoutVars>
      </dgm:prSet>
      <dgm:spPr/>
    </dgm:pt>
    <dgm:pt modelId="{1317C554-D346-48F4-B278-29B7ED9EABA6}" type="pres">
      <dgm:prSet presAssocID="{48F05342-046B-4EE0-A177-B92097393E62}" presName="base" presStyleLbl="dkBgShp" presStyleIdx="1" presStyleCnt="2" custScaleY="23777" custLinFactNeighborX="-300" custLinFactNeighborY="19794"/>
      <dgm:spPr>
        <a:solidFill>
          <a:schemeClr val="bg1"/>
        </a:solidFill>
      </dgm:spPr>
    </dgm:pt>
  </dgm:ptLst>
  <dgm:cxnLst>
    <dgm:cxn modelId="{65B83C00-E93F-4244-9404-CA5BCD872B35}" srcId="{48F05342-046B-4EE0-A177-B92097393E62}" destId="{5D52255F-02D1-4A5B-9A42-FE670C96E7D3}" srcOrd="0" destOrd="0" parTransId="{8C018640-E572-49C3-B17E-AEDBF6661211}" sibTransId="{30AA9B2A-92FC-497B-8C08-68373B2B8395}"/>
    <dgm:cxn modelId="{6125E406-59D4-4705-B350-EFCF05C269D8}" type="presOf" srcId="{5D52255F-02D1-4A5B-9A42-FE670C96E7D3}" destId="{C79B518E-0EB6-40EA-BE34-A863C2EDD1F8}" srcOrd="0" destOrd="0" presId="urn:microsoft.com/office/officeart/2005/8/layout/hList3"/>
    <dgm:cxn modelId="{A3674C08-04D4-44D7-B25D-12AE2C8DB70F}" srcId="{1E840C83-8ED7-4F0F-993F-BBAF9C6766B0}" destId="{48F05342-046B-4EE0-A177-B92097393E62}" srcOrd="0" destOrd="0" parTransId="{2620986D-FDC8-4D33-8BDE-10531E08ACD9}" sibTransId="{A57C4D0F-5DDD-452C-9819-1B021DC9E8CC}"/>
    <dgm:cxn modelId="{DB3F0534-037C-449B-A453-A72EFE686501}" type="presOf" srcId="{04778C8E-AD7B-493B-8BF4-9C490F16E045}" destId="{9A02DC1F-EF21-4822-9196-E1E17893EBCA}" srcOrd="0" destOrd="0" presId="urn:microsoft.com/office/officeart/2005/8/layout/hList3"/>
    <dgm:cxn modelId="{66E6B748-81C2-4EF5-A9D0-48F498349229}" type="presOf" srcId="{1E840C83-8ED7-4F0F-993F-BBAF9C6766B0}" destId="{B5BAAECC-66E5-4663-84DF-18B376799528}" srcOrd="0" destOrd="0" presId="urn:microsoft.com/office/officeart/2005/8/layout/hList3"/>
    <dgm:cxn modelId="{74A4F74B-D6A3-4302-91E6-808C08328A95}" srcId="{48F05342-046B-4EE0-A177-B92097393E62}" destId="{A6700A6C-73F4-48E6-82B2-0EFA61085F23}" srcOrd="2" destOrd="0" parTransId="{7F20C647-9E83-4486-8549-B5FA3EF45255}" sibTransId="{5AB54E44-11B3-46F0-B3B9-9FA3808A538D}"/>
    <dgm:cxn modelId="{9AE9E5AE-1DAA-44B9-95D2-6CE27D319F37}" type="presOf" srcId="{48F05342-046B-4EE0-A177-B92097393E62}" destId="{46ED03A5-20C6-444C-84F7-F63E7B004822}" srcOrd="0" destOrd="0" presId="urn:microsoft.com/office/officeart/2005/8/layout/hList3"/>
    <dgm:cxn modelId="{08E0F3BC-3C39-4CCB-BC72-8754D1D3711F}" srcId="{48F05342-046B-4EE0-A177-B92097393E62}" destId="{04778C8E-AD7B-493B-8BF4-9C490F16E045}" srcOrd="1" destOrd="0" parTransId="{AAA86391-117B-4C73-95F4-7709302AC2C5}" sibTransId="{64690527-1772-430E-872F-2AD1E7D23802}"/>
    <dgm:cxn modelId="{28B6EBC0-4E36-464F-B604-F5114DC8CE0C}" type="presOf" srcId="{A6700A6C-73F4-48E6-82B2-0EFA61085F23}" destId="{5BECBD7C-A4DF-428D-BF32-A709C696751B}" srcOrd="0" destOrd="0" presId="urn:microsoft.com/office/officeart/2005/8/layout/hList3"/>
    <dgm:cxn modelId="{BFF1C649-BF68-461D-9835-6A621829587C}" type="presParOf" srcId="{B5BAAECC-66E5-4663-84DF-18B376799528}" destId="{46ED03A5-20C6-444C-84F7-F63E7B004822}" srcOrd="0" destOrd="0" presId="urn:microsoft.com/office/officeart/2005/8/layout/hList3"/>
    <dgm:cxn modelId="{18488822-2ED9-47A8-93A3-D4C1D9164279}" type="presParOf" srcId="{B5BAAECC-66E5-4663-84DF-18B376799528}" destId="{47D23BC7-2E22-4935-A1E3-631777476DDE}" srcOrd="1" destOrd="0" presId="urn:microsoft.com/office/officeart/2005/8/layout/hList3"/>
    <dgm:cxn modelId="{A00CE3D5-FEC4-493C-BF28-9D0FA9091CA2}" type="presParOf" srcId="{47D23BC7-2E22-4935-A1E3-631777476DDE}" destId="{C79B518E-0EB6-40EA-BE34-A863C2EDD1F8}" srcOrd="0" destOrd="0" presId="urn:microsoft.com/office/officeart/2005/8/layout/hList3"/>
    <dgm:cxn modelId="{FABB0F76-C14E-46C3-B722-1527A6780AFD}" type="presParOf" srcId="{47D23BC7-2E22-4935-A1E3-631777476DDE}" destId="{9A02DC1F-EF21-4822-9196-E1E17893EBCA}" srcOrd="1" destOrd="0" presId="urn:microsoft.com/office/officeart/2005/8/layout/hList3"/>
    <dgm:cxn modelId="{6C1EA263-7C8E-4602-9CB4-E9619945FB26}" type="presParOf" srcId="{47D23BC7-2E22-4935-A1E3-631777476DDE}" destId="{5BECBD7C-A4DF-428D-BF32-A709C696751B}" srcOrd="2" destOrd="0" presId="urn:microsoft.com/office/officeart/2005/8/layout/hList3"/>
    <dgm:cxn modelId="{3A43C8DF-362E-43CE-9569-B25C36137ECD}" type="presParOf" srcId="{B5BAAECC-66E5-4663-84DF-18B376799528}" destId="{1317C554-D346-48F4-B278-29B7ED9EABA6}" srcOrd="2" destOrd="0" presId="urn:microsoft.com/office/officeart/2005/8/layout/hList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DFCC5-94FC-44FF-86D8-9F7C85D3C0F4}">
      <dsp:nvSpPr>
        <dsp:cNvPr id="0" name=""/>
        <dsp:cNvSpPr/>
      </dsp:nvSpPr>
      <dsp:spPr>
        <a:xfrm>
          <a:off x="2514048" y="0"/>
          <a:ext cx="3048221" cy="3048221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Comprehensive</a:t>
          </a:r>
        </a:p>
      </dsp:txBody>
      <dsp:txXfrm>
        <a:off x="3238000" y="228616"/>
        <a:ext cx="1600316" cy="518197"/>
      </dsp:txXfrm>
    </dsp:sp>
    <dsp:sp modelId="{E7C0D953-BE6A-4021-B30C-17B83679F5FC}">
      <dsp:nvSpPr>
        <dsp:cNvPr id="0" name=""/>
        <dsp:cNvSpPr/>
      </dsp:nvSpPr>
      <dsp:spPr>
        <a:xfrm>
          <a:off x="3243591" y="721098"/>
          <a:ext cx="1685155" cy="1685155"/>
        </a:xfrm>
        <a:prstGeom prst="ellipse">
          <a:avLst/>
        </a:prstGeom>
        <a:solidFill>
          <a:schemeClr val="accent3">
            <a:shade val="50000"/>
            <a:hueOff val="267556"/>
            <a:satOff val="-4269"/>
            <a:lumOff val="4110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Core</a:t>
          </a:r>
        </a:p>
      </dsp:txBody>
      <dsp:txXfrm>
        <a:off x="3490376" y="1142387"/>
        <a:ext cx="1191584" cy="842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D03A5-20C6-444C-84F7-F63E7B004822}">
      <dsp:nvSpPr>
        <dsp:cNvPr id="0" name=""/>
        <dsp:cNvSpPr/>
      </dsp:nvSpPr>
      <dsp:spPr>
        <a:xfrm>
          <a:off x="0" y="39457"/>
          <a:ext cx="4206504" cy="887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39457"/>
        <a:ext cx="4206504" cy="887423"/>
      </dsp:txXfrm>
    </dsp:sp>
    <dsp:sp modelId="{C79B518E-0EB6-40EA-BE34-A863C2EDD1F8}">
      <dsp:nvSpPr>
        <dsp:cNvPr id="0" name=""/>
        <dsp:cNvSpPr/>
      </dsp:nvSpPr>
      <dsp:spPr>
        <a:xfrm>
          <a:off x="5569" y="921420"/>
          <a:ext cx="1400798" cy="2028404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YEu</a:t>
          </a:r>
          <a:r>
            <a:rPr lang="en-US" sz="3700" kern="1200" dirty="0"/>
            <a:t> Oxide</a:t>
          </a:r>
          <a:endParaRPr lang="en-GB" sz="3700" kern="1200" dirty="0"/>
        </a:p>
      </dsp:txBody>
      <dsp:txXfrm>
        <a:off x="5569" y="921420"/>
        <a:ext cx="1400798" cy="2028404"/>
      </dsp:txXfrm>
    </dsp:sp>
    <dsp:sp modelId="{9A02DC1F-EF21-4822-9196-E1E17893EBCA}">
      <dsp:nvSpPr>
        <dsp:cNvPr id="0" name=""/>
        <dsp:cNvSpPr/>
      </dsp:nvSpPr>
      <dsp:spPr>
        <a:xfrm>
          <a:off x="1399420" y="846364"/>
          <a:ext cx="1400798" cy="2086865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Eu</a:t>
          </a:r>
          <a:r>
            <a:rPr lang="en-US" sz="2800" kern="1200" dirty="0"/>
            <a:t> oxide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800" kern="1200" dirty="0"/>
        </a:p>
      </dsp:txBody>
      <dsp:txXfrm>
        <a:off x="1399420" y="846364"/>
        <a:ext cx="1400798" cy="2086865"/>
      </dsp:txXfrm>
    </dsp:sp>
    <dsp:sp modelId="{5BECBD7C-A4DF-428D-BF32-A709C696751B}">
      <dsp:nvSpPr>
        <dsp:cNvPr id="0" name=""/>
        <dsp:cNvSpPr/>
      </dsp:nvSpPr>
      <dsp:spPr>
        <a:xfrm>
          <a:off x="2803651" y="926881"/>
          <a:ext cx="1400798" cy="186358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La Oxide</a:t>
          </a:r>
        </a:p>
      </dsp:txBody>
      <dsp:txXfrm>
        <a:off x="2803651" y="926881"/>
        <a:ext cx="1400798" cy="1863589"/>
      </dsp:txXfrm>
    </dsp:sp>
    <dsp:sp modelId="{1317C554-D346-48F4-B278-29B7ED9EABA6}">
      <dsp:nvSpPr>
        <dsp:cNvPr id="0" name=""/>
        <dsp:cNvSpPr/>
      </dsp:nvSpPr>
      <dsp:spPr>
        <a:xfrm>
          <a:off x="0" y="2908844"/>
          <a:ext cx="4206504" cy="49233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538B6-77B6-4BE2-9988-8A90C034669A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37DB1-B235-4381-B51F-FCACD0F47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73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1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07" algn="l" defTabSz="71321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14" algn="l" defTabSz="71321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21" algn="l" defTabSz="71321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28" algn="l" defTabSz="71321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36" algn="l" defTabSz="71321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42" algn="l" defTabSz="71321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250" algn="l" defTabSz="71321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857" algn="l" defTabSz="71321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3C217B8-EAF7-4C5F-93A8-0AC362B43B98}" type="slidenum">
              <a:rPr lang="en-GB" altLang="sv-SE"/>
              <a:pPr>
                <a:spcBef>
                  <a:spcPct val="0"/>
                </a:spcBef>
              </a:pPr>
              <a:t>3</a:t>
            </a:fld>
            <a:endParaRPr lang="en-GB" altLang="sv-SE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1682"/>
            <a:ext cx="5027893" cy="41164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3" rIns="91666" bIns="45833"/>
          <a:lstStyle/>
          <a:p>
            <a:pPr eaLnBrk="1" hangingPunct="1"/>
            <a:endParaRPr lang="en-US" alt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being</a:t>
            </a:r>
            <a:r>
              <a:rPr lang="sv-SE" dirty="0"/>
              <a:t> </a:t>
            </a:r>
            <a:r>
              <a:rPr lang="sv-SE" dirty="0" err="1"/>
              <a:t>discussed</a:t>
            </a:r>
            <a:r>
              <a:rPr lang="sv-SE" dirty="0"/>
              <a:t> as part </a:t>
            </a:r>
            <a:r>
              <a:rPr lang="sv-SE" dirty="0" err="1"/>
              <a:t>of</a:t>
            </a:r>
            <a:r>
              <a:rPr lang="sv-SE" dirty="0"/>
              <a:t> EU Ecodesign </a:t>
            </a:r>
            <a:r>
              <a:rPr lang="sv-SE" dirty="0" err="1"/>
              <a:t>regulations</a:t>
            </a:r>
            <a:r>
              <a:rPr lang="sv-SE" dirty="0"/>
              <a:t> for </a:t>
            </a:r>
            <a:r>
              <a:rPr lang="sv-SE" dirty="0" err="1"/>
              <a:t>lighting</a:t>
            </a:r>
            <a:r>
              <a:rPr lang="sv-SE" dirty="0"/>
              <a:t>, </a:t>
            </a:r>
            <a:r>
              <a:rPr lang="sv-SE" dirty="0" err="1"/>
              <a:t>but</a:t>
            </a:r>
            <a:r>
              <a:rPr lang="sv-SE" dirty="0"/>
              <a:t> lots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questions</a:t>
            </a:r>
            <a:r>
              <a:rPr lang="sv-SE" dirty="0"/>
              <a:t> still</a:t>
            </a:r>
            <a:r>
              <a:rPr lang="sv-SE" baseline="0" dirty="0"/>
              <a:t> and progress is </a:t>
            </a:r>
            <a:r>
              <a:rPr lang="sv-SE" baseline="0" dirty="0" err="1"/>
              <a:t>slow</a:t>
            </a:r>
            <a:r>
              <a:rPr lang="sv-SE" baseline="0" dirty="0"/>
              <a:t>. Main focus </a:t>
            </a:r>
            <a:r>
              <a:rPr lang="sv-SE" baseline="0" dirty="0" err="1"/>
              <a:t>continues</a:t>
            </a:r>
            <a:r>
              <a:rPr lang="sv-SE" baseline="0" dirty="0"/>
              <a:t> to be on </a:t>
            </a:r>
            <a:r>
              <a:rPr lang="sv-SE" baseline="0" dirty="0" err="1"/>
              <a:t>energy</a:t>
            </a:r>
            <a:r>
              <a:rPr lang="sv-SE" baseline="0" dirty="0"/>
              <a:t> </a:t>
            </a:r>
            <a:r>
              <a:rPr lang="sv-SE" baseline="0" dirty="0" err="1"/>
              <a:t>efficiency</a:t>
            </a:r>
            <a:r>
              <a:rPr lang="sv-SE" baseline="0" dirty="0"/>
              <a:t> and </a:t>
            </a:r>
            <a:r>
              <a:rPr lang="sv-SE" baseline="0" dirty="0" err="1"/>
              <a:t>quality</a:t>
            </a:r>
            <a:r>
              <a:rPr lang="sv-SE" baseline="0" dirty="0"/>
              <a:t> </a:t>
            </a:r>
            <a:r>
              <a:rPr lang="sv-SE" baseline="0" dirty="0" err="1"/>
              <a:t>requirements</a:t>
            </a:r>
            <a:r>
              <a:rPr lang="sv-SE" baseline="0" dirty="0"/>
              <a:t>.  </a:t>
            </a:r>
            <a:r>
              <a:rPr lang="sv-SE" baseline="0" dirty="0" err="1"/>
              <a:t>More</a:t>
            </a:r>
            <a:r>
              <a:rPr lang="sv-SE" baseline="0" dirty="0"/>
              <a:t> happening </a:t>
            </a:r>
            <a:r>
              <a:rPr lang="sv-SE" baseline="0" dirty="0" err="1"/>
              <a:t>with</a:t>
            </a:r>
            <a:r>
              <a:rPr lang="sv-SE" baseline="0" dirty="0"/>
              <a:t> GPP </a:t>
            </a:r>
            <a:r>
              <a:rPr lang="sv-SE" baseline="0" dirty="0" err="1"/>
              <a:t>currently</a:t>
            </a:r>
            <a:r>
              <a:rPr lang="sv-SE" baseline="0" dirty="0"/>
              <a:t>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37DB1-B235-4381-B51F-FCACD0F477C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11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LCA and</a:t>
            </a:r>
            <a:r>
              <a:rPr lang="sv-SE" baseline="0" dirty="0"/>
              <a:t> LCC </a:t>
            </a:r>
            <a:r>
              <a:rPr lang="sv-SE" baseline="0" dirty="0" err="1"/>
              <a:t>approaches</a:t>
            </a:r>
            <a:r>
              <a:rPr lang="sv-SE" baseline="0" dirty="0"/>
              <a:t> underpin GPP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37DB1-B235-4381-B51F-FCACD0F477C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017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Environmental </a:t>
            </a:r>
            <a:r>
              <a:rPr lang="de-DE" sz="1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impacts</a:t>
            </a:r>
            <a:r>
              <a:rPr lang="de-DE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 </a:t>
            </a:r>
          </a:p>
          <a:p>
            <a:pPr marL="133731" indent="-133731">
              <a:buFont typeface="Arial" panose="020B0604020202020204" pitchFamily="34" charset="0"/>
              <a:buChar char="•"/>
              <a:defRPr/>
            </a:pP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land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33731" indent="-133731">
              <a:buFont typeface="Arial" panose="020B0604020202020204" pitchFamily="34" charset="0"/>
              <a:buChar char="•"/>
              <a:defRPr/>
            </a:pP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leachate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into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groundwater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(e.g. heavy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metals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arsenic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fluorides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sulphides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thorium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uranium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33731" indent="-133731">
              <a:buFont typeface="Arial" panose="020B0604020202020204" pitchFamily="34" charset="0"/>
              <a:buChar char="•"/>
              <a:defRPr/>
            </a:pP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dusts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emissions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contents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e.g. heavy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metals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thorium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uranium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33731" indent="-133731">
              <a:buFont typeface="Arial" panose="020B0604020202020204" pitchFamily="34" charset="0"/>
              <a:buChar char="•"/>
              <a:defRPr/>
            </a:pP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Air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emission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process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chemicals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b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(SO</a:t>
            </a:r>
            <a:r>
              <a:rPr lang="de-DE" sz="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HCl)</a:t>
            </a:r>
          </a:p>
          <a:p>
            <a:pPr marL="133731" indent="-133731">
              <a:buFont typeface="Arial" panose="020B0604020202020204" pitchFamily="34" charset="0"/>
              <a:buChar char="•"/>
              <a:defRPr/>
            </a:pP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waste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generation</a:t>
            </a:r>
            <a:endParaRPr lang="de-DE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3731" indent="-133731">
              <a:buFont typeface="Arial" panose="020B0604020202020204" pitchFamily="34" charset="0"/>
              <a:buChar char="•"/>
              <a:defRPr/>
            </a:pP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GHG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emissions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due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</a:t>
            </a:r>
            <a:endParaRPr lang="de-DE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37DB1-B235-4381-B51F-FCACD0F477C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788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Recycling </a:t>
            </a:r>
            <a:r>
              <a:rPr lang="sv-SE" dirty="0" err="1"/>
              <a:t>almost</a:t>
            </a:r>
            <a:r>
              <a:rPr lang="sv-SE" dirty="0"/>
              <a:t> non-</a:t>
            </a:r>
            <a:r>
              <a:rPr lang="sv-SE" dirty="0" err="1"/>
              <a:t>existent</a:t>
            </a:r>
            <a:r>
              <a:rPr lang="sv-SE" dirty="0"/>
              <a:t> for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critical</a:t>
            </a:r>
            <a:r>
              <a:rPr lang="sv-SE" dirty="0"/>
              <a:t> materials in </a:t>
            </a:r>
            <a:r>
              <a:rPr lang="sv-SE" dirty="0" err="1"/>
              <a:t>lighting</a:t>
            </a:r>
            <a:r>
              <a:rPr lang="sv-SE" dirty="0"/>
              <a:t>.</a:t>
            </a:r>
            <a:r>
              <a:rPr lang="sv-SE" baseline="0" dirty="0"/>
              <a:t> It </a:t>
            </a:r>
            <a:r>
              <a:rPr lang="sv-SE" baseline="0" dirty="0" err="1"/>
              <a:t>will</a:t>
            </a:r>
            <a:r>
              <a:rPr lang="sv-SE" baseline="0" dirty="0"/>
              <a:t> </a:t>
            </a:r>
            <a:r>
              <a:rPr lang="sv-SE" baseline="0" dirty="0" err="1"/>
              <a:t>prove</a:t>
            </a:r>
            <a:r>
              <a:rPr lang="sv-SE" baseline="0" dirty="0"/>
              <a:t> </a:t>
            </a:r>
            <a:r>
              <a:rPr lang="sv-SE" baseline="0" dirty="0" err="1"/>
              <a:t>technically</a:t>
            </a:r>
            <a:r>
              <a:rPr lang="sv-SE" baseline="0" dirty="0"/>
              <a:t> </a:t>
            </a:r>
            <a:r>
              <a:rPr lang="sv-SE" baseline="0" dirty="0" err="1"/>
              <a:t>difficult</a:t>
            </a:r>
            <a:r>
              <a:rPr lang="sv-SE" baseline="0" dirty="0"/>
              <a:t> to </a:t>
            </a:r>
            <a:r>
              <a:rPr lang="sv-SE" baseline="0" dirty="0" err="1"/>
              <a:t>recover</a:t>
            </a:r>
            <a:r>
              <a:rPr lang="sv-SE" baseline="0" dirty="0"/>
              <a:t> from LEDs </a:t>
            </a:r>
            <a:r>
              <a:rPr lang="sv-SE" baseline="0" dirty="0" err="1"/>
              <a:t>due</a:t>
            </a:r>
            <a:r>
              <a:rPr lang="sv-SE" baseline="0" dirty="0"/>
              <a:t> to small </a:t>
            </a:r>
            <a:r>
              <a:rPr lang="sv-SE" baseline="0" dirty="0" err="1"/>
              <a:t>amounts</a:t>
            </a:r>
            <a:r>
              <a:rPr lang="sv-SE" baseline="0" dirty="0"/>
              <a:t> and </a:t>
            </a:r>
            <a:r>
              <a:rPr lang="sv-SE" baseline="0" dirty="0" err="1"/>
              <a:t>low</a:t>
            </a:r>
            <a:r>
              <a:rPr lang="sv-SE" baseline="0" dirty="0"/>
              <a:t> </a:t>
            </a:r>
            <a:r>
              <a:rPr lang="sv-SE" baseline="0" dirty="0" err="1"/>
              <a:t>prices</a:t>
            </a:r>
            <a:r>
              <a:rPr lang="sv-SE" baseline="0" dirty="0"/>
              <a:t> </a:t>
            </a:r>
            <a:r>
              <a:rPr lang="sv-SE" baseline="0" dirty="0" err="1"/>
              <a:t>of</a:t>
            </a:r>
            <a:r>
              <a:rPr lang="sv-SE" baseline="0" dirty="0"/>
              <a:t> </a:t>
            </a:r>
            <a:r>
              <a:rPr lang="sv-SE" baseline="0" dirty="0" err="1"/>
              <a:t>primary</a:t>
            </a:r>
            <a:r>
              <a:rPr lang="sv-SE" baseline="0" dirty="0"/>
              <a:t> material </a:t>
            </a:r>
            <a:r>
              <a:rPr lang="sv-SE" baseline="0" dirty="0" err="1"/>
              <a:t>production</a:t>
            </a:r>
            <a:r>
              <a:rPr lang="sv-SE" baseline="0" dirty="0"/>
              <a:t>. Another </a:t>
            </a:r>
            <a:r>
              <a:rPr lang="sv-SE" baseline="0" dirty="0" err="1"/>
              <a:t>strategy</a:t>
            </a:r>
            <a:r>
              <a:rPr lang="sv-SE" baseline="0" dirty="0"/>
              <a:t> is to </a:t>
            </a:r>
            <a:r>
              <a:rPr lang="sv-SE" baseline="0" dirty="0" err="1"/>
              <a:t>ensure</a:t>
            </a:r>
            <a:r>
              <a:rPr lang="sv-SE" baseline="0" dirty="0"/>
              <a:t> </a:t>
            </a:r>
            <a:r>
              <a:rPr lang="sv-SE" baseline="0" dirty="0" err="1"/>
              <a:t>lifetimes</a:t>
            </a:r>
            <a:r>
              <a:rPr lang="sv-SE" baseline="0" dirty="0"/>
              <a:t>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37DB1-B235-4381-B51F-FCACD0F477C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1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 descr="huset-rosa_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3" y="150418"/>
            <a:ext cx="8870980" cy="5415083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3087233" y="1226741"/>
            <a:ext cx="6056771" cy="10830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464" tIns="35732" rIns="71464" bIns="35732" numCol="1" rtlCol="0" anchor="t" anchorCtr="0" compatLnSpc="1">
            <a:prstTxWarp prst="textNoShape">
              <a:avLst/>
            </a:prstTxWarp>
          </a:bodyPr>
          <a:lstStyle/>
          <a:p>
            <a:pPr defTabSz="707197" fontAlgn="base">
              <a:spcBef>
                <a:spcPct val="0"/>
              </a:spcBef>
              <a:spcAft>
                <a:spcPct val="0"/>
              </a:spcAft>
            </a:pPr>
            <a:endParaRPr lang="sv-SE" b="1" dirty="0">
              <a:solidFill>
                <a:srgbClr val="9C6114"/>
              </a:solidFill>
              <a:latin typeface="Arial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3293275" y="1323408"/>
            <a:ext cx="5627702" cy="596976"/>
          </a:xfrm>
        </p:spPr>
        <p:txBody>
          <a:bodyPr lIns="0" tIns="75966" rIns="0" bIns="64713"/>
          <a:lstStyle>
            <a:lvl1pPr>
              <a:defRPr sz="3100" baseline="0"/>
            </a:lvl1pPr>
          </a:lstStyle>
          <a:p>
            <a:r>
              <a:rPr lang="en-GB" noProof="0" dirty="0"/>
              <a:t>Single-line title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293275" y="2005822"/>
            <a:ext cx="5627702" cy="177337"/>
          </a:xfrm>
        </p:spPr>
        <p:txBody>
          <a:bodyPr lIns="0" tIns="0" rIns="0" bIns="0" anchor="t" anchorCtr="0"/>
          <a:lstStyle>
            <a:lvl1pPr marL="0" indent="0" algn="l">
              <a:buNone/>
              <a:defRPr sz="900" b="1" kern="1200" cap="all" spc="9" baseline="0">
                <a:solidFill>
                  <a:schemeClr val="tx1"/>
                </a:solidFill>
              </a:defRPr>
            </a:lvl1pPr>
            <a:lvl2pPr marL="357320" indent="0" algn="ctr">
              <a:buNone/>
              <a:defRPr/>
            </a:lvl2pPr>
            <a:lvl3pPr marL="714641" indent="0" algn="ctr">
              <a:buNone/>
              <a:defRPr/>
            </a:lvl3pPr>
            <a:lvl4pPr marL="1071960" indent="0" algn="ctr">
              <a:buNone/>
              <a:defRPr/>
            </a:lvl4pPr>
            <a:lvl5pPr marL="1429282" indent="0" algn="ctr">
              <a:buNone/>
              <a:defRPr/>
            </a:lvl5pPr>
            <a:lvl6pPr marL="1786602" indent="0" algn="ctr">
              <a:buNone/>
              <a:defRPr/>
            </a:lvl6pPr>
            <a:lvl7pPr marL="2143922" indent="0" algn="ctr">
              <a:buNone/>
              <a:defRPr/>
            </a:lvl7pPr>
            <a:lvl8pPr marL="2501242" indent="0" algn="ctr">
              <a:buNone/>
              <a:defRPr/>
            </a:lvl8pPr>
            <a:lvl9pPr marL="2858562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3290707" y="1907038"/>
            <a:ext cx="57137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5597320" y="2599551"/>
            <a:ext cx="2191841" cy="233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723" y="300760"/>
            <a:ext cx="532457" cy="79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5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637003" y="1540871"/>
            <a:ext cx="3826001" cy="297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0742" tIns="35371" rIns="70742" bIns="353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Level two</a:t>
            </a:r>
          </a:p>
          <a:p>
            <a:pPr lvl="2"/>
            <a:r>
              <a:rPr lang="en-GB" noProof="0"/>
              <a:t>Level three</a:t>
            </a:r>
          </a:p>
          <a:p>
            <a:pPr lvl="3"/>
            <a:r>
              <a:rPr lang="en-GB" noProof="0"/>
              <a:t>Level four</a:t>
            </a:r>
          </a:p>
          <a:p>
            <a:pPr lvl="0"/>
            <a:endParaRPr lang="en-GB" noProof="0"/>
          </a:p>
        </p:txBody>
      </p:sp>
      <p:sp>
        <p:nvSpPr>
          <p:cNvPr id="5" name="Platshållare för diagram 4"/>
          <p:cNvSpPr>
            <a:spLocks noGrp="1"/>
          </p:cNvSpPr>
          <p:nvPr>
            <p:ph type="chart" sz="quarter" idx="10" hasCustomPrompt="1"/>
          </p:nvPr>
        </p:nvSpPr>
        <p:spPr>
          <a:xfrm>
            <a:off x="675039" y="1472530"/>
            <a:ext cx="3647105" cy="304587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/>
              <a:t>Click the icon to add a graph</a:t>
            </a:r>
          </a:p>
        </p:txBody>
      </p:sp>
    </p:spTree>
    <p:extLst>
      <p:ext uri="{BB962C8B-B14F-4D97-AF65-F5344CB8AC3E}">
        <p14:creationId xmlns:p14="http://schemas.microsoft.com/office/powerpoint/2010/main" val="55978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Header</a:t>
            </a:r>
          </a:p>
        </p:txBody>
      </p:sp>
      <p:sp>
        <p:nvSpPr>
          <p:cNvPr id="4" name="Platshållare för tabell 3"/>
          <p:cNvSpPr>
            <a:spLocks noGrp="1"/>
          </p:cNvSpPr>
          <p:nvPr>
            <p:ph type="tbl" sz="quarter" idx="10" hasCustomPrompt="1"/>
          </p:nvPr>
        </p:nvSpPr>
        <p:spPr>
          <a:xfrm>
            <a:off x="675037" y="1461917"/>
            <a:ext cx="7787964" cy="30591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/>
              <a:t>Click the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4028656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286236" y="318388"/>
            <a:ext cx="8718226" cy="52453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464" tIns="35732" rIns="71464" bIns="35732" rtlCol="0" anchor="ctr"/>
          <a:lstStyle/>
          <a:p>
            <a:pPr algn="ctr" defTabSz="357320"/>
            <a:endParaRPr lang="sv-SE">
              <a:solidFill>
                <a:prstClr val="white"/>
              </a:solidFill>
            </a:endParaRPr>
          </a:p>
        </p:txBody>
      </p:sp>
      <p:pic>
        <p:nvPicPr>
          <p:cNvPr id="5" name="Bildobjekt 4" descr="LundUniversity_C2line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2801" y="929465"/>
            <a:ext cx="2409911" cy="358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02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935302"/>
            <a:ext cx="6858000" cy="1989667"/>
          </a:xfrm>
          <a:prstGeom prst="rect">
            <a:avLst/>
          </a:prstGeom>
        </p:spPr>
        <p:txBody>
          <a:bodyPr anchor="b"/>
          <a:lstStyle>
            <a:lvl1pPr algn="ctr"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001698"/>
            <a:ext cx="6858000" cy="1379803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570" indent="0" algn="ctr">
              <a:buNone/>
              <a:defRPr sz="1600"/>
            </a:lvl2pPr>
            <a:lvl3pPr marL="713140" indent="0" algn="ctr">
              <a:buNone/>
              <a:defRPr sz="1500"/>
            </a:lvl3pPr>
            <a:lvl4pPr marL="1069710" indent="0" algn="ctr">
              <a:buNone/>
              <a:defRPr sz="1200"/>
            </a:lvl4pPr>
            <a:lvl5pPr marL="1426281" indent="0" algn="ctr">
              <a:buNone/>
              <a:defRPr sz="1200"/>
            </a:lvl5pPr>
            <a:lvl6pPr marL="1782849" indent="0" algn="ctr">
              <a:buNone/>
              <a:defRPr sz="1200"/>
            </a:lvl6pPr>
            <a:lvl7pPr marL="2139420" indent="0" algn="ctr">
              <a:buNone/>
              <a:defRPr sz="1200"/>
            </a:lvl7pPr>
            <a:lvl8pPr marL="2495990" indent="0" algn="ctr">
              <a:buNone/>
              <a:defRPr sz="1200"/>
            </a:lvl8pPr>
            <a:lvl9pPr marL="2852559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5296963"/>
            <a:ext cx="2057400" cy="304271"/>
          </a:xfrm>
          <a:prstGeom prst="rect">
            <a:avLst/>
          </a:prstGeom>
        </p:spPr>
        <p:txBody>
          <a:bodyPr lIns="71314" tIns="35657" rIns="71314" bIns="35657"/>
          <a:lstStyle/>
          <a:p>
            <a:pPr defTabSz="357320"/>
            <a:fld id="{70C88749-AB6A-4AA1-87A6-EAD97D5FD920}" type="slidenum">
              <a:rPr lang="en-US" smtClean="0">
                <a:solidFill>
                  <a:srgbClr val="9C6114"/>
                </a:solidFill>
              </a:rPr>
              <a:pPr defTabSz="357320"/>
              <a:t>‹#›</a:t>
            </a:fld>
            <a:endParaRPr lang="en-US">
              <a:solidFill>
                <a:srgbClr val="9C61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54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6520" y="5296961"/>
            <a:ext cx="2183130" cy="304271"/>
          </a:xfrm>
          <a:prstGeom prst="rect">
            <a:avLst/>
          </a:prstGeom>
        </p:spPr>
        <p:txBody>
          <a:bodyPr lIns="71322" tIns="35661" rIns="71322" bIns="35661"/>
          <a:lstStyle/>
          <a:p>
            <a:fld id="{BF1ADF73-2C4E-4311-B414-75C57F95A244}" type="datetimeFigureOut">
              <a:rPr lang="sv-SE" smtClean="0"/>
              <a:t>2018-03-22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5296541"/>
            <a:ext cx="5829300" cy="304271"/>
          </a:xfrm>
          <a:prstGeom prst="rect">
            <a:avLst/>
          </a:prstGeom>
        </p:spPr>
        <p:txBody>
          <a:bodyPr lIns="71322" tIns="35661" rIns="71322" bIns="35661"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2250" y="317504"/>
            <a:ext cx="2057400" cy="304271"/>
          </a:xfrm>
          <a:prstGeom prst="rect">
            <a:avLst/>
          </a:prstGeom>
        </p:spPr>
        <p:txBody>
          <a:bodyPr lIns="71322" tIns="35661" rIns="71322" bIns="35661"/>
          <a:lstStyle/>
          <a:p>
            <a:fld id="{221452B9-341F-405B-B0B0-73075E30D3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1454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 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135962" y="148579"/>
            <a:ext cx="8868498" cy="5415189"/>
          </a:xfrm>
          <a:solidFill>
            <a:schemeClr val="bg1"/>
          </a:solidFill>
        </p:spPr>
        <p:txBody>
          <a:bodyPr/>
          <a:lstStyle>
            <a:lvl1pPr marL="0" marR="0" indent="0" algn="l" defTabSz="3573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150969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219200"/>
            <a:ext cx="7680960" cy="393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1ADF73-2C4E-4311-B414-75C57F95A244}" type="datetimeFigureOut">
              <a:rPr lang="sv-SE" smtClean="0"/>
              <a:t>2018-03-22</a:t>
            </a:fld>
            <a:endParaRPr lang="sv-SE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1452B9-341F-405B-B0B0-73075E30D327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91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1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280-A34A-4059-AD2D-1E665902ADE8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57320"/>
            <a:fld id="{70C88749-AB6A-4AA1-87A6-EAD97D5FD920}" type="slidenum">
              <a:rPr lang="en-US" smtClean="0">
                <a:solidFill>
                  <a:srgbClr val="9C6114"/>
                </a:solidFill>
              </a:rPr>
              <a:pPr defTabSz="357320"/>
              <a:t>‹#›</a:t>
            </a:fld>
            <a:endParaRPr lang="en-US">
              <a:solidFill>
                <a:srgbClr val="9C61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23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DF73-2C4E-4311-B414-75C57F95A244}" type="datetimeFigureOut">
              <a:rPr lang="sv-SE" smtClean="0"/>
              <a:t>2018-03-22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52B9-341F-405B-B0B0-73075E30D3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6696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2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132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4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0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6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2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280-A34A-4059-AD2D-1E665902ADE8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A304-66DE-487B-BF05-7462FE3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7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 descr="huset-rosa_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3" y="150418"/>
            <a:ext cx="8870980" cy="5415083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3087233" y="1226739"/>
            <a:ext cx="6056771" cy="15762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464" tIns="35732" rIns="71464" bIns="35732" numCol="1" rtlCol="0" anchor="t" anchorCtr="0" compatLnSpc="1">
            <a:prstTxWarp prst="textNoShape">
              <a:avLst/>
            </a:prstTxWarp>
          </a:bodyPr>
          <a:lstStyle/>
          <a:p>
            <a:pPr defTabSz="707197" fontAlgn="base">
              <a:spcBef>
                <a:spcPct val="0"/>
              </a:spcBef>
              <a:spcAft>
                <a:spcPct val="0"/>
              </a:spcAft>
            </a:pPr>
            <a:endParaRPr lang="sv-SE" b="1" dirty="0">
              <a:solidFill>
                <a:srgbClr val="9C6114"/>
              </a:solidFill>
              <a:latin typeface="Arial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3293275" y="1355246"/>
            <a:ext cx="5627702" cy="1029369"/>
          </a:xfrm>
        </p:spPr>
        <p:txBody>
          <a:bodyPr lIns="0" tIns="75966" rIns="0" bIns="64713"/>
          <a:lstStyle>
            <a:lvl1pPr>
              <a:lnSpc>
                <a:spcPts val="3439"/>
              </a:lnSpc>
              <a:defRPr sz="3100" baseline="0"/>
            </a:lvl1pPr>
          </a:lstStyle>
          <a:p>
            <a:r>
              <a:rPr lang="en-GB" noProof="0" dirty="0"/>
              <a:t>Two-line title</a:t>
            </a:r>
            <a:br>
              <a:rPr lang="en-GB" noProof="0" dirty="0"/>
            </a:br>
            <a:r>
              <a:rPr lang="en-GB" noProof="0" dirty="0"/>
              <a:t>– if one line isn’t enough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293275" y="2483400"/>
            <a:ext cx="5627702" cy="177337"/>
          </a:xfrm>
        </p:spPr>
        <p:txBody>
          <a:bodyPr lIns="0" tIns="0" rIns="0" bIns="0" anchor="t" anchorCtr="0"/>
          <a:lstStyle>
            <a:lvl1pPr marL="0" indent="0" algn="l">
              <a:buNone/>
              <a:defRPr sz="900" b="1" kern="1200" cap="all" spc="9" baseline="0">
                <a:solidFill>
                  <a:schemeClr val="tx1"/>
                </a:solidFill>
              </a:defRPr>
            </a:lvl1pPr>
            <a:lvl2pPr marL="357320" indent="0" algn="ctr">
              <a:buNone/>
              <a:defRPr/>
            </a:lvl2pPr>
            <a:lvl3pPr marL="714641" indent="0" algn="ctr">
              <a:buNone/>
              <a:defRPr/>
            </a:lvl3pPr>
            <a:lvl4pPr marL="1071960" indent="0" algn="ctr">
              <a:buNone/>
              <a:defRPr/>
            </a:lvl4pPr>
            <a:lvl5pPr marL="1429282" indent="0" algn="ctr">
              <a:buNone/>
              <a:defRPr/>
            </a:lvl5pPr>
            <a:lvl6pPr marL="1786602" indent="0" algn="ctr">
              <a:buNone/>
              <a:defRPr/>
            </a:lvl6pPr>
            <a:lvl7pPr marL="2143922" indent="0" algn="ctr">
              <a:buNone/>
              <a:defRPr/>
            </a:lvl7pPr>
            <a:lvl8pPr marL="2501242" indent="0" algn="ctr">
              <a:buNone/>
              <a:defRPr/>
            </a:lvl8pPr>
            <a:lvl9pPr marL="2858562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3290707" y="2384614"/>
            <a:ext cx="57137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952163" y="3377823"/>
            <a:ext cx="2191841" cy="233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723" y="300760"/>
            <a:ext cx="532457" cy="79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21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5"/>
            <a:ext cx="54102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33505"/>
            <a:ext cx="54102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280-A34A-4059-AD2D-1E665902ADE8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A304-66DE-487B-BF05-7462FE3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949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07" indent="0">
              <a:buNone/>
              <a:defRPr sz="1600" b="1"/>
            </a:lvl2pPr>
            <a:lvl3pPr marL="713214" indent="0">
              <a:buNone/>
              <a:defRPr sz="1500" b="1"/>
            </a:lvl3pPr>
            <a:lvl4pPr marL="1069821" indent="0">
              <a:buNone/>
              <a:defRPr sz="1200" b="1"/>
            </a:lvl4pPr>
            <a:lvl5pPr marL="1426428" indent="0">
              <a:buNone/>
              <a:defRPr sz="1200" b="1"/>
            </a:lvl5pPr>
            <a:lvl6pPr marL="1783036" indent="0">
              <a:buNone/>
              <a:defRPr sz="1200" b="1"/>
            </a:lvl6pPr>
            <a:lvl7pPr marL="2139642" indent="0">
              <a:buNone/>
              <a:defRPr sz="1200" b="1"/>
            </a:lvl7pPr>
            <a:lvl8pPr marL="2496250" indent="0">
              <a:buNone/>
              <a:defRPr sz="1200" b="1"/>
            </a:lvl8pPr>
            <a:lvl9pPr marL="28528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261"/>
            <a:ext cx="4041775" cy="533136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07" indent="0">
              <a:buNone/>
              <a:defRPr sz="1600" b="1"/>
            </a:lvl2pPr>
            <a:lvl3pPr marL="713214" indent="0">
              <a:buNone/>
              <a:defRPr sz="1500" b="1"/>
            </a:lvl3pPr>
            <a:lvl4pPr marL="1069821" indent="0">
              <a:buNone/>
              <a:defRPr sz="1200" b="1"/>
            </a:lvl4pPr>
            <a:lvl5pPr marL="1426428" indent="0">
              <a:buNone/>
              <a:defRPr sz="1200" b="1"/>
            </a:lvl5pPr>
            <a:lvl6pPr marL="1783036" indent="0">
              <a:buNone/>
              <a:defRPr sz="1200" b="1"/>
            </a:lvl6pPr>
            <a:lvl7pPr marL="2139642" indent="0">
              <a:buNone/>
              <a:defRPr sz="1200" b="1"/>
            </a:lvl7pPr>
            <a:lvl8pPr marL="2496250" indent="0">
              <a:buNone/>
              <a:defRPr sz="1200" b="1"/>
            </a:lvl8pPr>
            <a:lvl9pPr marL="28528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280-A34A-4059-AD2D-1E665902ADE8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A304-66DE-487B-BF05-7462FE3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096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280-A34A-4059-AD2D-1E665902ADE8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A304-66DE-487B-BF05-7462FE3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682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DF73-2C4E-4311-B414-75C57F95A244}" type="datetimeFigureOut">
              <a:rPr lang="sv-SE" smtClean="0"/>
              <a:t>2018-03-22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52B9-341F-405B-B0B0-73075E30D3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1676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8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200"/>
            </a:lvl1pPr>
            <a:lvl2pPr marL="356607" indent="0">
              <a:buNone/>
              <a:defRPr sz="900"/>
            </a:lvl2pPr>
            <a:lvl3pPr marL="713214" indent="0">
              <a:buNone/>
              <a:defRPr sz="900"/>
            </a:lvl3pPr>
            <a:lvl4pPr marL="1069821" indent="0">
              <a:buNone/>
              <a:defRPr sz="700"/>
            </a:lvl4pPr>
            <a:lvl5pPr marL="1426428" indent="0">
              <a:buNone/>
              <a:defRPr sz="700"/>
            </a:lvl5pPr>
            <a:lvl6pPr marL="1783036" indent="0">
              <a:buNone/>
              <a:defRPr sz="700"/>
            </a:lvl6pPr>
            <a:lvl7pPr marL="2139642" indent="0">
              <a:buNone/>
              <a:defRPr sz="700"/>
            </a:lvl7pPr>
            <a:lvl8pPr marL="2496250" indent="0">
              <a:buNone/>
              <a:defRPr sz="700"/>
            </a:lvl8pPr>
            <a:lvl9pPr marL="285285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280-A34A-4059-AD2D-1E665902ADE8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A304-66DE-487B-BF05-7462FE3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174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07" indent="0">
              <a:buNone/>
              <a:defRPr sz="2200"/>
            </a:lvl2pPr>
            <a:lvl3pPr marL="713214" indent="0">
              <a:buNone/>
              <a:defRPr sz="1900"/>
            </a:lvl3pPr>
            <a:lvl4pPr marL="1069821" indent="0">
              <a:buNone/>
              <a:defRPr sz="1600"/>
            </a:lvl4pPr>
            <a:lvl5pPr marL="1426428" indent="0">
              <a:buNone/>
              <a:defRPr sz="1600"/>
            </a:lvl5pPr>
            <a:lvl6pPr marL="1783036" indent="0">
              <a:buNone/>
              <a:defRPr sz="1600"/>
            </a:lvl6pPr>
            <a:lvl7pPr marL="2139642" indent="0">
              <a:buNone/>
              <a:defRPr sz="1600"/>
            </a:lvl7pPr>
            <a:lvl8pPr marL="2496250" indent="0">
              <a:buNone/>
              <a:defRPr sz="1600"/>
            </a:lvl8pPr>
            <a:lvl9pPr marL="2852857" indent="0">
              <a:buNone/>
              <a:defRPr sz="16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200"/>
            </a:lvl1pPr>
            <a:lvl2pPr marL="356607" indent="0">
              <a:buNone/>
              <a:defRPr sz="900"/>
            </a:lvl2pPr>
            <a:lvl3pPr marL="713214" indent="0">
              <a:buNone/>
              <a:defRPr sz="900"/>
            </a:lvl3pPr>
            <a:lvl4pPr marL="1069821" indent="0">
              <a:buNone/>
              <a:defRPr sz="700"/>
            </a:lvl4pPr>
            <a:lvl5pPr marL="1426428" indent="0">
              <a:buNone/>
              <a:defRPr sz="700"/>
            </a:lvl5pPr>
            <a:lvl6pPr marL="1783036" indent="0">
              <a:buNone/>
              <a:defRPr sz="700"/>
            </a:lvl6pPr>
            <a:lvl7pPr marL="2139642" indent="0">
              <a:buNone/>
              <a:defRPr sz="700"/>
            </a:lvl7pPr>
            <a:lvl8pPr marL="2496250" indent="0">
              <a:buNone/>
              <a:defRPr sz="700"/>
            </a:lvl8pPr>
            <a:lvl9pPr marL="285285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280-A34A-4059-AD2D-1E665902ADE8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A304-66DE-487B-BF05-7462FE3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574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280-A34A-4059-AD2D-1E665902ADE8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A304-66DE-487B-BF05-7462FE3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028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871"/>
            <a:ext cx="27432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871"/>
            <a:ext cx="80772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280-A34A-4059-AD2D-1E665902ADE8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A304-66DE-487B-BF05-7462FE3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885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6DD1-FB41-4B90-B823-064D08CF4E06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57320"/>
            <a:fld id="{70C88749-AB6A-4AA1-87A6-EAD97D5FD920}" type="slidenum">
              <a:rPr lang="en-US" smtClean="0">
                <a:solidFill>
                  <a:srgbClr val="9C6114"/>
                </a:solidFill>
              </a:rPr>
              <a:pPr defTabSz="357320"/>
              <a:t>‹#›</a:t>
            </a:fld>
            <a:endParaRPr lang="en-US">
              <a:solidFill>
                <a:srgbClr val="9C61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40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DF73-2C4E-4311-B414-75C57F95A244}" type="datetimeFigureOut">
              <a:rPr lang="sv-SE" smtClean="0"/>
              <a:t>2018-03-22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52B9-341F-405B-B0B0-73075E30D3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072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3" y="150418"/>
            <a:ext cx="8870980" cy="5415083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3087233" y="1226741"/>
            <a:ext cx="6056771" cy="10830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464" tIns="35732" rIns="71464" bIns="35732" numCol="1" rtlCol="0" anchor="t" anchorCtr="0" compatLnSpc="1">
            <a:prstTxWarp prst="textNoShape">
              <a:avLst/>
            </a:prstTxWarp>
          </a:bodyPr>
          <a:lstStyle/>
          <a:p>
            <a:pPr defTabSz="707197" fontAlgn="base">
              <a:spcBef>
                <a:spcPct val="0"/>
              </a:spcBef>
              <a:spcAft>
                <a:spcPct val="0"/>
              </a:spcAft>
            </a:pPr>
            <a:endParaRPr lang="sv-SE" b="1" dirty="0">
              <a:solidFill>
                <a:srgbClr val="9C6114"/>
              </a:solidFill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3290707" y="1907038"/>
            <a:ext cx="57137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952163" y="3377823"/>
            <a:ext cx="2191841" cy="233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723" y="300760"/>
            <a:ext cx="532457" cy="791198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3293275" y="1323408"/>
            <a:ext cx="5627702" cy="596976"/>
          </a:xfrm>
        </p:spPr>
        <p:txBody>
          <a:bodyPr lIns="0" tIns="75966" rIns="0" bIns="64713"/>
          <a:lstStyle>
            <a:lvl1pPr>
              <a:defRPr sz="3100" baseline="0"/>
            </a:lvl1pPr>
          </a:lstStyle>
          <a:p>
            <a:r>
              <a:rPr lang="en-GB" noProof="0" dirty="0"/>
              <a:t>Single-line title</a:t>
            </a:r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293275" y="2005822"/>
            <a:ext cx="5627702" cy="177337"/>
          </a:xfrm>
        </p:spPr>
        <p:txBody>
          <a:bodyPr lIns="0" tIns="0" rIns="0" bIns="0" anchor="t" anchorCtr="0"/>
          <a:lstStyle>
            <a:lvl1pPr marL="0" indent="0" algn="l">
              <a:buNone/>
              <a:defRPr sz="900" b="1" kern="1200" cap="all" spc="9" baseline="0">
                <a:solidFill>
                  <a:schemeClr val="tx1"/>
                </a:solidFill>
              </a:defRPr>
            </a:lvl1pPr>
            <a:lvl2pPr marL="357320" indent="0" algn="ctr">
              <a:buNone/>
              <a:defRPr/>
            </a:lvl2pPr>
            <a:lvl3pPr marL="714641" indent="0" algn="ctr">
              <a:buNone/>
              <a:defRPr/>
            </a:lvl3pPr>
            <a:lvl4pPr marL="1071960" indent="0" algn="ctr">
              <a:buNone/>
              <a:defRPr/>
            </a:lvl4pPr>
            <a:lvl5pPr marL="1429282" indent="0" algn="ctr">
              <a:buNone/>
              <a:defRPr/>
            </a:lvl5pPr>
            <a:lvl6pPr marL="1786602" indent="0" algn="ctr">
              <a:buNone/>
              <a:defRPr/>
            </a:lvl6pPr>
            <a:lvl7pPr marL="2143922" indent="0" algn="ctr">
              <a:buNone/>
              <a:defRPr/>
            </a:lvl7pPr>
            <a:lvl8pPr marL="2501242" indent="0" algn="ctr">
              <a:buNone/>
              <a:defRPr/>
            </a:lvl8pPr>
            <a:lvl9pPr marL="2858562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</p:spTree>
    <p:extLst>
      <p:ext uri="{BB962C8B-B14F-4D97-AF65-F5344CB8AC3E}">
        <p14:creationId xmlns:p14="http://schemas.microsoft.com/office/powerpoint/2010/main" val="2988902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6DD1-FB41-4B90-B823-064D08CF4E06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A12F-611D-4432-8EF7-E2C4E9D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073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6DD1-FB41-4B90-B823-064D08CF4E06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A12F-611D-4432-8EF7-E2C4E9D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078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6DD1-FB41-4B90-B823-064D08CF4E06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A12F-611D-4432-8EF7-E2C4E9D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084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6DD1-FB41-4B90-B823-064D08CF4E06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A12F-611D-4432-8EF7-E2C4E9D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036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6DD1-FB41-4B90-B823-064D08CF4E06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A12F-611D-4432-8EF7-E2C4E9D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4797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6DD1-FB41-4B90-B823-064D08CF4E06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A12F-611D-4432-8EF7-E2C4E9D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6780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6DD1-FB41-4B90-B823-064D08CF4E06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A12F-611D-4432-8EF7-E2C4E9D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178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6DD1-FB41-4B90-B823-064D08CF4E06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A12F-611D-4432-8EF7-E2C4E9D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913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6DD1-FB41-4B90-B823-064D08CF4E06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A12F-611D-4432-8EF7-E2C4E9D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22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05865" y="1540871"/>
            <a:ext cx="7857137" cy="297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0742" tIns="35371" rIns="70742" bIns="35371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1238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3" y="150418"/>
            <a:ext cx="8870980" cy="5415083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3087233" y="1226739"/>
            <a:ext cx="6056771" cy="15762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464" tIns="35732" rIns="71464" bIns="35732" numCol="1" rtlCol="0" anchor="t" anchorCtr="0" compatLnSpc="1">
            <a:prstTxWarp prst="textNoShape">
              <a:avLst/>
            </a:prstTxWarp>
          </a:bodyPr>
          <a:lstStyle/>
          <a:p>
            <a:pPr defTabSz="707197" fontAlgn="base">
              <a:spcBef>
                <a:spcPct val="0"/>
              </a:spcBef>
              <a:spcAft>
                <a:spcPct val="0"/>
              </a:spcAft>
            </a:pPr>
            <a:endParaRPr lang="sv-SE" b="1" dirty="0">
              <a:solidFill>
                <a:srgbClr val="9C6114"/>
              </a:solidFill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3290707" y="2384614"/>
            <a:ext cx="57137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952163" y="3377823"/>
            <a:ext cx="2191841" cy="233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723" y="300760"/>
            <a:ext cx="532457" cy="791198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3293275" y="1355246"/>
            <a:ext cx="5627702" cy="1029369"/>
          </a:xfrm>
        </p:spPr>
        <p:txBody>
          <a:bodyPr lIns="0" tIns="75966" rIns="0" bIns="64713"/>
          <a:lstStyle>
            <a:lvl1pPr>
              <a:lnSpc>
                <a:spcPts val="3439"/>
              </a:lnSpc>
              <a:defRPr sz="3100" baseline="0"/>
            </a:lvl1pPr>
          </a:lstStyle>
          <a:p>
            <a:r>
              <a:rPr lang="en-GB" noProof="0" dirty="0"/>
              <a:t>Two-line title</a:t>
            </a:r>
            <a:br>
              <a:rPr lang="en-GB" noProof="0" dirty="0"/>
            </a:br>
            <a:r>
              <a:rPr lang="en-GB" noProof="0" dirty="0"/>
              <a:t>– if one line isn’t enough</a:t>
            </a:r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293275" y="2483400"/>
            <a:ext cx="5627702" cy="177337"/>
          </a:xfrm>
        </p:spPr>
        <p:txBody>
          <a:bodyPr lIns="0" tIns="0" rIns="0" bIns="0" anchor="t" anchorCtr="0"/>
          <a:lstStyle>
            <a:lvl1pPr marL="0" marR="0" indent="0" algn="l" defTabSz="3573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900" b="1" kern="1200" cap="all" spc="9" baseline="0">
                <a:solidFill>
                  <a:schemeClr val="tx1"/>
                </a:solidFill>
              </a:defRPr>
            </a:lvl1pPr>
            <a:lvl2pPr marL="357320" indent="0" algn="ctr">
              <a:buNone/>
              <a:defRPr/>
            </a:lvl2pPr>
            <a:lvl3pPr marL="714641" indent="0" algn="ctr">
              <a:buNone/>
              <a:defRPr/>
            </a:lvl3pPr>
            <a:lvl4pPr marL="1071960" indent="0" algn="ctr">
              <a:buNone/>
              <a:defRPr/>
            </a:lvl4pPr>
            <a:lvl5pPr marL="1429282" indent="0" algn="ctr">
              <a:buNone/>
              <a:defRPr/>
            </a:lvl5pPr>
            <a:lvl6pPr marL="1786602" indent="0" algn="ctr">
              <a:buNone/>
              <a:defRPr/>
            </a:lvl6pPr>
            <a:lvl7pPr marL="2143922" indent="0" algn="ctr">
              <a:buNone/>
              <a:defRPr/>
            </a:lvl7pPr>
            <a:lvl8pPr marL="2501242" indent="0" algn="ctr">
              <a:buNone/>
              <a:defRPr/>
            </a:lvl8pPr>
            <a:lvl9pPr marL="2858562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</p:spTree>
    <p:extLst>
      <p:ext uri="{BB962C8B-B14F-4D97-AF65-F5344CB8AC3E}">
        <p14:creationId xmlns:p14="http://schemas.microsoft.com/office/powerpoint/2010/main" val="33073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05865" y="1540871"/>
            <a:ext cx="7857137" cy="297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0742" tIns="35371" rIns="70742" bIns="35371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1238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549311" y="1540871"/>
            <a:ext cx="4913693" cy="297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0742" tIns="35371" rIns="70742" bIns="353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0"/>
            <a:endParaRPr lang="en-GB" noProof="0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675042" y="1472530"/>
            <a:ext cx="2678677" cy="3045877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GB" noProof="0" dirty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300121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524326" y="1540871"/>
            <a:ext cx="2938674" cy="297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0742" tIns="35371" rIns="70742" bIns="353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0"/>
            <a:endParaRPr lang="en-GB" noProof="0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675037" y="1472530"/>
            <a:ext cx="4651310" cy="304587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87829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135962" y="148579"/>
            <a:ext cx="8868498" cy="5415189"/>
          </a:xfrm>
          <a:solidFill>
            <a:schemeClr val="bg1"/>
          </a:solidFill>
        </p:spPr>
        <p:txBody>
          <a:bodyPr/>
          <a:lstStyle>
            <a:lvl1pPr marL="0" marR="0" indent="0" algn="l" defTabSz="3573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15096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135962" y="148579"/>
            <a:ext cx="8868498" cy="5415189"/>
          </a:xfrm>
          <a:solidFill>
            <a:schemeClr val="tx2"/>
          </a:solidFill>
        </p:spPr>
        <p:txBody>
          <a:bodyPr/>
          <a:lstStyle>
            <a:lvl1pPr marL="0" marR="0" indent="0" algn="l" defTabSz="3573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99016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91" y="-60168"/>
            <a:ext cx="9248428" cy="583621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5865" y="214393"/>
            <a:ext cx="785713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0742" tIns="35371" rIns="70742" bIns="3537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5865" y="1540871"/>
            <a:ext cx="7857137" cy="297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0742" tIns="35371" rIns="70742" bIns="353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</p:txBody>
      </p:sp>
      <p:cxnSp>
        <p:nvCxnSpPr>
          <p:cNvPr id="8" name="Rak 7"/>
          <p:cNvCxnSpPr/>
          <p:nvPr/>
        </p:nvCxnSpPr>
        <p:spPr bwMode="auto">
          <a:xfrm>
            <a:off x="675037" y="1252967"/>
            <a:ext cx="77879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C611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image1.png"/>
          <p:cNvPicPr/>
          <p:nvPr userDrawn="1"/>
        </p:nvPicPr>
        <p:blipFill>
          <a:blip r:embed="rId19">
            <a:extLst/>
          </a:blip>
          <a:stretch>
            <a:fillRect/>
          </a:stretch>
        </p:blipFill>
        <p:spPr>
          <a:xfrm>
            <a:off x="7434494" y="4877265"/>
            <a:ext cx="1516337" cy="6115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3273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14" r:id="rId15"/>
    <p:sldLayoutId id="2147483916" r:id="rId16"/>
  </p:sldLayoutIdLst>
  <p:txStyles>
    <p:titleStyle>
      <a:lvl1pPr algn="l" defTabSz="357320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Times New Roman"/>
          <a:ea typeface="+mj-ea"/>
          <a:cs typeface="+mj-cs"/>
        </a:defRPr>
      </a:lvl1pPr>
    </p:titleStyle>
    <p:bodyStyle>
      <a:lvl1pPr marL="180068" indent="-180068" algn="l" defTabSz="35732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 baseline="0">
          <a:solidFill>
            <a:schemeClr val="tx2"/>
          </a:solidFill>
          <a:latin typeface="Arial"/>
          <a:ea typeface="+mn-ea"/>
          <a:cs typeface="+mn-cs"/>
        </a:defRPr>
      </a:lvl1pPr>
      <a:lvl2pPr marL="580645" indent="-223326" algn="l" defTabSz="357320" rtl="0" eaLnBrk="1" latinLnBrk="0" hangingPunct="1">
        <a:spcBef>
          <a:spcPct val="20000"/>
        </a:spcBef>
        <a:buClr>
          <a:srgbClr val="9C6114"/>
        </a:buClr>
        <a:buFont typeface="Arial"/>
        <a:buChar char="–"/>
        <a:defRPr sz="1800" kern="1200">
          <a:solidFill>
            <a:schemeClr val="tx2"/>
          </a:solidFill>
          <a:latin typeface="Arial"/>
          <a:ea typeface="+mn-ea"/>
          <a:cs typeface="+mn-cs"/>
        </a:defRPr>
      </a:lvl2pPr>
      <a:lvl3pPr marL="893301" indent="-178661" algn="l" defTabSz="357320" rtl="0" eaLnBrk="1" latinLnBrk="0" hangingPunct="1">
        <a:spcBef>
          <a:spcPct val="20000"/>
        </a:spcBef>
        <a:buClr>
          <a:srgbClr val="9C6114"/>
        </a:buClr>
        <a:buFont typeface="Lucida Grande"/>
        <a:buChar char="»"/>
        <a:defRPr sz="1600" kern="1200">
          <a:solidFill>
            <a:schemeClr val="tx2"/>
          </a:solidFill>
          <a:latin typeface="Arial"/>
          <a:ea typeface="+mn-ea"/>
          <a:cs typeface="+mn-cs"/>
        </a:defRPr>
      </a:lvl3pPr>
      <a:lvl4pPr marL="1250621" indent="-178661" algn="l" defTabSz="357320" rtl="0" eaLnBrk="1" latinLnBrk="0" hangingPunct="1">
        <a:spcBef>
          <a:spcPct val="20000"/>
        </a:spcBef>
        <a:buClr>
          <a:srgbClr val="9C6114"/>
        </a:buClr>
        <a:buFont typeface="Arial"/>
        <a:buChar char="–"/>
        <a:defRPr sz="1600" kern="1200">
          <a:solidFill>
            <a:schemeClr val="tx2"/>
          </a:solidFill>
          <a:latin typeface="Arial"/>
          <a:ea typeface="+mn-ea"/>
          <a:cs typeface="+mn-cs"/>
        </a:defRPr>
      </a:lvl4pPr>
      <a:lvl5pPr marL="1607941" indent="-178661" algn="l" defTabSz="35732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5261" indent="-178661" algn="l" defTabSz="35732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2583" indent="-178661" algn="l" defTabSz="35732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9903" indent="-178661" algn="l" defTabSz="35732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223" indent="-178661" algn="l" defTabSz="35732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573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7320" algn="l" defTabSz="3573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641" algn="l" defTabSz="3573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960" algn="l" defTabSz="3573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29282" algn="l" defTabSz="3573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786602" algn="l" defTabSz="3573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43922" algn="l" defTabSz="3573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01242" algn="l" defTabSz="3573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58562" algn="l" defTabSz="3573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71322" tIns="35661" rIns="71322" bIns="3566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5"/>
            <a:ext cx="8229600" cy="3771636"/>
          </a:xfrm>
          <a:prstGeom prst="rect">
            <a:avLst/>
          </a:prstGeom>
        </p:spPr>
        <p:txBody>
          <a:bodyPr vert="horz" lIns="71322" tIns="35661" rIns="71322" bIns="356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5"/>
            <a:ext cx="2133600" cy="304271"/>
          </a:xfrm>
          <a:prstGeom prst="rect">
            <a:avLst/>
          </a:prstGeom>
        </p:spPr>
        <p:txBody>
          <a:bodyPr vert="horz" lIns="71322" tIns="35661" rIns="71322" bIns="356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C7280-A34A-4059-AD2D-1E665902ADE8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5"/>
            <a:ext cx="2895600" cy="304271"/>
          </a:xfrm>
          <a:prstGeom prst="rect">
            <a:avLst/>
          </a:prstGeom>
        </p:spPr>
        <p:txBody>
          <a:bodyPr vert="horz" lIns="71322" tIns="35661" rIns="71322" bIns="356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5"/>
            <a:ext cx="2133600" cy="304271"/>
          </a:xfrm>
          <a:prstGeom prst="rect">
            <a:avLst/>
          </a:prstGeom>
        </p:spPr>
        <p:txBody>
          <a:bodyPr vert="horz" lIns="71322" tIns="35661" rIns="71322" bIns="356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3A304-66DE-487B-BF05-7462FE316AD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1.png"/>
          <p:cNvPicPr/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7434494" y="4877265"/>
            <a:ext cx="1516337" cy="6115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0632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713214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55" indent="-267455" algn="l" defTabSz="7132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487" indent="-222880" algn="l" defTabSz="71321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17" indent="-178303" algn="l" defTabSz="7132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25" indent="-178303" algn="l" defTabSz="713214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32" indent="-178303" algn="l" defTabSz="713214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39" indent="-178303" algn="l" defTabSz="7132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7946" indent="-178303" algn="l" defTabSz="7132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553" indent="-178303" algn="l" defTabSz="7132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160" indent="-178303" algn="l" defTabSz="7132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7" algn="l" defTabSz="713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14" algn="l" defTabSz="713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21" algn="l" defTabSz="713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28" algn="l" defTabSz="713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36" algn="l" defTabSz="713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42" algn="l" defTabSz="713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250" algn="l" defTabSz="713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857" algn="l" defTabSz="713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76DD1-FB41-4B90-B823-064D08CF4E06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FA12F-611D-4432-8EF7-E2C4E9D1D67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1.png"/>
          <p:cNvPicPr/>
          <p:nvPr userDrawn="1"/>
        </p:nvPicPr>
        <p:blipFill>
          <a:blip r:embed="rId14">
            <a:extLst/>
          </a:blip>
          <a:stretch>
            <a:fillRect/>
          </a:stretch>
        </p:blipFill>
        <p:spPr>
          <a:xfrm>
            <a:off x="7434494" y="4877265"/>
            <a:ext cx="1516337" cy="6115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470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se/url?sa=t&amp;rct=j&amp;q=&amp;esrc=s&amp;source=web&amp;cd=2&amp;cad=rja&amp;uact=8&amp;ved=0ahUKEwj59oLNtdnOAhWmO5oKHZiIA40QFggoMAE&amp;url=http://www.iea-4e.org/document/341/life-cycle-assessment-of-solid-state-lighting-final-report&amp;usg=AFQjCNGefVfGg_-N_rGRkYL7VpXdL5r9wQ&amp;sig2=Y4wZvWEUElUF0LjUFc_HyA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phandlingsmyndigheten.se/en/subject-areas/lcc-tools/" TargetMode="Externa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ttle.gov/CityArchive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.gov/grca/learn/nature/night-skies.ht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ndenberg.af.mil/News/Art/igphoto/2000418437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.eu/rapid/press-release_MEMO-14-377_en.htm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unknownfieldsdivision.com/summer2014china-aworldadriftpart02.html#6" TargetMode="Externa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setis.ec.europa.eu/system/files/Critical%20Metals%20Decarbonisation.pdf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ei.org/activities/agendas/sustainable-local-economy-and-procurement.html" TargetMode="External"/><Relationship Id="rId2" Type="http://schemas.openxmlformats.org/officeDocument/2006/relationships/hyperlink" Target="https://ssl.iea-4e.org/" TargetMode="Externa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se/url?sa=t&amp;rct=j&amp;q=&amp;esrc=s&amp;source=web&amp;cd=2&amp;cad=rja&amp;uact=8&amp;ved=0ahUKEwj59oLNtdnOAhWmO5oKHZiIA40QFggoMAE&amp;url=http://www.iea-4e.org/document/341/life-cycle-assessment-of-solid-state-lighting-final-report&amp;usg=AFQjCNGefVfGg_-N_rGRkYL7VpXdL5r9wQ&amp;sig2=Y4wZvWEUElUF0LjUFc_HyA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24" descr="huset-rosa_16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3" y="150000"/>
            <a:ext cx="8855964" cy="5400040"/>
          </a:xfrm>
          <a:prstGeom prst="rect">
            <a:avLst/>
          </a:prstGeom>
        </p:spPr>
      </p:pic>
      <p:pic>
        <p:nvPicPr>
          <p:cNvPr id="5" name="Bildobjekt 12" descr="Lunds sigill RGB 150.png"/>
          <p:cNvPicPr>
            <a:picLocks noChangeAspect="1"/>
          </p:cNvPicPr>
          <p:nvPr/>
        </p:nvPicPr>
        <p:blipFill>
          <a:blip r:embed="rId3"/>
          <a:srcRect r="17691" b="21541"/>
          <a:stretch>
            <a:fillRect/>
          </a:stretch>
        </p:blipFill>
        <p:spPr>
          <a:xfrm>
            <a:off x="6955873" y="3384315"/>
            <a:ext cx="2188131" cy="233068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ktangel 5"/>
          <p:cNvSpPr/>
          <p:nvPr/>
        </p:nvSpPr>
        <p:spPr bwMode="auto">
          <a:xfrm>
            <a:off x="3082003" y="1223333"/>
            <a:ext cx="6046520" cy="10800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306" tIns="35654" rIns="71306" bIns="35654" numCol="1" rtlCol="0" anchor="t" anchorCtr="0" compatLnSpc="1">
            <a:prstTxWarp prst="textNoShape">
              <a:avLst/>
            </a:prstTxWarp>
          </a:bodyPr>
          <a:lstStyle/>
          <a:p>
            <a:pPr defTabSz="705638" fontAlgn="base">
              <a:spcBef>
                <a:spcPct val="0"/>
              </a:spcBef>
              <a:spcAft>
                <a:spcPct val="0"/>
              </a:spcAft>
            </a:pPr>
            <a:endParaRPr lang="sv-SE" b="1" kern="0" dirty="0">
              <a:solidFill>
                <a:srgbClr val="9C6114"/>
              </a:solidFill>
              <a:latin typeface="Arial" charset="0"/>
            </a:endParaRPr>
          </a:p>
        </p:txBody>
      </p:sp>
      <p:sp>
        <p:nvSpPr>
          <p:cNvPr id="14" name="Rubrik 1"/>
          <p:cNvSpPr txBox="1">
            <a:spLocks/>
          </p:cNvSpPr>
          <p:nvPr/>
        </p:nvSpPr>
        <p:spPr bwMode="auto">
          <a:xfrm>
            <a:off x="3285134" y="1392332"/>
            <a:ext cx="5618177" cy="59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5799" rIns="0" bIns="64569" numCol="1" anchor="b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Times New Roman"/>
                <a:ea typeface="+mj-ea"/>
                <a:cs typeface="+mj-cs"/>
              </a:defRPr>
            </a:lvl1pPr>
          </a:lstStyle>
          <a:p>
            <a:pPr defTabSz="356533"/>
            <a:r>
              <a:rPr lang="en-GB" sz="3200" dirty="0"/>
              <a:t>Environmental aspects of lighting</a:t>
            </a:r>
            <a:endParaRPr lang="en-GB" sz="3200" dirty="0">
              <a:solidFill>
                <a:srgbClr val="9C6114"/>
              </a:solidFill>
            </a:endParaRPr>
          </a:p>
        </p:txBody>
      </p:sp>
      <p:sp>
        <p:nvSpPr>
          <p:cNvPr id="15" name="Underrubrik 2"/>
          <p:cNvSpPr txBox="1">
            <a:spLocks/>
          </p:cNvSpPr>
          <p:nvPr/>
        </p:nvSpPr>
        <p:spPr bwMode="auto">
          <a:xfrm>
            <a:off x="3287702" y="2000255"/>
            <a:ext cx="5618177" cy="17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200" b="1" kern="1200" cap="all" spc="1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9C6114"/>
              </a:buClr>
              <a:buFont typeface="Arial"/>
              <a:buNone/>
              <a:defRPr sz="22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9C6114"/>
              </a:buClr>
              <a:buFont typeface="Lucida Grande"/>
              <a:buNone/>
              <a:defRPr sz="20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9C6114"/>
              </a:buClr>
              <a:buFont typeface="Arial"/>
              <a:buNone/>
              <a:defRPr sz="20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56533"/>
            <a:r>
              <a:rPr lang="en-US" dirty="0"/>
              <a:t> ISSUES FROM A LIFE CYCLE PERSPECTIVE</a:t>
            </a:r>
            <a:endParaRPr lang="en-GB" dirty="0">
              <a:solidFill>
                <a:srgbClr val="9C6114"/>
              </a:solidFill>
            </a:endParaRPr>
          </a:p>
        </p:txBody>
      </p:sp>
      <p:cxnSp>
        <p:nvCxnSpPr>
          <p:cNvPr id="16" name="Rak 10"/>
          <p:cNvCxnSpPr/>
          <p:nvPr/>
        </p:nvCxnSpPr>
        <p:spPr bwMode="auto">
          <a:xfrm>
            <a:off x="3285137" y="1901740"/>
            <a:ext cx="570408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rgbClr val="9C611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Picture 3" descr="G:\IIIEE\Communication\IIIEE20 Logotype\IIIEE20 Logotype_horizonta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12" y="217209"/>
            <a:ext cx="3618952" cy="78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0929" y="2617335"/>
            <a:ext cx="3709554" cy="656794"/>
          </a:xfrm>
          <a:prstGeom prst="rect">
            <a:avLst/>
          </a:prstGeom>
          <a:noFill/>
        </p:spPr>
        <p:txBody>
          <a:bodyPr wrap="square" lIns="71322" tIns="35661" rIns="71322" bIns="35661" rtlCol="0">
            <a:spAutoFit/>
          </a:bodyPr>
          <a:lstStyle/>
          <a:p>
            <a:pPr algn="ctr"/>
            <a:r>
              <a:rPr lang="sv-SE" sz="1900" dirty="0"/>
              <a:t>Jessika Luth Richter, PhD researcher</a:t>
            </a:r>
          </a:p>
          <a:p>
            <a:pPr algn="ctr"/>
            <a:r>
              <a:rPr lang="sv-SE" sz="1900" dirty="0"/>
              <a:t>IIIEE, </a:t>
            </a:r>
            <a:r>
              <a:rPr lang="sv-SE" sz="1900"/>
              <a:t>Lund University</a:t>
            </a: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2462203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Life </a:t>
            </a:r>
            <a:r>
              <a:rPr lang="sv-SE" dirty="0" err="1"/>
              <a:t>cycle</a:t>
            </a:r>
            <a:r>
              <a:rPr lang="sv-SE" dirty="0"/>
              <a:t> </a:t>
            </a:r>
            <a:r>
              <a:rPr lang="sv-SE" dirty="0" err="1"/>
              <a:t>environmental</a:t>
            </a:r>
            <a:r>
              <a:rPr lang="sv-SE" dirty="0"/>
              <a:t> </a:t>
            </a:r>
            <a:r>
              <a:rPr lang="sv-SE" dirty="0" err="1"/>
              <a:t>aspects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865" y="1388471"/>
            <a:ext cx="7857137" cy="2977570"/>
          </a:xfrm>
        </p:spPr>
        <p:txBody>
          <a:bodyPr>
            <a:normAutofit/>
          </a:bodyPr>
          <a:lstStyle/>
          <a:p>
            <a:r>
              <a:rPr lang="en-GB" dirty="0"/>
              <a:t>The two most significant parameters contributing to the environmental impacts of lighting products are </a:t>
            </a:r>
            <a:r>
              <a:rPr lang="en-GB" b="1" dirty="0"/>
              <a:t>luminous efficacy </a:t>
            </a:r>
            <a:r>
              <a:rPr lang="en-GB" dirty="0"/>
              <a:t>(lm/W) and </a:t>
            </a:r>
            <a:r>
              <a:rPr lang="en-GB" b="1" dirty="0"/>
              <a:t>useful life </a:t>
            </a:r>
            <a:r>
              <a:rPr lang="en-GB" dirty="0"/>
              <a:t>(hours of operation during lifetime).</a:t>
            </a:r>
          </a:p>
          <a:p>
            <a:pPr marL="0" indent="0">
              <a:buNone/>
            </a:pPr>
            <a:endParaRPr lang="en-GB" dirty="0"/>
          </a:p>
          <a:p>
            <a:r>
              <a:rPr lang="sv-SE" dirty="0" err="1"/>
              <a:t>Electricity</a:t>
            </a:r>
            <a:r>
              <a:rPr lang="sv-SE" dirty="0"/>
              <a:t> mix and </a:t>
            </a:r>
            <a:r>
              <a:rPr lang="sv-SE" dirty="0" err="1"/>
              <a:t>product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> </a:t>
            </a:r>
            <a:r>
              <a:rPr lang="sv-SE" dirty="0" err="1"/>
              <a:t>matters</a:t>
            </a:r>
            <a:endParaRPr lang="sv-SE" dirty="0"/>
          </a:p>
          <a:p>
            <a:pPr lvl="1"/>
            <a:r>
              <a:rPr lang="sv-SE" dirty="0" err="1"/>
              <a:t>Improving</a:t>
            </a:r>
            <a:r>
              <a:rPr lang="sv-SE" dirty="0"/>
              <a:t> </a:t>
            </a:r>
            <a:r>
              <a:rPr lang="sv-SE" dirty="0" err="1"/>
              <a:t>efficiencies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long </a:t>
            </a:r>
            <a:r>
              <a:rPr lang="sv-SE" dirty="0" err="1"/>
              <a:t>lifetimes</a:t>
            </a:r>
            <a:r>
              <a:rPr lang="sv-SE" dirty="0"/>
              <a:t> (from LCA </a:t>
            </a:r>
            <a:r>
              <a:rPr lang="sv-SE" dirty="0" err="1"/>
              <a:t>perspective</a:t>
            </a:r>
            <a:r>
              <a:rPr lang="sv-SE" dirty="0"/>
              <a:t>) in </a:t>
            </a:r>
            <a:r>
              <a:rPr lang="sv-SE" dirty="0" err="1"/>
              <a:t>electricity</a:t>
            </a:r>
            <a:r>
              <a:rPr lang="sv-SE" dirty="0"/>
              <a:t> </a:t>
            </a:r>
            <a:r>
              <a:rPr lang="sv-SE" dirty="0" err="1"/>
              <a:t>mixes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fossil </a:t>
            </a:r>
            <a:r>
              <a:rPr lang="sv-SE" dirty="0" err="1"/>
              <a:t>fuel</a:t>
            </a:r>
            <a:r>
              <a:rPr lang="sv-SE" dirty="0"/>
              <a:t> (</a:t>
            </a:r>
            <a:r>
              <a:rPr lang="sv-SE" dirty="0" err="1"/>
              <a:t>e.g</a:t>
            </a:r>
            <a:r>
              <a:rPr lang="sv-SE" dirty="0"/>
              <a:t>. EU </a:t>
            </a:r>
            <a:r>
              <a:rPr lang="sv-SE" dirty="0" err="1"/>
              <a:t>average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In </a:t>
            </a:r>
            <a:r>
              <a:rPr lang="sv-SE" dirty="0" err="1"/>
              <a:t>decarbonised</a:t>
            </a:r>
            <a:r>
              <a:rPr lang="sv-SE" dirty="0"/>
              <a:t> </a:t>
            </a:r>
            <a:r>
              <a:rPr lang="sv-SE" dirty="0" err="1"/>
              <a:t>energy</a:t>
            </a:r>
            <a:r>
              <a:rPr lang="sv-SE" dirty="0"/>
              <a:t> </a:t>
            </a:r>
            <a:r>
              <a:rPr lang="sv-SE" dirty="0" err="1"/>
              <a:t>mixes</a:t>
            </a:r>
            <a:r>
              <a:rPr lang="sv-SE" dirty="0"/>
              <a:t> (</a:t>
            </a:r>
            <a:r>
              <a:rPr lang="sv-SE" dirty="0" err="1"/>
              <a:t>e.g</a:t>
            </a:r>
            <a:r>
              <a:rPr lang="sv-SE" dirty="0"/>
              <a:t>. in Swedish mix)  </a:t>
            </a:r>
            <a:r>
              <a:rPr lang="sv-SE" dirty="0" err="1"/>
              <a:t>useful</a:t>
            </a:r>
            <a:r>
              <a:rPr lang="sv-SE" dirty="0"/>
              <a:t> </a:t>
            </a:r>
            <a:r>
              <a:rPr lang="sv-SE" dirty="0" err="1"/>
              <a:t>life</a:t>
            </a:r>
            <a:r>
              <a:rPr lang="sv-SE" dirty="0"/>
              <a:t> is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in </a:t>
            </a:r>
          </a:p>
        </p:txBody>
      </p:sp>
      <p:sp>
        <p:nvSpPr>
          <p:cNvPr id="4" name="Rectangle 3"/>
          <p:cNvSpPr/>
          <p:nvPr/>
        </p:nvSpPr>
        <p:spPr>
          <a:xfrm>
            <a:off x="612185" y="4297092"/>
            <a:ext cx="8117270" cy="533685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GB" dirty="0"/>
              <a:t>Source: </a:t>
            </a:r>
            <a:r>
              <a:rPr lang="en-GB" i="1" dirty="0">
                <a:hlinkClick r:id="rId2"/>
              </a:rPr>
              <a:t>Solid State Lighting Annex – Life Cycle Assessment of Solid State Lighting Final Report </a:t>
            </a:r>
            <a:r>
              <a:rPr lang="en-GB" i="1" dirty="0"/>
              <a:t>(2014)</a:t>
            </a:r>
            <a:r>
              <a:rPr lang="en-GB" b="1" dirty="0"/>
              <a:t> </a:t>
            </a:r>
            <a:r>
              <a:rPr lang="en-GB" dirty="0"/>
              <a:t>Energy Efficient End-Use Equipment (4E), International Energy Agency</a:t>
            </a:r>
          </a:p>
        </p:txBody>
      </p:sp>
    </p:spTree>
    <p:extLst>
      <p:ext uri="{BB962C8B-B14F-4D97-AF65-F5344CB8AC3E}">
        <p14:creationId xmlns:p14="http://schemas.microsoft.com/office/powerpoint/2010/main" val="440054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5046971"/>
              </p:ext>
            </p:extLst>
          </p:nvPr>
        </p:nvGraphicFramePr>
        <p:xfrm>
          <a:off x="457200" y="228866"/>
          <a:ext cx="8185868" cy="5345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3200122"/>
            <a:ext cx="985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EU </a:t>
            </a:r>
            <a:r>
              <a:rPr lang="sv-SE" dirty="0" err="1">
                <a:solidFill>
                  <a:srgbClr val="FF0000"/>
                </a:solidFill>
              </a:rPr>
              <a:t>average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electricity</a:t>
            </a:r>
            <a:r>
              <a:rPr lang="sv-SE" dirty="0">
                <a:solidFill>
                  <a:srgbClr val="FF0000"/>
                </a:solidFill>
              </a:rPr>
              <a:t> mix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59098" y="164911"/>
            <a:ext cx="5303519" cy="3445581"/>
            <a:chOff x="2067335" y="148408"/>
            <a:chExt cx="5303519" cy="3101023"/>
          </a:xfrm>
        </p:grpSpPr>
        <p:grpSp>
          <p:nvGrpSpPr>
            <p:cNvPr id="4" name="Group 3"/>
            <p:cNvGrpSpPr/>
            <p:nvPr/>
          </p:nvGrpSpPr>
          <p:grpSpPr>
            <a:xfrm>
              <a:off x="2480802" y="148408"/>
              <a:ext cx="4890052" cy="3101023"/>
              <a:chOff x="2452972" y="148408"/>
              <a:chExt cx="4890052" cy="3101023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2452972" y="148409"/>
                <a:ext cx="413467" cy="3101009"/>
              </a:xfrm>
              <a:prstGeom prst="ellipse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690474" y="148408"/>
                <a:ext cx="413467" cy="3101009"/>
              </a:xfrm>
              <a:prstGeom prst="ellipse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508387" y="148411"/>
                <a:ext cx="413467" cy="3101009"/>
              </a:xfrm>
              <a:prstGeom prst="ellipse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929557" y="148408"/>
                <a:ext cx="413467" cy="3101009"/>
              </a:xfrm>
              <a:prstGeom prst="ellipse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681452" y="148422"/>
                <a:ext cx="413467" cy="3101009"/>
              </a:xfrm>
              <a:prstGeom prst="ellipse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4122750" y="148422"/>
              <a:ext cx="413467" cy="3101009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2067335" y="148410"/>
              <a:ext cx="413467" cy="3101009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7478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200122"/>
            <a:ext cx="10685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Swedish </a:t>
            </a:r>
            <a:r>
              <a:rPr lang="sv-SE" dirty="0" err="1">
                <a:solidFill>
                  <a:srgbClr val="FF0000"/>
                </a:solidFill>
              </a:rPr>
              <a:t>electricity</a:t>
            </a:r>
            <a:r>
              <a:rPr lang="sv-SE" dirty="0">
                <a:solidFill>
                  <a:srgbClr val="FF0000"/>
                </a:solidFill>
              </a:rPr>
              <a:t> mix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276924"/>
              </p:ext>
            </p:extLst>
          </p:nvPr>
        </p:nvGraphicFramePr>
        <p:xfrm>
          <a:off x="914401" y="164943"/>
          <a:ext cx="7609840" cy="531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1423058" y="129382"/>
            <a:ext cx="6668054" cy="3516685"/>
            <a:chOff x="1423058" y="129382"/>
            <a:chExt cx="6668054" cy="3516685"/>
          </a:xfrm>
        </p:grpSpPr>
        <p:sp>
          <p:nvSpPr>
            <p:cNvPr id="12" name="Oval 11"/>
            <p:cNvSpPr/>
            <p:nvPr/>
          </p:nvSpPr>
          <p:spPr>
            <a:xfrm>
              <a:off x="4697673" y="200501"/>
              <a:ext cx="413467" cy="3445566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7327124" y="182530"/>
              <a:ext cx="413467" cy="3445565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2485884" y="129382"/>
              <a:ext cx="413467" cy="3445565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423058" y="129382"/>
              <a:ext cx="6668054" cy="3516685"/>
              <a:chOff x="1423058" y="129382"/>
              <a:chExt cx="6668054" cy="351668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126085" y="129382"/>
                <a:ext cx="5965027" cy="3516685"/>
                <a:chOff x="1467452" y="84415"/>
                <a:chExt cx="5965027" cy="3165016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1467452" y="84415"/>
                  <a:ext cx="413467" cy="3101009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5559940" y="132248"/>
                  <a:ext cx="413467" cy="3101009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4401707" y="132248"/>
                  <a:ext cx="413467" cy="3101009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7019012" y="132248"/>
                  <a:ext cx="413467" cy="3101009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3681452" y="148422"/>
                  <a:ext cx="413467" cy="3101009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3" name="Oval 12"/>
              <p:cNvSpPr/>
              <p:nvPr/>
            </p:nvSpPr>
            <p:spPr>
              <a:xfrm>
                <a:off x="1423058" y="146971"/>
                <a:ext cx="413467" cy="3445566"/>
              </a:xfrm>
              <a:prstGeom prst="ellipse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253845" y="146971"/>
                <a:ext cx="413467" cy="3445566"/>
              </a:xfrm>
              <a:prstGeom prst="ellipse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2978" y="146971"/>
                <a:ext cx="413467" cy="3445566"/>
              </a:xfrm>
              <a:prstGeom prst="ellipse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899351" y="146972"/>
                <a:ext cx="413467" cy="3445565"/>
              </a:xfrm>
              <a:prstGeom prst="ellipse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342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environmental</a:t>
            </a:r>
            <a:r>
              <a:rPr lang="sv-SE" dirty="0"/>
              <a:t> </a:t>
            </a:r>
            <a:r>
              <a:rPr lang="sv-SE" dirty="0" err="1"/>
              <a:t>issues</a:t>
            </a:r>
            <a:r>
              <a:rPr lang="sv-SE" dirty="0"/>
              <a:t> in </a:t>
            </a:r>
            <a:r>
              <a:rPr lang="sv-SE" dirty="0" err="1"/>
              <a:t>life</a:t>
            </a:r>
            <a:r>
              <a:rPr lang="sv-SE" dirty="0"/>
              <a:t> </a:t>
            </a:r>
            <a:r>
              <a:rPr lang="sv-SE" dirty="0" err="1"/>
              <a:t>cycle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Lighting</a:t>
            </a:r>
            <a:r>
              <a:rPr lang="sv-SE" dirty="0"/>
              <a:t> Pollution</a:t>
            </a:r>
          </a:p>
          <a:p>
            <a:r>
              <a:rPr lang="sv-SE" dirty="0" err="1"/>
              <a:t>Lighting</a:t>
            </a:r>
            <a:r>
              <a:rPr lang="sv-SE" dirty="0"/>
              <a:t> Pollution</a:t>
            </a:r>
          </a:p>
          <a:p>
            <a:r>
              <a:rPr lang="sv-SE" dirty="0"/>
              <a:t>Rapid </a:t>
            </a:r>
            <a:r>
              <a:rPr lang="sv-SE" dirty="0" err="1"/>
              <a:t>changes</a:t>
            </a:r>
            <a:r>
              <a:rPr lang="sv-SE" dirty="0"/>
              <a:t> in design</a:t>
            </a:r>
          </a:p>
          <a:p>
            <a:pPr lvl="1"/>
            <a:r>
              <a:rPr lang="sv-SE" dirty="0" err="1"/>
              <a:t>How</a:t>
            </a:r>
            <a:r>
              <a:rPr lang="sv-SE" dirty="0"/>
              <a:t> to </a:t>
            </a:r>
            <a:r>
              <a:rPr lang="sv-SE" dirty="0" err="1"/>
              <a:t>influence</a:t>
            </a:r>
            <a:r>
              <a:rPr lang="sv-SE" dirty="0"/>
              <a:t> </a:t>
            </a:r>
            <a:r>
              <a:rPr lang="sv-SE" dirty="0" err="1"/>
              <a:t>ecodesign</a:t>
            </a:r>
            <a:endParaRPr lang="sv-SE" dirty="0"/>
          </a:p>
          <a:p>
            <a:pPr lvl="2"/>
            <a:r>
              <a:rPr lang="sv-SE" dirty="0" err="1"/>
              <a:t>Standardization</a:t>
            </a:r>
            <a:r>
              <a:rPr lang="sv-SE" dirty="0"/>
              <a:t> (</a:t>
            </a:r>
            <a:r>
              <a:rPr lang="sv-SE" dirty="0" err="1"/>
              <a:t>Zhaga</a:t>
            </a:r>
            <a:r>
              <a:rPr lang="sv-SE" dirty="0"/>
              <a:t>)?</a:t>
            </a:r>
          </a:p>
          <a:p>
            <a:pPr lvl="2"/>
            <a:r>
              <a:rPr lang="sv-SE" dirty="0" err="1"/>
              <a:t>Modularity</a:t>
            </a:r>
            <a:r>
              <a:rPr lang="sv-SE" dirty="0"/>
              <a:t> / </a:t>
            </a:r>
            <a:r>
              <a:rPr lang="sv-SE" dirty="0" err="1"/>
              <a:t>upgradeability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706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51107" y="190500"/>
            <a:ext cx="4523642" cy="825500"/>
          </a:xfrm>
        </p:spPr>
        <p:txBody>
          <a:bodyPr/>
          <a:lstStyle/>
          <a:p>
            <a:pPr algn="l" eaLnBrk="1" hangingPunct="1"/>
            <a:r>
              <a:rPr lang="en-US" altLang="sv-SE" sz="2500" dirty="0"/>
              <a:t>Impact categories (e.g.)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85333"/>
            <a:ext cx="4800600" cy="3937000"/>
          </a:xfrm>
        </p:spPr>
        <p:txBody>
          <a:bodyPr lIns="71819" tIns="35910" rIns="71819" bIns="35910"/>
          <a:lstStyle/>
          <a:p>
            <a:pPr eaLnBrk="1" hangingPunct="1">
              <a:buFontTx/>
              <a:buNone/>
            </a:pPr>
            <a:r>
              <a:rPr lang="en-US" altLang="sv-SE" sz="1900" b="1" u="sng" dirty="0">
                <a:solidFill>
                  <a:srgbClr val="FF0000"/>
                </a:solidFill>
              </a:rPr>
              <a:t>Resource use</a:t>
            </a:r>
            <a:endParaRPr lang="en-US" altLang="sv-SE" sz="19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sv-SE" sz="1900" b="1" dirty="0">
                <a:solidFill>
                  <a:srgbClr val="000066"/>
                </a:solidFill>
              </a:rPr>
              <a:t>energy and materials</a:t>
            </a:r>
          </a:p>
          <a:p>
            <a:pPr eaLnBrk="1" hangingPunct="1"/>
            <a:r>
              <a:rPr lang="en-US" altLang="sv-SE" sz="1900" b="1" dirty="0">
                <a:solidFill>
                  <a:srgbClr val="000066"/>
                </a:solidFill>
              </a:rPr>
              <a:t>water</a:t>
            </a:r>
          </a:p>
          <a:p>
            <a:pPr eaLnBrk="1" hangingPunct="1"/>
            <a:r>
              <a:rPr lang="en-US" altLang="sv-SE" sz="1900" b="1" dirty="0">
                <a:solidFill>
                  <a:srgbClr val="000066"/>
                </a:solidFill>
              </a:rPr>
              <a:t>land (including wetlands)</a:t>
            </a:r>
          </a:p>
          <a:p>
            <a:pPr eaLnBrk="1" hangingPunct="1"/>
            <a:r>
              <a:rPr lang="en-US" altLang="sv-SE" sz="1900" b="1" dirty="0">
                <a:solidFill>
                  <a:srgbClr val="000066"/>
                </a:solidFill>
              </a:rPr>
              <a:t>landfill</a:t>
            </a:r>
          </a:p>
          <a:p>
            <a:pPr eaLnBrk="1" hangingPunct="1"/>
            <a:endParaRPr lang="en-US" altLang="sv-SE" sz="1900" b="1" dirty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r>
              <a:rPr lang="en-US" altLang="sv-SE" sz="1900" b="1" u="sng" dirty="0">
                <a:solidFill>
                  <a:srgbClr val="FF0000"/>
                </a:solidFill>
              </a:rPr>
              <a:t>Human health</a:t>
            </a:r>
            <a:endParaRPr lang="en-US" altLang="sv-SE" sz="19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sv-SE" sz="1900" b="1" dirty="0">
                <a:solidFill>
                  <a:srgbClr val="000066"/>
                </a:solidFill>
              </a:rPr>
              <a:t>toxic impacts</a:t>
            </a:r>
          </a:p>
          <a:p>
            <a:pPr eaLnBrk="1" hangingPunct="1"/>
            <a:r>
              <a:rPr lang="en-US" altLang="sv-SE" sz="1900" b="1" dirty="0">
                <a:solidFill>
                  <a:srgbClr val="000066"/>
                </a:solidFill>
              </a:rPr>
              <a:t>non-toxic impacts</a:t>
            </a:r>
          </a:p>
          <a:p>
            <a:pPr eaLnBrk="1" hangingPunct="1"/>
            <a:r>
              <a:rPr lang="en-US" altLang="sv-SE" sz="1900" b="1" dirty="0">
                <a:solidFill>
                  <a:srgbClr val="000066"/>
                </a:solidFill>
              </a:rPr>
              <a:t>impacts in work environment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5372100" y="1185333"/>
            <a:ext cx="36957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19" tIns="35910" rIns="71819" bIns="35910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sv-SE" sz="1900" b="1" u="sng" dirty="0">
                <a:solidFill>
                  <a:srgbClr val="FF0000"/>
                </a:solidFill>
              </a:rPr>
              <a:t>Ecological impacts</a:t>
            </a:r>
            <a:endParaRPr lang="en-US" altLang="sv-SE" sz="19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sv-SE" sz="1900" b="1" dirty="0">
                <a:solidFill>
                  <a:srgbClr val="000066"/>
                </a:solidFill>
              </a:rPr>
              <a:t>Global warming</a:t>
            </a:r>
          </a:p>
          <a:p>
            <a:pPr eaLnBrk="1" hangingPunct="1"/>
            <a:r>
              <a:rPr lang="en-US" altLang="sv-SE" sz="1900" b="1" dirty="0">
                <a:solidFill>
                  <a:srgbClr val="000066"/>
                </a:solidFill>
              </a:rPr>
              <a:t>Ozone depletion</a:t>
            </a:r>
          </a:p>
          <a:p>
            <a:pPr eaLnBrk="1" hangingPunct="1"/>
            <a:r>
              <a:rPr lang="en-US" altLang="sv-SE" sz="1900" b="1" dirty="0">
                <a:solidFill>
                  <a:srgbClr val="000066"/>
                </a:solidFill>
              </a:rPr>
              <a:t>Acidification</a:t>
            </a:r>
          </a:p>
          <a:p>
            <a:pPr eaLnBrk="1" hangingPunct="1"/>
            <a:r>
              <a:rPr lang="en-US" altLang="sv-SE" sz="1900" b="1" dirty="0">
                <a:solidFill>
                  <a:srgbClr val="000066"/>
                </a:solidFill>
              </a:rPr>
              <a:t>Eutrophication</a:t>
            </a:r>
          </a:p>
          <a:p>
            <a:pPr eaLnBrk="1" hangingPunct="1"/>
            <a:r>
              <a:rPr lang="en-US" altLang="sv-SE" sz="1900" b="1" dirty="0">
                <a:solidFill>
                  <a:srgbClr val="000066"/>
                </a:solidFill>
              </a:rPr>
              <a:t>Photochemical oxidation</a:t>
            </a:r>
          </a:p>
          <a:p>
            <a:pPr eaLnBrk="1" hangingPunct="1"/>
            <a:r>
              <a:rPr lang="en-US" altLang="sv-SE" sz="1900" b="1" dirty="0">
                <a:solidFill>
                  <a:srgbClr val="000066"/>
                </a:solidFill>
              </a:rPr>
              <a:t>Eco-toxic impacts</a:t>
            </a:r>
          </a:p>
          <a:p>
            <a:pPr eaLnBrk="1" hangingPunct="1"/>
            <a:r>
              <a:rPr lang="en-US" altLang="sv-SE" sz="1900" b="1" dirty="0">
                <a:solidFill>
                  <a:srgbClr val="000066"/>
                </a:solidFill>
              </a:rPr>
              <a:t>Biodiversity</a:t>
            </a:r>
          </a:p>
          <a:p>
            <a:pPr eaLnBrk="1" hangingPunct="1"/>
            <a:r>
              <a:rPr lang="en-US" altLang="sv-SE" sz="19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Light pollution?</a:t>
            </a:r>
          </a:p>
          <a:p>
            <a:pPr eaLnBrk="1" hangingPunct="1"/>
            <a:r>
              <a:rPr lang="en-US" altLang="sv-SE" sz="1900" b="1" dirty="0">
                <a:solidFill>
                  <a:srgbClr val="000066"/>
                </a:solidFill>
              </a:rPr>
              <a:t>…</a:t>
            </a:r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 flipV="1">
            <a:off x="5181600" y="1143000"/>
            <a:ext cx="0" cy="41275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6160" tIns="28080" rIns="56160" bIns="28080">
            <a:spAutoFit/>
          </a:bodyPr>
          <a:lstStyle/>
          <a:p>
            <a:endParaRPr lang="en-GB"/>
          </a:p>
        </p:txBody>
      </p:sp>
      <p:sp>
        <p:nvSpPr>
          <p:cNvPr id="43015" name="Line 8"/>
          <p:cNvSpPr>
            <a:spLocks noChangeShapeType="1"/>
          </p:cNvSpPr>
          <p:nvPr/>
        </p:nvSpPr>
        <p:spPr bwMode="auto">
          <a:xfrm rot="16200000" flipV="1">
            <a:off x="2705099" y="627673"/>
            <a:ext cx="0" cy="49530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6160" tIns="28080" rIns="56160" bIns="28080">
            <a:spAutoFit/>
          </a:bodyPr>
          <a:lstStyle/>
          <a:p>
            <a:endParaRPr lang="en-GB"/>
          </a:p>
        </p:txBody>
      </p:sp>
      <p:sp>
        <p:nvSpPr>
          <p:cNvPr id="43016" name="Line 9"/>
          <p:cNvSpPr>
            <a:spLocks noChangeShapeType="1"/>
          </p:cNvSpPr>
          <p:nvPr/>
        </p:nvSpPr>
        <p:spPr bwMode="auto">
          <a:xfrm flipV="1">
            <a:off x="8610600" y="1143000"/>
            <a:ext cx="0" cy="41275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6160" tIns="28080" rIns="56160" bIns="28080">
            <a:spAutoFit/>
          </a:bodyPr>
          <a:lstStyle/>
          <a:p>
            <a:endParaRPr lang="en-GB"/>
          </a:p>
        </p:txBody>
      </p:sp>
      <p:sp>
        <p:nvSpPr>
          <p:cNvPr id="43017" name="Line 10"/>
          <p:cNvSpPr>
            <a:spLocks noChangeShapeType="1"/>
          </p:cNvSpPr>
          <p:nvPr/>
        </p:nvSpPr>
        <p:spPr bwMode="auto">
          <a:xfrm flipV="1">
            <a:off x="228600" y="1143000"/>
            <a:ext cx="0" cy="41275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6160" tIns="28080" rIns="56160" bIns="2808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21855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environmental</a:t>
            </a:r>
            <a:r>
              <a:rPr lang="sv-SE" dirty="0"/>
              <a:t> </a:t>
            </a:r>
            <a:r>
              <a:rPr lang="sv-SE" dirty="0" err="1"/>
              <a:t>issues</a:t>
            </a:r>
            <a:r>
              <a:rPr lang="sv-SE" dirty="0"/>
              <a:t> in </a:t>
            </a:r>
            <a:r>
              <a:rPr lang="sv-SE" dirty="0" err="1"/>
              <a:t>life</a:t>
            </a:r>
            <a:r>
              <a:rPr lang="sv-SE" dirty="0"/>
              <a:t> </a:t>
            </a:r>
            <a:r>
              <a:rPr lang="sv-SE" dirty="0" err="1"/>
              <a:t>cycle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err="1"/>
              <a:t>Light</a:t>
            </a:r>
            <a:r>
              <a:rPr lang="sv-SE" dirty="0"/>
              <a:t> Pollution</a:t>
            </a:r>
          </a:p>
          <a:p>
            <a:pPr lvl="1"/>
            <a:r>
              <a:rPr lang="sv-SE" dirty="0" err="1"/>
              <a:t>Ecological</a:t>
            </a:r>
            <a:r>
              <a:rPr lang="sv-SE" dirty="0"/>
              <a:t>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health</a:t>
            </a:r>
            <a:r>
              <a:rPr lang="sv-SE" dirty="0"/>
              <a:t> </a:t>
            </a:r>
            <a:r>
              <a:rPr lang="sv-SE" dirty="0" err="1"/>
              <a:t>impacts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lighting</a:t>
            </a:r>
            <a:endParaRPr lang="sv-SE" dirty="0"/>
          </a:p>
          <a:p>
            <a:r>
              <a:rPr lang="sv-SE" dirty="0"/>
              <a:t>Rapid </a:t>
            </a:r>
            <a:r>
              <a:rPr lang="sv-SE" dirty="0" err="1"/>
              <a:t>changes</a:t>
            </a:r>
            <a:r>
              <a:rPr lang="sv-SE" dirty="0"/>
              <a:t> in design</a:t>
            </a:r>
          </a:p>
          <a:p>
            <a:pPr lvl="1"/>
            <a:r>
              <a:rPr lang="sv-SE" dirty="0" err="1"/>
              <a:t>How</a:t>
            </a:r>
            <a:r>
              <a:rPr lang="sv-SE" dirty="0"/>
              <a:t> to </a:t>
            </a:r>
            <a:r>
              <a:rPr lang="sv-SE" dirty="0" err="1"/>
              <a:t>influence</a:t>
            </a:r>
            <a:r>
              <a:rPr lang="sv-SE" dirty="0"/>
              <a:t> </a:t>
            </a:r>
            <a:r>
              <a:rPr lang="sv-SE" dirty="0" err="1"/>
              <a:t>ecodesign</a:t>
            </a:r>
            <a:endParaRPr lang="sv-SE" dirty="0"/>
          </a:p>
          <a:p>
            <a:pPr lvl="2"/>
            <a:r>
              <a:rPr lang="sv-SE" dirty="0" err="1"/>
              <a:t>Extended</a:t>
            </a:r>
            <a:r>
              <a:rPr lang="sv-SE" dirty="0"/>
              <a:t> </a:t>
            </a:r>
            <a:r>
              <a:rPr lang="sv-SE" dirty="0" err="1"/>
              <a:t>lifetimes</a:t>
            </a:r>
            <a:r>
              <a:rPr lang="sv-SE" dirty="0"/>
              <a:t> (Standards? </a:t>
            </a:r>
            <a:r>
              <a:rPr lang="sv-SE" dirty="0" err="1"/>
              <a:t>Warranties</a:t>
            </a:r>
            <a:r>
              <a:rPr lang="sv-SE" dirty="0"/>
              <a:t>)</a:t>
            </a:r>
          </a:p>
          <a:p>
            <a:pPr lvl="2"/>
            <a:r>
              <a:rPr lang="sv-SE" dirty="0" err="1"/>
              <a:t>Modularity</a:t>
            </a:r>
            <a:r>
              <a:rPr lang="sv-SE" dirty="0"/>
              <a:t> / </a:t>
            </a:r>
            <a:r>
              <a:rPr lang="sv-SE" dirty="0" err="1"/>
              <a:t>upgradeability</a:t>
            </a:r>
            <a:r>
              <a:rPr lang="sv-SE" dirty="0"/>
              <a:t> /</a:t>
            </a:r>
            <a:r>
              <a:rPr lang="sv-SE" dirty="0" err="1"/>
              <a:t>repairability</a:t>
            </a:r>
            <a:endParaRPr lang="sv-SE" dirty="0"/>
          </a:p>
          <a:p>
            <a:pPr lvl="2"/>
            <a:r>
              <a:rPr lang="sv-SE" dirty="0" err="1"/>
              <a:t>Availability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spare</a:t>
            </a:r>
            <a:r>
              <a:rPr lang="sv-SE" dirty="0"/>
              <a:t> parts</a:t>
            </a:r>
          </a:p>
          <a:p>
            <a:pPr lvl="2"/>
            <a:r>
              <a:rPr lang="sv-SE" dirty="0" err="1"/>
              <a:t>Standardization</a:t>
            </a:r>
            <a:r>
              <a:rPr lang="sv-SE" dirty="0"/>
              <a:t> (</a:t>
            </a:r>
            <a:r>
              <a:rPr lang="sv-SE" dirty="0" err="1"/>
              <a:t>Zhaga</a:t>
            </a:r>
            <a:r>
              <a:rPr lang="sv-SE" dirty="0"/>
              <a:t>)?</a:t>
            </a:r>
          </a:p>
          <a:p>
            <a:pPr lvl="2"/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recycled</a:t>
            </a:r>
            <a:r>
              <a:rPr lang="sv-SE" dirty="0"/>
              <a:t> materials?</a:t>
            </a:r>
          </a:p>
          <a:p>
            <a:pPr lvl="2"/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9848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444"/>
            <a:ext cx="9144000" cy="523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92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levels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Core</a:t>
            </a:r>
            <a:endParaRPr lang="sv-SE" dirty="0"/>
          </a:p>
          <a:p>
            <a:pPr lvl="1"/>
            <a:r>
              <a:rPr lang="sv-SE" dirty="0"/>
              <a:t>Focus on </a:t>
            </a:r>
            <a:r>
              <a:rPr lang="sv-SE" dirty="0" err="1"/>
              <a:t>key</a:t>
            </a:r>
            <a:r>
              <a:rPr lang="sv-SE" dirty="0"/>
              <a:t> areas</a:t>
            </a:r>
          </a:p>
          <a:p>
            <a:r>
              <a:rPr lang="sv-SE" dirty="0" err="1"/>
              <a:t>Comprehensive</a:t>
            </a:r>
            <a:endParaRPr lang="sv-SE" dirty="0"/>
          </a:p>
          <a:p>
            <a:pPr lvl="1"/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aspects</a:t>
            </a:r>
            <a:r>
              <a:rPr lang="sv-SE" dirty="0"/>
              <a:t> </a:t>
            </a:r>
            <a:r>
              <a:rPr lang="sv-SE" dirty="0" err="1"/>
              <a:t>considered</a:t>
            </a:r>
            <a:endParaRPr lang="sv-SE" dirty="0"/>
          </a:p>
          <a:p>
            <a:pPr lvl="1"/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of ambition</a:t>
            </a:r>
          </a:p>
          <a:p>
            <a:pPr marL="357348" lvl="1" indent="0">
              <a:buNone/>
            </a:pP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39108385"/>
              </p:ext>
            </p:extLst>
          </p:nvPr>
        </p:nvGraphicFramePr>
        <p:xfrm>
          <a:off x="2812110" y="1540870"/>
          <a:ext cx="5562269" cy="3048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8348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cycle perspective incorporated in GPP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180" y="1333500"/>
            <a:ext cx="7145766" cy="3771636"/>
          </a:xfrm>
        </p:spPr>
        <p:txBody>
          <a:bodyPr>
            <a:noAutofit/>
          </a:bodyPr>
          <a:lstStyle/>
          <a:p>
            <a:r>
              <a:rPr lang="en-US" sz="2000" dirty="0"/>
              <a:t>Lowest life cycle cost awarded points</a:t>
            </a:r>
          </a:p>
          <a:p>
            <a:pPr lvl="1"/>
            <a:r>
              <a:rPr lang="en-US" sz="2000" dirty="0"/>
              <a:t>Time period </a:t>
            </a:r>
          </a:p>
          <a:p>
            <a:pPr lvl="1"/>
            <a:r>
              <a:rPr lang="en-US" sz="2000" dirty="0"/>
              <a:t>Real interest /discount rate (%) </a:t>
            </a:r>
          </a:p>
          <a:p>
            <a:pPr lvl="1"/>
            <a:r>
              <a:rPr lang="en-US" sz="2000" dirty="0"/>
              <a:t>Electricity price (</a:t>
            </a:r>
            <a:r>
              <a:rPr lang="en-US" sz="2000" dirty="0" err="1"/>
              <a:t>kr</a:t>
            </a:r>
            <a:r>
              <a:rPr lang="en-US" sz="2000" dirty="0"/>
              <a:t>/kWh)</a:t>
            </a:r>
          </a:p>
          <a:p>
            <a:pPr lvl="1"/>
            <a:r>
              <a:rPr lang="en-US" sz="2000" dirty="0"/>
              <a:t>Annual electricity price change (apart from inflation) (%)</a:t>
            </a:r>
          </a:p>
          <a:p>
            <a:pPr lvl="1"/>
            <a:r>
              <a:rPr lang="en-US" sz="2000" dirty="0"/>
              <a:t>Investment costs (</a:t>
            </a:r>
            <a:r>
              <a:rPr lang="en-US" sz="2000" dirty="0" err="1"/>
              <a:t>kr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Running &amp; maintenance costs</a:t>
            </a:r>
          </a:p>
          <a:p>
            <a:pPr lvl="1"/>
            <a:r>
              <a:rPr lang="en-US" sz="2000" dirty="0"/>
              <a:t>Reduction factor for automation:</a:t>
            </a:r>
          </a:p>
          <a:p>
            <a:pPr lvl="2"/>
            <a:r>
              <a:rPr lang="en-US" sz="1500" dirty="0"/>
              <a:t>e.g. Daylight detection (0.8) x Motion-detection (0.75) = 0.6</a:t>
            </a:r>
          </a:p>
          <a:p>
            <a:pPr marL="714640" lvl="2" indent="0">
              <a:buNone/>
            </a:pPr>
            <a:endParaRPr lang="en-US" sz="1500" dirty="0">
              <a:hlinkClick r:id="rId3"/>
            </a:endParaRPr>
          </a:p>
          <a:p>
            <a:pPr marL="714640" lvl="2" indent="0">
              <a:buNone/>
            </a:pPr>
            <a:r>
              <a:rPr lang="en-US" sz="1500" dirty="0">
                <a:hlinkClick r:id="rId3"/>
              </a:rPr>
              <a:t>https://www.upphandlingsmyndigheten.se/en/subject-areas/lcc-tools/</a:t>
            </a:r>
            <a:endParaRPr lang="en-US" sz="1500" dirty="0"/>
          </a:p>
          <a:p>
            <a:pPr lvl="2"/>
            <a:endParaRPr lang="en-US" sz="15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97490" y="1303021"/>
            <a:ext cx="4116217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322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Revised</a:t>
            </a:r>
            <a:r>
              <a:rPr lang="sv-SE" dirty="0"/>
              <a:t> and new GPP </a:t>
            </a:r>
            <a:r>
              <a:rPr lang="sv-SE" dirty="0" err="1"/>
              <a:t>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863" y="1540870"/>
            <a:ext cx="3978357" cy="297757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v-SE" dirty="0" err="1"/>
              <a:t>Lifetime</a:t>
            </a:r>
            <a:r>
              <a:rPr lang="sv-SE" dirty="0"/>
              <a:t> extension</a:t>
            </a:r>
          </a:p>
          <a:p>
            <a:r>
              <a:rPr lang="sv-SE" dirty="0" err="1"/>
              <a:t>Proposed</a:t>
            </a:r>
            <a:r>
              <a:rPr lang="sv-SE" dirty="0"/>
              <a:t> </a:t>
            </a:r>
            <a:r>
              <a:rPr lang="sv-SE" dirty="0" err="1"/>
              <a:t>warranties</a:t>
            </a:r>
            <a:r>
              <a:rPr lang="sv-SE" dirty="0"/>
              <a:t> of min. 4 </a:t>
            </a:r>
            <a:r>
              <a:rPr lang="sv-SE" dirty="0" err="1"/>
              <a:t>years</a:t>
            </a:r>
            <a:endParaRPr lang="sv-SE" dirty="0"/>
          </a:p>
          <a:p>
            <a:pPr lvl="1"/>
            <a:r>
              <a:rPr lang="sv-SE" dirty="0"/>
              <a:t>Industry </a:t>
            </a:r>
            <a:r>
              <a:rPr lang="sv-SE" dirty="0" err="1"/>
              <a:t>divided</a:t>
            </a:r>
            <a:endParaRPr lang="sv-SE" dirty="0"/>
          </a:p>
          <a:p>
            <a:pPr lvl="1"/>
            <a:r>
              <a:rPr lang="sv-SE" dirty="0" err="1"/>
              <a:t>case</a:t>
            </a:r>
            <a:r>
              <a:rPr lang="sv-SE" dirty="0"/>
              <a:t> by </a:t>
            </a:r>
            <a:r>
              <a:rPr lang="sv-SE" dirty="0" err="1"/>
              <a:t>case</a:t>
            </a:r>
            <a:r>
              <a:rPr lang="sv-SE" dirty="0"/>
              <a:t>?</a:t>
            </a:r>
          </a:p>
          <a:p>
            <a:pPr lvl="1"/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asking</a:t>
            </a:r>
            <a:r>
              <a:rPr lang="sv-SE" dirty="0"/>
              <a:t> for 8 </a:t>
            </a:r>
            <a:r>
              <a:rPr lang="sv-SE" dirty="0" err="1"/>
              <a:t>years</a:t>
            </a:r>
            <a:endParaRPr lang="sv-SE" dirty="0"/>
          </a:p>
          <a:p>
            <a:r>
              <a:rPr lang="sv-SE" dirty="0" err="1"/>
              <a:t>Ensure</a:t>
            </a:r>
            <a:r>
              <a:rPr lang="sv-SE" dirty="0"/>
              <a:t> </a:t>
            </a:r>
            <a:r>
              <a:rPr lang="sv-SE" dirty="0" err="1"/>
              <a:t>reparability</a:t>
            </a:r>
            <a:endParaRPr lang="sv-SE" dirty="0"/>
          </a:p>
          <a:p>
            <a:pPr lvl="1"/>
            <a:r>
              <a:rPr lang="sv-SE" dirty="0"/>
              <a:t>Diagram to </a:t>
            </a:r>
            <a:r>
              <a:rPr lang="sv-SE" dirty="0" err="1"/>
              <a:t>aid</a:t>
            </a:r>
            <a:r>
              <a:rPr lang="sv-SE" dirty="0"/>
              <a:t> </a:t>
            </a:r>
            <a:r>
              <a:rPr lang="sv-SE" dirty="0" err="1"/>
              <a:t>repair</a:t>
            </a:r>
            <a:r>
              <a:rPr lang="sv-SE" dirty="0"/>
              <a:t> </a:t>
            </a:r>
          </a:p>
          <a:p>
            <a:pPr lvl="1"/>
            <a:r>
              <a:rPr lang="sv-SE" dirty="0" err="1"/>
              <a:t>Guarantee</a:t>
            </a:r>
            <a:r>
              <a:rPr lang="sv-SE" dirty="0"/>
              <a:t> of </a:t>
            </a:r>
            <a:r>
              <a:rPr lang="sv-SE" dirty="0" err="1"/>
              <a:t>accessibility</a:t>
            </a:r>
            <a:r>
              <a:rPr lang="sv-SE" dirty="0"/>
              <a:t> (i.e. </a:t>
            </a:r>
            <a:r>
              <a:rPr lang="sv-SE" dirty="0" err="1"/>
              <a:t>able</a:t>
            </a:r>
            <a:r>
              <a:rPr lang="sv-SE" dirty="0"/>
              <a:t> to </a:t>
            </a:r>
            <a:r>
              <a:rPr lang="sv-SE" dirty="0" err="1"/>
              <a:t>use</a:t>
            </a:r>
            <a:r>
              <a:rPr lang="sv-SE" dirty="0"/>
              <a:t> common </a:t>
            </a:r>
            <a:r>
              <a:rPr lang="sv-SE" dirty="0" err="1"/>
              <a:t>tools</a:t>
            </a:r>
            <a:r>
              <a:rPr lang="sv-SE" dirty="0"/>
              <a:t>)</a:t>
            </a:r>
          </a:p>
          <a:p>
            <a:pPr lvl="1"/>
            <a:r>
              <a:rPr lang="sv-SE" dirty="0" err="1"/>
              <a:t>Availability</a:t>
            </a:r>
            <a:r>
              <a:rPr lang="sv-SE" dirty="0"/>
              <a:t> of </a:t>
            </a:r>
            <a:r>
              <a:rPr lang="sv-SE" dirty="0" err="1"/>
              <a:t>spare</a:t>
            </a:r>
            <a:r>
              <a:rPr lang="sv-SE" dirty="0"/>
              <a:t> parts</a:t>
            </a:r>
          </a:p>
          <a:p>
            <a:pPr lvl="2"/>
            <a:r>
              <a:rPr lang="sv-SE" dirty="0" err="1"/>
              <a:t>Enforcement</a:t>
            </a:r>
            <a:r>
              <a:rPr lang="sv-SE" dirty="0"/>
              <a:t>?</a:t>
            </a:r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220" y="1294435"/>
            <a:ext cx="4121574" cy="322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4279" y="4518440"/>
            <a:ext cx="2372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Source: </a:t>
            </a:r>
            <a:r>
              <a:rPr lang="en-GB" sz="1200" dirty="0">
                <a:hlinkClick r:id="rId3"/>
              </a:rPr>
              <a:t>Seattle Municipal Archives</a:t>
            </a:r>
            <a:r>
              <a:rPr lang="en-GB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018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Environmental</a:t>
            </a:r>
            <a:r>
              <a:rPr lang="sv-SE" dirty="0"/>
              <a:t> </a:t>
            </a:r>
            <a:r>
              <a:rPr lang="sv-SE" dirty="0" err="1"/>
              <a:t>Impacts</a:t>
            </a:r>
            <a:r>
              <a:rPr lang="sv-SE" dirty="0"/>
              <a:t> from </a:t>
            </a:r>
            <a:r>
              <a:rPr lang="sv-SE" dirty="0" err="1"/>
              <a:t>Lighting</a:t>
            </a:r>
            <a:r>
              <a:rPr lang="sv-SE" dirty="0"/>
              <a:t> Products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69721"/>
            <a:ext cx="8115300" cy="3612518"/>
          </a:xfrm>
        </p:spPr>
        <p:txBody>
          <a:bodyPr/>
          <a:lstStyle/>
          <a:p>
            <a:r>
              <a:rPr lang="sv-SE" dirty="0" err="1"/>
              <a:t>Overview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environmental </a:t>
            </a:r>
            <a:r>
              <a:rPr lang="sv-SE" dirty="0" err="1"/>
              <a:t>impacts</a:t>
            </a:r>
            <a:r>
              <a:rPr lang="sv-SE" dirty="0"/>
              <a:t> from </a:t>
            </a:r>
            <a:r>
              <a:rPr lang="sv-SE" dirty="0" err="1"/>
              <a:t>lighting</a:t>
            </a:r>
            <a:r>
              <a:rPr lang="sv-SE" dirty="0"/>
              <a:t> </a:t>
            </a:r>
            <a:r>
              <a:rPr lang="sv-SE" dirty="0" err="1"/>
              <a:t>products</a:t>
            </a:r>
            <a:endParaRPr lang="sv-SE" dirty="0"/>
          </a:p>
          <a:p>
            <a:r>
              <a:rPr lang="sv-SE" dirty="0" err="1"/>
              <a:t>Update</a:t>
            </a:r>
            <a:r>
              <a:rPr lang="sv-SE" dirty="0"/>
              <a:t> on </a:t>
            </a:r>
            <a:r>
              <a:rPr lang="sv-SE" dirty="0" err="1"/>
              <a:t>current</a:t>
            </a:r>
            <a:r>
              <a:rPr lang="sv-SE" dirty="0"/>
              <a:t> revision </a:t>
            </a:r>
            <a:r>
              <a:rPr lang="sv-SE" dirty="0" err="1"/>
              <a:t>of</a:t>
            </a:r>
            <a:r>
              <a:rPr lang="sv-SE" dirty="0"/>
              <a:t> EU green public </a:t>
            </a:r>
            <a:r>
              <a:rPr lang="sv-SE" dirty="0" err="1"/>
              <a:t>procurement</a:t>
            </a:r>
            <a:r>
              <a:rPr lang="sv-SE" dirty="0"/>
              <a:t> for </a:t>
            </a:r>
            <a:r>
              <a:rPr lang="sv-SE" dirty="0" err="1"/>
              <a:t>street</a:t>
            </a:r>
            <a:r>
              <a:rPr lang="sv-SE" dirty="0"/>
              <a:t> </a:t>
            </a:r>
            <a:r>
              <a:rPr lang="sv-SE" dirty="0" err="1"/>
              <a:t>lighting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1705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69" y="1980825"/>
            <a:ext cx="5580252" cy="305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Light</a:t>
            </a:r>
            <a:r>
              <a:rPr lang="sv-SE" dirty="0"/>
              <a:t> Pollution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863" y="1368040"/>
            <a:ext cx="7560127" cy="1017351"/>
          </a:xfrm>
        </p:spPr>
        <p:txBody>
          <a:bodyPr numCol="2">
            <a:normAutofit fontScale="55000" lnSpcReduction="20000"/>
          </a:bodyPr>
          <a:lstStyle/>
          <a:p>
            <a:pPr lvl="1"/>
            <a:r>
              <a:rPr lang="sv-SE" dirty="0"/>
              <a:t>Max </a:t>
            </a:r>
            <a:r>
              <a:rPr lang="sv-SE" dirty="0" err="1"/>
              <a:t>light</a:t>
            </a:r>
            <a:r>
              <a:rPr lang="sv-SE" dirty="0"/>
              <a:t> </a:t>
            </a:r>
            <a:r>
              <a:rPr lang="sv-SE" dirty="0" err="1"/>
              <a:t>above</a:t>
            </a:r>
            <a:r>
              <a:rPr lang="sv-SE" dirty="0"/>
              <a:t> </a:t>
            </a:r>
            <a:r>
              <a:rPr lang="sv-SE" dirty="0" err="1"/>
              <a:t>horizon</a:t>
            </a:r>
            <a:r>
              <a:rPr lang="sv-SE" dirty="0"/>
              <a:t> is not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1%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r>
              <a:rPr lang="sv-SE" dirty="0"/>
              <a:t>Sensitive areas </a:t>
            </a:r>
          </a:p>
          <a:p>
            <a:pPr lvl="2"/>
            <a:r>
              <a:rPr lang="sv-SE" dirty="0"/>
              <a:t>CCT≤ 3000k, CRI &lt; 70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695458" y="5253335"/>
            <a:ext cx="2289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Source: </a:t>
            </a:r>
            <a:r>
              <a:rPr lang="en-GB" sz="1200" dirty="0">
                <a:hlinkClick r:id="rId3"/>
              </a:rPr>
              <a:t>U.S. National Park Service</a:t>
            </a:r>
            <a:br>
              <a:rPr lang="en-GB" sz="1200" dirty="0"/>
            </a:b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09643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Others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714" y="1540870"/>
            <a:ext cx="3942283" cy="2977570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sv-SE" dirty="0"/>
              <a:t>Points for metering and </a:t>
            </a:r>
            <a:r>
              <a:rPr lang="sv-SE" dirty="0" err="1"/>
              <a:t>measuring</a:t>
            </a:r>
            <a:endParaRPr lang="sv-SE" dirty="0"/>
          </a:p>
          <a:p>
            <a:pPr lvl="2"/>
            <a:r>
              <a:rPr lang="sv-SE" dirty="0" err="1"/>
              <a:t>Plays</a:t>
            </a:r>
            <a:r>
              <a:rPr lang="sv-SE" dirty="0"/>
              <a:t> a </a:t>
            </a:r>
            <a:r>
              <a:rPr lang="sv-SE" dirty="0" err="1"/>
              <a:t>strategic</a:t>
            </a:r>
            <a:r>
              <a:rPr lang="sv-SE" dirty="0"/>
              <a:t> </a:t>
            </a:r>
            <a:r>
              <a:rPr lang="sv-SE" dirty="0" err="1"/>
              <a:t>role</a:t>
            </a:r>
            <a:r>
              <a:rPr lang="sv-SE" dirty="0"/>
              <a:t> in </a:t>
            </a:r>
            <a:r>
              <a:rPr lang="sv-SE" dirty="0" err="1"/>
              <a:t>overcoming</a:t>
            </a:r>
            <a:r>
              <a:rPr lang="sv-SE" dirty="0"/>
              <a:t> </a:t>
            </a:r>
            <a:r>
              <a:rPr lang="sv-SE" dirty="0" err="1"/>
              <a:t>challenges</a:t>
            </a:r>
            <a:r>
              <a:rPr lang="sv-SE" dirty="0"/>
              <a:t>, </a:t>
            </a:r>
          </a:p>
          <a:p>
            <a:pPr lvl="3"/>
            <a:r>
              <a:rPr lang="sv-SE" dirty="0" err="1"/>
              <a:t>improve</a:t>
            </a:r>
            <a:r>
              <a:rPr lang="sv-SE" dirty="0"/>
              <a:t> </a:t>
            </a:r>
            <a:r>
              <a:rPr lang="sv-SE" dirty="0" err="1"/>
              <a:t>maintenance</a:t>
            </a:r>
            <a:r>
              <a:rPr lang="sv-SE" dirty="0"/>
              <a:t> processes</a:t>
            </a:r>
          </a:p>
          <a:p>
            <a:pPr lvl="3"/>
            <a:r>
              <a:rPr lang="sv-SE" dirty="0" err="1"/>
              <a:t>reducing</a:t>
            </a:r>
            <a:r>
              <a:rPr lang="sv-SE" dirty="0"/>
              <a:t> </a:t>
            </a:r>
            <a:r>
              <a:rPr lang="sv-SE" dirty="0" err="1"/>
              <a:t>energy</a:t>
            </a:r>
            <a:r>
              <a:rPr lang="sv-SE" dirty="0"/>
              <a:t> </a:t>
            </a:r>
            <a:r>
              <a:rPr lang="sv-SE" dirty="0" err="1"/>
              <a:t>consumption</a:t>
            </a:r>
            <a:endParaRPr lang="sv-SE" dirty="0"/>
          </a:p>
          <a:p>
            <a:pPr lvl="3"/>
            <a:r>
              <a:rPr lang="sv-SE" dirty="0" err="1"/>
              <a:t>communicating</a:t>
            </a:r>
            <a:r>
              <a:rPr lang="sv-SE" dirty="0"/>
              <a:t> CO</a:t>
            </a:r>
            <a:r>
              <a:rPr lang="sv-SE" baseline="-25000" dirty="0"/>
              <a:t>2</a:t>
            </a:r>
            <a:r>
              <a:rPr lang="sv-SE" dirty="0"/>
              <a:t> </a:t>
            </a:r>
            <a:r>
              <a:rPr lang="sv-SE" dirty="0" err="1"/>
              <a:t>savings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191" y="1354064"/>
            <a:ext cx="3956809" cy="316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31854" y="4578992"/>
            <a:ext cx="15234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Source: </a:t>
            </a:r>
            <a:r>
              <a:rPr lang="en-GB" sz="1200" dirty="0">
                <a:hlinkClick r:id="rId3"/>
              </a:rPr>
              <a:t>U.S. Air Force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82982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GPP revision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181365"/>
            <a:ext cx="4107180" cy="3217805"/>
          </a:xfrm>
        </p:spPr>
        <p:txBody>
          <a:bodyPr>
            <a:noAutofit/>
          </a:bodyPr>
          <a:lstStyle/>
          <a:p>
            <a:r>
              <a:rPr lang="sv-SE" sz="2000" dirty="0"/>
              <a:t>150 </a:t>
            </a:r>
            <a:r>
              <a:rPr lang="sv-SE" sz="2000" dirty="0" err="1"/>
              <a:t>members</a:t>
            </a:r>
            <a:r>
              <a:rPr lang="sv-SE" sz="2000" dirty="0"/>
              <a:t> </a:t>
            </a:r>
            <a:r>
              <a:rPr lang="sv-SE" sz="2000" dirty="0" err="1"/>
              <a:t>observing</a:t>
            </a:r>
            <a:r>
              <a:rPr lang="sv-SE" sz="2000" dirty="0"/>
              <a:t> process</a:t>
            </a:r>
          </a:p>
          <a:p>
            <a:r>
              <a:rPr lang="sv-SE" sz="2000" dirty="0"/>
              <a:t>Workshop in </a:t>
            </a:r>
            <a:r>
              <a:rPr lang="sv-SE" sz="2000" dirty="0" err="1"/>
              <a:t>Seville</a:t>
            </a:r>
            <a:r>
              <a:rPr lang="sv-SE" sz="2000" dirty="0"/>
              <a:t> in November 2016</a:t>
            </a:r>
          </a:p>
          <a:p>
            <a:pPr lvl="1"/>
            <a:r>
              <a:rPr lang="sv-SE" sz="1800" dirty="0" err="1"/>
              <a:t>Preliminary</a:t>
            </a:r>
            <a:r>
              <a:rPr lang="sv-SE" sz="1800" dirty="0"/>
              <a:t> </a:t>
            </a:r>
            <a:r>
              <a:rPr lang="sv-SE" sz="1800" dirty="0" err="1"/>
              <a:t>report</a:t>
            </a:r>
            <a:r>
              <a:rPr lang="sv-SE" sz="1800" dirty="0"/>
              <a:t> on </a:t>
            </a:r>
            <a:r>
              <a:rPr lang="sv-SE" sz="1800" dirty="0" err="1"/>
              <a:t>technical</a:t>
            </a:r>
            <a:r>
              <a:rPr lang="sv-SE" sz="1800" dirty="0"/>
              <a:t> and environmental </a:t>
            </a:r>
            <a:r>
              <a:rPr lang="sv-SE" sz="1800" dirty="0" err="1"/>
              <a:t>performance</a:t>
            </a:r>
            <a:endParaRPr lang="sv-SE" sz="1800" dirty="0"/>
          </a:p>
          <a:p>
            <a:r>
              <a:rPr lang="sv-SE" sz="2000" dirty="0" err="1"/>
              <a:t>Comments</a:t>
            </a:r>
            <a:r>
              <a:rPr lang="sv-SE" sz="2000" dirty="0"/>
              <a:t> on draft </a:t>
            </a:r>
            <a:r>
              <a:rPr lang="sv-SE" sz="2000" dirty="0" err="1"/>
              <a:t>document</a:t>
            </a:r>
            <a:r>
              <a:rPr lang="sv-SE" sz="2000" dirty="0"/>
              <a:t> in </a:t>
            </a:r>
            <a:r>
              <a:rPr lang="sv-SE" sz="2000" dirty="0" err="1"/>
              <a:t>February</a:t>
            </a:r>
            <a:r>
              <a:rPr lang="sv-SE" sz="2000" dirty="0"/>
              <a:t> 2017, final </a:t>
            </a:r>
            <a:r>
              <a:rPr lang="sv-SE" sz="2000" dirty="0" err="1"/>
              <a:t>document</a:t>
            </a:r>
            <a:r>
              <a:rPr lang="sv-SE" sz="2000" dirty="0"/>
              <a:t> </a:t>
            </a:r>
            <a:r>
              <a:rPr lang="sv-SE" sz="2000" dirty="0" err="1"/>
              <a:t>October</a:t>
            </a:r>
            <a:r>
              <a:rPr lang="sv-SE" sz="2000" dirty="0"/>
              <a:t> 2017</a:t>
            </a:r>
          </a:p>
          <a:p>
            <a:r>
              <a:rPr lang="sv-SE" sz="2000" dirty="0" err="1"/>
              <a:t>Mostly</a:t>
            </a:r>
            <a:r>
              <a:rPr lang="sv-SE" sz="2000" dirty="0"/>
              <a:t> </a:t>
            </a:r>
            <a:r>
              <a:rPr lang="sv-SE" sz="2000" dirty="0" err="1"/>
              <a:t>industry</a:t>
            </a:r>
            <a:r>
              <a:rPr lang="sv-SE" sz="2000" dirty="0"/>
              <a:t> and NGOs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31080" y="1562365"/>
            <a:ext cx="5426001" cy="223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967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environmental</a:t>
            </a:r>
            <a:r>
              <a:rPr lang="sv-SE" dirty="0"/>
              <a:t> </a:t>
            </a:r>
            <a:r>
              <a:rPr lang="sv-SE" dirty="0" err="1"/>
              <a:t>issues</a:t>
            </a:r>
            <a:r>
              <a:rPr lang="sv-SE" dirty="0"/>
              <a:t> in </a:t>
            </a:r>
            <a:r>
              <a:rPr lang="sv-SE" dirty="0" err="1"/>
              <a:t>life</a:t>
            </a:r>
            <a:r>
              <a:rPr lang="sv-SE" dirty="0"/>
              <a:t> </a:t>
            </a:r>
            <a:r>
              <a:rPr lang="sv-SE" dirty="0" err="1"/>
              <a:t>cycle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319" lvl="1" indent="0">
              <a:buNone/>
            </a:pPr>
            <a:endParaRPr lang="sv-SE" dirty="0"/>
          </a:p>
          <a:p>
            <a:r>
              <a:rPr lang="sv-SE" sz="2800" dirty="0" err="1"/>
              <a:t>Critical</a:t>
            </a:r>
            <a:r>
              <a:rPr lang="sv-SE" sz="2800" dirty="0"/>
              <a:t> materials and </a:t>
            </a:r>
            <a:r>
              <a:rPr lang="sv-SE" sz="2800" dirty="0" err="1"/>
              <a:t>embodied</a:t>
            </a:r>
            <a:r>
              <a:rPr lang="sv-SE" sz="2800" dirty="0"/>
              <a:t> </a:t>
            </a:r>
            <a:r>
              <a:rPr lang="sv-SE" sz="2800" dirty="0" err="1"/>
              <a:t>impacts</a:t>
            </a:r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r>
              <a:rPr lang="sv-SE" sz="2800" dirty="0" err="1"/>
              <a:t>Rebound</a:t>
            </a:r>
            <a:endParaRPr lang="sv-SE" sz="2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7673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33" y="127000"/>
            <a:ext cx="4549139" cy="55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7084996" y="3575406"/>
            <a:ext cx="17992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219E2931ArialUnicodeMS"/>
              </a:rPr>
              <a:t>Source: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219E2931ArialUnicodeMS"/>
              </a:rPr>
              <a:t>Gielen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219E2931ArialUnicodeMS"/>
              </a:rPr>
              <a:t>, 2011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4433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50635" y="2623859"/>
            <a:ext cx="4206504" cy="2958078"/>
            <a:chOff x="5620931" y="3230702"/>
            <a:chExt cx="5647268" cy="3674983"/>
          </a:xfrm>
        </p:grpSpPr>
        <p:graphicFrame>
          <p:nvGraphicFramePr>
            <p:cNvPr id="3" name="Diagram 2"/>
            <p:cNvGraphicFramePr/>
            <p:nvPr>
              <p:extLst>
                <p:ext uri="{D42A27DB-BD31-4B8C-83A1-F6EECF244321}">
                  <p14:modId xmlns:p14="http://schemas.microsoft.com/office/powerpoint/2010/main" val="1065856991"/>
                </p:ext>
              </p:extLst>
            </p:nvPr>
          </p:nvGraphicFramePr>
          <p:xfrm>
            <a:off x="5620931" y="3230702"/>
            <a:ext cx="5647268" cy="36749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Rectangle 4"/>
            <p:cNvSpPr/>
            <p:nvPr/>
          </p:nvSpPr>
          <p:spPr>
            <a:xfrm>
              <a:off x="9405253" y="4388081"/>
              <a:ext cx="1846012" cy="53794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bg1"/>
                  </a:solidFill>
                </a:rPr>
                <a:t>Tb Oxide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9405253" y="4926030"/>
              <a:ext cx="1846012" cy="652467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35000">
                  <a:srgbClr val="92D050"/>
                </a:gs>
                <a:gs pos="100000">
                  <a:srgbClr val="00B050"/>
                </a:gs>
              </a:gsLst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bg1"/>
                  </a:solidFill>
                </a:rPr>
                <a:t>Ce Oxide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405254" y="6160618"/>
              <a:ext cx="1846012" cy="672929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35000">
                  <a:srgbClr val="92D050"/>
                </a:gs>
                <a:gs pos="100000">
                  <a:srgbClr val="00B050"/>
                </a:gs>
              </a:gsLst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bg1"/>
                  </a:solidFill>
                </a:rPr>
                <a:t>Others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555608" y="5285547"/>
              <a:ext cx="1768699" cy="1548000"/>
            </a:xfrm>
            <a:prstGeom prst="rect">
              <a:avLst/>
            </a:prstGeom>
            <a:gradFill>
              <a:gsLst>
                <a:gs pos="50015">
                  <a:srgbClr val="00B0F0"/>
                </a:gs>
                <a:gs pos="0">
                  <a:srgbClr val="0070C0"/>
                </a:gs>
                <a:gs pos="35000">
                  <a:srgbClr val="0070C0"/>
                </a:gs>
                <a:gs pos="100000">
                  <a:srgbClr val="0070C0"/>
                </a:gs>
              </a:gsLst>
            </a:gradFill>
            <a:ln>
              <a:solidFill>
                <a:srgbClr val="0070C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bg1"/>
                  </a:solidFill>
                </a:rPr>
                <a:t>Others</a:t>
              </a:r>
            </a:p>
          </p:txBody>
        </p:sp>
      </p:grpSp>
      <p:pic>
        <p:nvPicPr>
          <p:cNvPr id="1028" name="Picture 4" descr="Image result for blue L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421" y="2012428"/>
            <a:ext cx="1120322" cy="248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1934" y="4513654"/>
            <a:ext cx="1647202" cy="53368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v-SE" dirty="0" err="1"/>
              <a:t>Blue</a:t>
            </a:r>
            <a:r>
              <a:rPr lang="sv-SE" dirty="0"/>
              <a:t> LED </a:t>
            </a:r>
            <a:br>
              <a:rPr lang="sv-SE" dirty="0"/>
            </a:br>
            <a:r>
              <a:rPr lang="sv-SE" dirty="0"/>
              <a:t>(</a:t>
            </a:r>
            <a:r>
              <a:rPr lang="sv-SE" dirty="0" err="1"/>
              <a:t>e.g</a:t>
            </a:r>
            <a:r>
              <a:rPr lang="sv-SE" dirty="0"/>
              <a:t>. </a:t>
            </a:r>
            <a:r>
              <a:rPr lang="sv-SE" dirty="0" err="1"/>
              <a:t>InGaN</a:t>
            </a:r>
            <a:r>
              <a:rPr lang="sv-SE" dirty="0"/>
              <a:t>)</a:t>
            </a:r>
            <a:endParaRPr lang="en-GB" dirty="0"/>
          </a:p>
        </p:txBody>
      </p:sp>
      <p:sp>
        <p:nvSpPr>
          <p:cNvPr id="10" name="Block Arc 9"/>
          <p:cNvSpPr/>
          <p:nvPr/>
        </p:nvSpPr>
        <p:spPr>
          <a:xfrm>
            <a:off x="2090421" y="1796077"/>
            <a:ext cx="1191166" cy="1461152"/>
          </a:xfrm>
          <a:prstGeom prst="blockArc">
            <a:avLst/>
          </a:prstGeom>
          <a:gradFill>
            <a:gsLst>
              <a:gs pos="0">
                <a:srgbClr val="FFFF00"/>
              </a:gs>
              <a:gs pos="47000">
                <a:srgbClr val="F3E30D"/>
              </a:gs>
              <a:gs pos="100000">
                <a:srgbClr val="FFFF00"/>
              </a:gs>
            </a:gsLst>
            <a:lin ang="16200000" scaled="1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452" y="2271928"/>
            <a:ext cx="2024429" cy="76451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v-SE" dirty="0" err="1"/>
              <a:t>Yellow</a:t>
            </a:r>
            <a:r>
              <a:rPr lang="sv-SE" dirty="0"/>
              <a:t> </a:t>
            </a:r>
            <a:r>
              <a:rPr lang="sv-SE" dirty="0" err="1"/>
              <a:t>phosphor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(</a:t>
            </a:r>
            <a:r>
              <a:rPr lang="sv-SE" dirty="0" err="1"/>
              <a:t>e.g</a:t>
            </a:r>
            <a:r>
              <a:rPr lang="sv-SE" dirty="0"/>
              <a:t>. </a:t>
            </a:r>
            <a:r>
              <a:rPr lang="en-GB" dirty="0"/>
              <a:t>YAG/CASN – containing Y, EU, Ce)*</a:t>
            </a:r>
          </a:p>
        </p:txBody>
      </p:sp>
      <p:pic>
        <p:nvPicPr>
          <p:cNvPr id="11268" name="Picture 4" descr="http://www1.eere.energy.gov/manufacturing/utilities/images/fluorescent.gi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03"/>
          <a:stretch/>
        </p:blipFill>
        <p:spPr bwMode="auto">
          <a:xfrm>
            <a:off x="4997261" y="445172"/>
            <a:ext cx="3548745" cy="311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7144" y="5525967"/>
            <a:ext cx="4112260" cy="31824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v-SE" sz="800" dirty="0"/>
              <a:t>*</a:t>
            </a:r>
            <a:r>
              <a:rPr lang="en-GB" sz="800" dirty="0"/>
              <a:t>YAG = (Y</a:t>
            </a:r>
            <a:r>
              <a:rPr lang="en-GB" sz="800" baseline="-25000" dirty="0"/>
              <a:t>0.98</a:t>
            </a:r>
            <a:r>
              <a:rPr lang="en-GB" sz="800" dirty="0"/>
              <a:t>Ce</a:t>
            </a:r>
            <a:r>
              <a:rPr lang="en-GB" sz="800" baseline="-25000" dirty="0"/>
              <a:t>0.02</a:t>
            </a:r>
            <a:r>
              <a:rPr lang="en-GB" sz="800" dirty="0"/>
              <a:t>)3Al</a:t>
            </a:r>
            <a:r>
              <a:rPr lang="en-GB" sz="800" baseline="-25000" dirty="0"/>
              <a:t>5</a:t>
            </a:r>
            <a:r>
              <a:rPr lang="en-GB" sz="800" dirty="0"/>
              <a:t>O</a:t>
            </a:r>
            <a:r>
              <a:rPr lang="en-GB" sz="800" baseline="-25000" dirty="0"/>
              <a:t>12</a:t>
            </a:r>
            <a:r>
              <a:rPr lang="en-GB" sz="800" dirty="0"/>
              <a:t>; CASN = Ca</a:t>
            </a:r>
            <a:r>
              <a:rPr lang="en-GB" sz="800" baseline="-25000" dirty="0"/>
              <a:t>0.98</a:t>
            </a:r>
            <a:r>
              <a:rPr lang="en-GB" sz="800" dirty="0"/>
              <a:t>Eu</a:t>
            </a:r>
            <a:r>
              <a:rPr lang="en-GB" sz="800" baseline="-25000" dirty="0"/>
              <a:t>0.02</a:t>
            </a:r>
            <a:r>
              <a:rPr lang="en-GB" sz="800" dirty="0"/>
              <a:t>AlSiN</a:t>
            </a:r>
            <a:r>
              <a:rPr lang="en-GB" sz="800" baseline="-25000" dirty="0"/>
              <a:t>3</a:t>
            </a:r>
            <a:r>
              <a:rPr lang="sv-SE" sz="800" dirty="0"/>
              <a:t>)</a:t>
            </a:r>
            <a:endParaRPr lang="en-GB" sz="800" dirty="0"/>
          </a:p>
          <a:p>
            <a:endParaRPr lang="en-GB" sz="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91" y="182327"/>
            <a:ext cx="3235569" cy="952500"/>
          </a:xfrm>
        </p:spPr>
        <p:txBody>
          <a:bodyPr/>
          <a:lstStyle/>
          <a:p>
            <a:r>
              <a:rPr lang="sv-SE" dirty="0"/>
              <a:t>White </a:t>
            </a:r>
            <a:r>
              <a:rPr lang="sv-SE" dirty="0" err="1"/>
              <a:t>Light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2978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eu critical raw materials 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44" y="362233"/>
            <a:ext cx="6919112" cy="444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407226"/>
            <a:ext cx="9144000" cy="302851"/>
          </a:xfrm>
          <a:prstGeom prst="rect">
            <a:avLst/>
          </a:prstGeom>
        </p:spPr>
        <p:txBody>
          <a:bodyPr wrap="square" lIns="71322" tIns="35661" rIns="71322" bIns="35661">
            <a:spAutoFit/>
          </a:bodyPr>
          <a:lstStyle/>
          <a:p>
            <a:r>
              <a:rPr lang="sv-SE" dirty="0"/>
              <a:t>Source: </a:t>
            </a:r>
            <a:r>
              <a:rPr lang="sv-SE" dirty="0">
                <a:hlinkClick r:id="rId3"/>
              </a:rPr>
              <a:t>EU Commission, 2014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5842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396" y="130387"/>
            <a:ext cx="7347464" cy="1077523"/>
          </a:xfrm>
        </p:spPr>
        <p:txBody>
          <a:bodyPr/>
          <a:lstStyle/>
          <a:p>
            <a:r>
              <a:rPr lang="en-US" cap="none" dirty="0"/>
              <a:t>Example: impacts of mining rare earths</a:t>
            </a:r>
            <a:endParaRPr lang="sv-SE" cap="none" dirty="0"/>
          </a:p>
        </p:txBody>
      </p:sp>
      <p:pic>
        <p:nvPicPr>
          <p:cNvPr id="2050" name="Picture 2" descr="http://cdn.newsapi.com.au/image/v1/2d6c839bf3889ca045acde28d7be72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96" y="1373398"/>
            <a:ext cx="4117812" cy="25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i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027" y="1373398"/>
            <a:ext cx="3481076" cy="25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98542" y="4168499"/>
            <a:ext cx="1490561" cy="410575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sv-SE" sz="1100" dirty="0"/>
              <a:t>Images: </a:t>
            </a:r>
            <a:br>
              <a:rPr lang="sv-SE" sz="1100" dirty="0"/>
            </a:br>
            <a:r>
              <a:rPr lang="sv-SE" sz="1100" dirty="0" err="1">
                <a:hlinkClick r:id="rId5"/>
              </a:rPr>
              <a:t>Unknown</a:t>
            </a:r>
            <a:r>
              <a:rPr lang="sv-SE" sz="1100" dirty="0">
                <a:hlinkClick r:id="rId5"/>
              </a:rPr>
              <a:t> </a:t>
            </a:r>
            <a:r>
              <a:rPr lang="sv-SE" sz="1100" dirty="0" err="1">
                <a:hlinkClick r:id="rId5"/>
              </a:rPr>
              <a:t>Fields</a:t>
            </a:r>
            <a:r>
              <a:rPr lang="sv-SE" sz="1100" dirty="0">
                <a:hlinkClick r:id="rId5"/>
              </a:rPr>
              <a:t> Project</a:t>
            </a:r>
            <a:endParaRPr lang="en-GB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676396" y="4168499"/>
            <a:ext cx="59834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Complex</a:t>
            </a:r>
            <a:r>
              <a:rPr lang="sv-SE" dirty="0"/>
              <a:t> global </a:t>
            </a:r>
            <a:r>
              <a:rPr lang="sv-SE" dirty="0" err="1"/>
              <a:t>value</a:t>
            </a:r>
            <a:r>
              <a:rPr lang="sv-SE" dirty="0"/>
              <a:t> </a:t>
            </a:r>
            <a:r>
              <a:rPr lang="sv-SE" dirty="0" err="1"/>
              <a:t>chains</a:t>
            </a:r>
            <a:r>
              <a:rPr lang="sv-SE" dirty="0"/>
              <a:t> for materials make it </a:t>
            </a:r>
            <a:r>
              <a:rPr lang="sv-SE" dirty="0" err="1"/>
              <a:t>difficult</a:t>
            </a:r>
            <a:r>
              <a:rPr lang="sv-SE" dirty="0"/>
              <a:t> to </a:t>
            </a:r>
            <a:r>
              <a:rPr lang="sv-SE" dirty="0" err="1"/>
              <a:t>avoid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Starting</a:t>
            </a:r>
            <a:r>
              <a:rPr lang="sv-SE" dirty="0"/>
              <a:t> to </a:t>
            </a:r>
            <a:r>
              <a:rPr lang="sv-SE" dirty="0" err="1"/>
              <a:t>see</a:t>
            </a:r>
            <a:r>
              <a:rPr lang="sv-SE" dirty="0"/>
              <a:t> material </a:t>
            </a:r>
            <a:r>
              <a:rPr lang="sv-SE" dirty="0" err="1"/>
              <a:t>certification</a:t>
            </a:r>
            <a:r>
              <a:rPr lang="sv-SE" dirty="0"/>
              <a:t> for </a:t>
            </a:r>
            <a:r>
              <a:rPr lang="sv-SE" dirty="0" err="1"/>
              <a:t>conflict</a:t>
            </a:r>
            <a:r>
              <a:rPr lang="sv-SE" dirty="0"/>
              <a:t> materials (</a:t>
            </a:r>
            <a:r>
              <a:rPr lang="sv-SE" dirty="0" err="1"/>
              <a:t>e.g</a:t>
            </a:r>
            <a:r>
              <a:rPr lang="sv-SE" dirty="0"/>
              <a:t>. </a:t>
            </a:r>
            <a:r>
              <a:rPr lang="sv-SE" dirty="0" err="1"/>
              <a:t>conflict-free</a:t>
            </a:r>
            <a:r>
              <a:rPr lang="sv-SE" dirty="0"/>
              <a:t> </a:t>
            </a:r>
            <a:r>
              <a:rPr lang="sv-SE" dirty="0" err="1"/>
              <a:t>tin</a:t>
            </a:r>
            <a:r>
              <a:rPr lang="sv-SE" dirty="0"/>
              <a:t>, </a:t>
            </a:r>
            <a:r>
              <a:rPr lang="sv-SE" dirty="0" err="1"/>
              <a:t>tantalum</a:t>
            </a:r>
            <a:r>
              <a:rPr lang="sv-SE" dirty="0"/>
              <a:t>, </a:t>
            </a:r>
            <a:r>
              <a:rPr lang="sv-SE" dirty="0" err="1"/>
              <a:t>gold</a:t>
            </a:r>
            <a:r>
              <a:rPr lang="sv-SE" dirty="0"/>
              <a:t>, etc.) </a:t>
            </a:r>
          </a:p>
        </p:txBody>
      </p:sp>
    </p:spTree>
    <p:extLst>
      <p:ext uri="{BB962C8B-B14F-4D97-AF65-F5344CB8AC3E}">
        <p14:creationId xmlns:p14="http://schemas.microsoft.com/office/powerpoint/2010/main" val="3166407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412" y="114702"/>
            <a:ext cx="4397183" cy="767664"/>
          </a:xfrm>
        </p:spPr>
        <p:txBody>
          <a:bodyPr>
            <a:normAutofit fontScale="90000"/>
          </a:bodyPr>
          <a:lstStyle/>
          <a:p>
            <a:r>
              <a:rPr lang="en-US" dirty="0"/>
              <a:t>Recycling Critical elements</a:t>
            </a:r>
            <a:endParaRPr lang="sv-S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6" y="967823"/>
            <a:ext cx="8947447" cy="46411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-524886" y="2521307"/>
            <a:ext cx="2169270" cy="302851"/>
          </a:xfrm>
          <a:prstGeom prst="rect">
            <a:avLst/>
          </a:prstGeom>
        </p:spPr>
        <p:txBody>
          <a:bodyPr wrap="square" lIns="71322" tIns="35661" rIns="71322" bIns="35661">
            <a:spAutoFit/>
          </a:bodyPr>
          <a:lstStyle/>
          <a:p>
            <a:r>
              <a:rPr lang="sv-SE" dirty="0"/>
              <a:t>Source: </a:t>
            </a:r>
            <a:r>
              <a:rPr lang="en-US" dirty="0">
                <a:hlinkClick r:id="rId4"/>
              </a:rPr>
              <a:t>UNEP, 2011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8209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5864" y="1219200"/>
            <a:ext cx="7427521" cy="3937000"/>
          </a:xfrm>
        </p:spPr>
        <p:txBody>
          <a:bodyPr/>
          <a:lstStyle/>
          <a:p>
            <a:endParaRPr lang="sv-SE" sz="2000" dirty="0"/>
          </a:p>
          <a:p>
            <a:pPr marL="514350" lvl="1" indent="-342900"/>
            <a:r>
              <a:rPr lang="sv-SE" sz="2000" dirty="0" err="1"/>
              <a:t>Framing</a:t>
            </a:r>
            <a:r>
              <a:rPr lang="sv-SE" sz="2000" dirty="0"/>
              <a:t> and </a:t>
            </a:r>
            <a:r>
              <a:rPr lang="sv-SE" sz="2000" dirty="0" err="1"/>
              <a:t>formulation</a:t>
            </a:r>
            <a:r>
              <a:rPr lang="sv-SE" sz="2000" dirty="0"/>
              <a:t> of </a:t>
            </a:r>
            <a:r>
              <a:rPr lang="sv-SE" sz="2000" dirty="0" err="1"/>
              <a:t>efficiency</a:t>
            </a:r>
            <a:r>
              <a:rPr lang="sv-SE" sz="2000" dirty="0"/>
              <a:t> </a:t>
            </a:r>
            <a:r>
              <a:rPr lang="sv-SE" sz="2000" dirty="0" err="1"/>
              <a:t>goals</a:t>
            </a:r>
            <a:endParaRPr lang="sv-SE" sz="2000" dirty="0"/>
          </a:p>
          <a:p>
            <a:pPr marL="630238" lvl="2" indent="-285750"/>
            <a:r>
              <a:rPr lang="sv-SE" sz="1800" dirty="0"/>
              <a:t>Focus on </a:t>
            </a:r>
            <a:r>
              <a:rPr lang="sv-SE" sz="1800" dirty="0" err="1"/>
              <a:t>function</a:t>
            </a:r>
            <a:r>
              <a:rPr lang="sv-SE" sz="1800" dirty="0"/>
              <a:t> as </a:t>
            </a:r>
            <a:r>
              <a:rPr lang="sv-SE" sz="1800" dirty="0" err="1"/>
              <a:t>well</a:t>
            </a:r>
            <a:r>
              <a:rPr lang="sv-SE" sz="1800" dirty="0"/>
              <a:t> as </a:t>
            </a:r>
            <a:r>
              <a:rPr lang="sv-SE" sz="1800" dirty="0" err="1"/>
              <a:t>efficiency</a:t>
            </a:r>
            <a:endParaRPr lang="sv-SE" sz="1800" dirty="0"/>
          </a:p>
          <a:p>
            <a:pPr marL="630238" lvl="2" indent="-285750"/>
            <a:r>
              <a:rPr lang="sv-SE" sz="1800" dirty="0" err="1"/>
              <a:t>Decide</a:t>
            </a:r>
            <a:r>
              <a:rPr lang="sv-SE" sz="1800" dirty="0"/>
              <a:t> </a:t>
            </a:r>
            <a:r>
              <a:rPr lang="sv-SE" sz="1800" dirty="0" err="1"/>
              <a:t>what</a:t>
            </a:r>
            <a:r>
              <a:rPr lang="sv-SE" sz="1800" dirty="0"/>
              <a:t> </a:t>
            </a:r>
            <a:r>
              <a:rPr lang="sv-SE" sz="1800" dirty="0" err="1"/>
              <a:t>will</a:t>
            </a:r>
            <a:r>
              <a:rPr lang="sv-SE" sz="1800" dirty="0"/>
              <a:t> be </a:t>
            </a:r>
            <a:r>
              <a:rPr lang="sv-SE" sz="1800" dirty="0" err="1"/>
              <a:t>done</a:t>
            </a:r>
            <a:r>
              <a:rPr lang="sv-SE" sz="1800" dirty="0"/>
              <a:t> </a:t>
            </a:r>
            <a:r>
              <a:rPr lang="sv-SE" sz="1800" dirty="0" err="1"/>
              <a:t>with</a:t>
            </a:r>
            <a:r>
              <a:rPr lang="sv-SE" sz="1800" dirty="0"/>
              <a:t> </a:t>
            </a:r>
            <a:r>
              <a:rPr lang="sv-SE" sz="1800" dirty="0" err="1"/>
              <a:t>energy</a:t>
            </a:r>
            <a:r>
              <a:rPr lang="sv-SE" sz="1800" dirty="0"/>
              <a:t> and </a:t>
            </a:r>
            <a:r>
              <a:rPr lang="sv-SE" sz="1800" dirty="0" err="1"/>
              <a:t>monetary</a:t>
            </a:r>
            <a:r>
              <a:rPr lang="sv-SE" sz="1800" dirty="0"/>
              <a:t> </a:t>
            </a:r>
            <a:r>
              <a:rPr lang="sv-SE" sz="1800" dirty="0" err="1"/>
              <a:t>savings</a:t>
            </a:r>
            <a:r>
              <a:rPr lang="sv-SE" sz="1800" dirty="0"/>
              <a:t> to </a:t>
            </a:r>
            <a:r>
              <a:rPr lang="sv-SE" sz="1800" dirty="0" err="1"/>
              <a:t>avoid</a:t>
            </a:r>
            <a:r>
              <a:rPr lang="sv-SE" sz="1800" dirty="0"/>
              <a:t> </a:t>
            </a:r>
            <a:r>
              <a:rPr lang="sv-SE" sz="1800" dirty="0" err="1"/>
              <a:t>unwanted</a:t>
            </a:r>
            <a:r>
              <a:rPr lang="sv-SE" sz="1800" dirty="0"/>
              <a:t> </a:t>
            </a:r>
            <a:r>
              <a:rPr lang="sv-SE" sz="1800" dirty="0" err="1"/>
              <a:t>rebound</a:t>
            </a:r>
            <a:r>
              <a:rPr lang="sv-SE" sz="1800" dirty="0"/>
              <a:t> </a:t>
            </a:r>
          </a:p>
          <a:p>
            <a:pPr marL="630238" lvl="2" indent="-285750"/>
            <a:r>
              <a:rPr lang="sv-SE" sz="1800" dirty="0"/>
              <a:t>Maximum </a:t>
            </a:r>
            <a:r>
              <a:rPr lang="sv-SE" sz="1800" dirty="0" err="1"/>
              <a:t>lighting</a:t>
            </a:r>
            <a:r>
              <a:rPr lang="sv-SE" sz="1800" dirty="0"/>
              <a:t> </a:t>
            </a:r>
            <a:r>
              <a:rPr lang="sv-SE" sz="1800" dirty="0" err="1"/>
              <a:t>requirements</a:t>
            </a:r>
            <a:r>
              <a:rPr lang="sv-SE" sz="1800" dirty="0"/>
              <a:t> as </a:t>
            </a:r>
            <a:r>
              <a:rPr lang="sv-SE" sz="1800" dirty="0" err="1"/>
              <a:t>well</a:t>
            </a:r>
            <a:r>
              <a:rPr lang="sv-SE" sz="1800" dirty="0"/>
              <a:t> as minimum?</a:t>
            </a:r>
          </a:p>
          <a:p>
            <a:pPr lvl="2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Right </a:t>
            </a:r>
            <a:r>
              <a:rPr lang="sv-SE" sz="2000" dirty="0" err="1"/>
              <a:t>light</a:t>
            </a:r>
            <a:r>
              <a:rPr lang="sv-SE" sz="2000" dirty="0"/>
              <a:t> at the right </a:t>
            </a:r>
            <a:r>
              <a:rPr lang="sv-SE" sz="2000" dirty="0" err="1"/>
              <a:t>place</a:t>
            </a:r>
            <a:r>
              <a:rPr lang="sv-SE" sz="2000" dirty="0"/>
              <a:t> at the right </a:t>
            </a:r>
            <a:r>
              <a:rPr lang="sv-SE" sz="2000" dirty="0" err="1"/>
              <a:t>time</a:t>
            </a:r>
            <a:r>
              <a:rPr lang="sv-SE" sz="2000" dirty="0"/>
              <a:t> </a:t>
            </a:r>
          </a:p>
          <a:p>
            <a:pPr lvl="2"/>
            <a:r>
              <a:rPr lang="sv-SE" sz="1800" dirty="0"/>
              <a:t>Focus on </a:t>
            </a:r>
            <a:r>
              <a:rPr lang="sv-SE" sz="1800" dirty="0" err="1"/>
              <a:t>what</a:t>
            </a:r>
            <a:r>
              <a:rPr lang="sv-SE" sz="1800" dirty="0"/>
              <a:t> </a:t>
            </a:r>
            <a:r>
              <a:rPr lang="sv-SE" sz="1800" dirty="0" err="1"/>
              <a:t>contributes</a:t>
            </a:r>
            <a:r>
              <a:rPr lang="sv-SE" sz="1800" dirty="0"/>
              <a:t> to </a:t>
            </a:r>
            <a:r>
              <a:rPr lang="sv-SE" sz="1800" dirty="0" err="1"/>
              <a:t>wellbeing</a:t>
            </a:r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Dealing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rebound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27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905733" y="636986"/>
            <a:ext cx="5236612" cy="432130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3184"/>
                  <a:pt x="6963" y="15286"/>
                  <a:pt x="9247" y="15971"/>
                </a:cubicBezTo>
                <a:lnTo>
                  <a:pt x="7694" y="21143"/>
                </a:lnTo>
                <a:cubicBezTo>
                  <a:pt x="3127" y="19772"/>
                  <a:pt x="0" y="1556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00">
              <a:alpha val="58038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71819" tIns="35910" rIns="71819" bIns="35910" anchor="ctr"/>
          <a:lstStyle/>
          <a:p>
            <a:endParaRPr lang="en-GB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-3762762" flipH="1" flipV="1">
            <a:off x="3798361" y="2695047"/>
            <a:ext cx="3058583" cy="26638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8598"/>
                  <a:pt x="14863" y="6616"/>
                  <a:pt x="12821" y="5792"/>
                </a:cubicBezTo>
                <a:lnTo>
                  <a:pt x="14842" y="785"/>
                </a:lnTo>
                <a:cubicBezTo>
                  <a:pt x="18926" y="2433"/>
                  <a:pt x="21599" y="6396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00">
              <a:alpha val="58038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71819" tIns="35910" rIns="71819" bIns="35910" anchor="ctr"/>
          <a:lstStyle/>
          <a:p>
            <a:endParaRPr lang="en-GB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215900" y="2137833"/>
            <a:ext cx="79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819" tIns="35910" rIns="71819" bIns="35910"/>
          <a:lstStyle/>
          <a:p>
            <a:endParaRPr lang="en-GB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215900" y="2497667"/>
            <a:ext cx="79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819" tIns="35910" rIns="71819" bIns="35910"/>
          <a:lstStyle/>
          <a:p>
            <a:endParaRPr lang="en-GB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215900" y="2858823"/>
            <a:ext cx="79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819" tIns="35910" rIns="71819" bIns="35910"/>
          <a:lstStyle/>
          <a:p>
            <a:endParaRPr lang="en-GB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215900" y="3218657"/>
            <a:ext cx="79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819" tIns="35910" rIns="71819" bIns="35910"/>
          <a:lstStyle/>
          <a:p>
            <a:endParaRPr lang="en-GB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215900" y="3577167"/>
            <a:ext cx="79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819" tIns="35910" rIns="71819" bIns="35910"/>
          <a:lstStyle/>
          <a:p>
            <a:endParaRPr lang="en-GB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215900" y="3937000"/>
            <a:ext cx="79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819" tIns="35910" rIns="71819" bIns="35910"/>
          <a:lstStyle/>
          <a:p>
            <a:endParaRPr lang="en-GB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15900" y="4298157"/>
            <a:ext cx="79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819" tIns="35910" rIns="71819" bIns="35910"/>
          <a:lstStyle/>
          <a:p>
            <a:endParaRPr lang="en-GB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215900" y="4657990"/>
            <a:ext cx="79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819" tIns="35910" rIns="71819" bIns="35910"/>
          <a:lstStyle/>
          <a:p>
            <a:endParaRPr lang="en-GB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8101015" y="2137833"/>
            <a:ext cx="79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819" tIns="35910" rIns="71819" bIns="35910"/>
          <a:lstStyle/>
          <a:p>
            <a:endParaRPr lang="en-GB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8101015" y="2497667"/>
            <a:ext cx="79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819" tIns="35910" rIns="71819" bIns="35910"/>
          <a:lstStyle/>
          <a:p>
            <a:endParaRPr lang="en-GB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8101015" y="2858823"/>
            <a:ext cx="79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819" tIns="35910" rIns="71819" bIns="35910"/>
          <a:lstStyle/>
          <a:p>
            <a:endParaRPr lang="en-GB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8101015" y="3218657"/>
            <a:ext cx="79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819" tIns="35910" rIns="71819" bIns="35910"/>
          <a:lstStyle/>
          <a:p>
            <a:endParaRPr lang="en-GB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8101015" y="3577167"/>
            <a:ext cx="79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819" tIns="35910" rIns="71819" bIns="35910"/>
          <a:lstStyle/>
          <a:p>
            <a:endParaRPr lang="en-GB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8101015" y="3937000"/>
            <a:ext cx="79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819" tIns="35910" rIns="71819" bIns="35910"/>
          <a:lstStyle/>
          <a:p>
            <a:endParaRPr lang="en-GB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8101015" y="4298157"/>
            <a:ext cx="79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819" tIns="35910" rIns="71819" bIns="35910"/>
          <a:lstStyle/>
          <a:p>
            <a:endParaRPr lang="en-GB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8101015" y="4657990"/>
            <a:ext cx="79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819" tIns="35910" rIns="71819" bIns="35910"/>
          <a:lstStyle/>
          <a:p>
            <a:endParaRPr lang="en-GB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416628" y="1238252"/>
            <a:ext cx="760594" cy="31874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819" tIns="35910" rIns="71819" bIns="3591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en-US" sz="1600" b="1" i="1"/>
              <a:t>Inputs</a:t>
            </a:r>
            <a:endParaRPr lang="en-US" altLang="en-US" sz="1600" b="1" i="1"/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7892925" y="1238252"/>
            <a:ext cx="932116" cy="31874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819" tIns="35910" rIns="71819" bIns="3591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en-US" sz="1600" b="1" i="1"/>
              <a:t>Outputs</a:t>
            </a:r>
            <a:endParaRPr lang="en-US" altLang="en-US" sz="1600" b="1" i="1"/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3920872" y="2677584"/>
            <a:ext cx="1083183" cy="564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1819" tIns="35910" rIns="71819" bIns="3591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en-US" sz="1600" b="1"/>
              <a:t>Product’s</a:t>
            </a:r>
            <a:br>
              <a:rPr lang="sv-SE" altLang="en-US" sz="1600" b="1"/>
            </a:br>
            <a:r>
              <a:rPr lang="sv-SE" altLang="en-US" sz="1600" b="1"/>
              <a:t>lifecycle</a:t>
            </a:r>
            <a:endParaRPr lang="en-US" altLang="en-US" sz="1600" b="1"/>
          </a:p>
        </p:txBody>
      </p:sp>
      <p:grpSp>
        <p:nvGrpSpPr>
          <p:cNvPr id="12312" name="Group 27"/>
          <p:cNvGrpSpPr>
            <a:grpSpLocks/>
          </p:cNvGrpSpPr>
          <p:nvPr/>
        </p:nvGrpSpPr>
        <p:grpSpPr bwMode="auto">
          <a:xfrm>
            <a:off x="1602280" y="1284197"/>
            <a:ext cx="2089150" cy="1923847"/>
            <a:chOff x="2199" y="528"/>
            <a:chExt cx="1316" cy="1179"/>
          </a:xfrm>
        </p:grpSpPr>
        <p:sp>
          <p:nvSpPr>
            <p:cNvPr id="12330" name="Rectangle 28"/>
            <p:cNvSpPr>
              <a:spLocks noChangeArrowheads="1"/>
            </p:cNvSpPr>
            <p:nvPr/>
          </p:nvSpPr>
          <p:spPr bwMode="auto">
            <a:xfrm>
              <a:off x="2379" y="1003"/>
              <a:ext cx="1008" cy="20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FFFFFF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sv-SE" altLang="en-US" sz="1600" b="1"/>
                <a:t>Manufacturing</a:t>
              </a:r>
              <a:endParaRPr lang="en-US" altLang="en-US" sz="1600" b="1"/>
            </a:p>
          </p:txBody>
        </p:sp>
        <p:sp>
          <p:nvSpPr>
            <p:cNvPr id="12331" name="AutoShape 29"/>
            <p:cNvSpPr>
              <a:spLocks noChangeArrowheads="1"/>
            </p:cNvSpPr>
            <p:nvPr/>
          </p:nvSpPr>
          <p:spPr bwMode="auto">
            <a:xfrm>
              <a:off x="2199" y="619"/>
              <a:ext cx="590" cy="1088"/>
            </a:xfrm>
            <a:prstGeom prst="curvedRightArrow">
              <a:avLst>
                <a:gd name="adj1" fmla="val 36881"/>
                <a:gd name="adj2" fmla="val 73763"/>
                <a:gd name="adj3" fmla="val 33333"/>
              </a:avLst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endParaRPr lang="sv-SE" altLang="sv-SE" sz="1600"/>
            </a:p>
          </p:txBody>
        </p:sp>
        <p:sp>
          <p:nvSpPr>
            <p:cNvPr id="12332" name="AutoShape 30"/>
            <p:cNvSpPr>
              <a:spLocks noChangeArrowheads="1"/>
            </p:cNvSpPr>
            <p:nvPr/>
          </p:nvSpPr>
          <p:spPr bwMode="auto">
            <a:xfrm flipH="1" flipV="1">
              <a:off x="2925" y="528"/>
              <a:ext cx="590" cy="1088"/>
            </a:xfrm>
            <a:prstGeom prst="curvedRightArrow">
              <a:avLst>
                <a:gd name="adj1" fmla="val 36881"/>
                <a:gd name="adj2" fmla="val 73763"/>
                <a:gd name="adj3" fmla="val 33333"/>
              </a:avLst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endParaRPr lang="sv-SE" altLang="sv-SE" sz="1600"/>
            </a:p>
          </p:txBody>
        </p:sp>
      </p:grpSp>
      <p:grpSp>
        <p:nvGrpSpPr>
          <p:cNvPr id="12313" name="Group 31"/>
          <p:cNvGrpSpPr>
            <a:grpSpLocks/>
          </p:cNvGrpSpPr>
          <p:nvPr/>
        </p:nvGrpSpPr>
        <p:grpSpPr bwMode="auto">
          <a:xfrm>
            <a:off x="3744912" y="415555"/>
            <a:ext cx="1766888" cy="1795844"/>
            <a:chOff x="3424" y="1163"/>
            <a:chExt cx="1316" cy="1179"/>
          </a:xfrm>
        </p:grpSpPr>
        <p:sp>
          <p:nvSpPr>
            <p:cNvPr id="12327" name="Rectangle 32"/>
            <p:cNvSpPr>
              <a:spLocks noChangeArrowheads="1"/>
            </p:cNvSpPr>
            <p:nvPr/>
          </p:nvSpPr>
          <p:spPr bwMode="auto">
            <a:xfrm>
              <a:off x="3636" y="1662"/>
              <a:ext cx="997" cy="223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FFFFFF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sv-SE" altLang="en-US" sz="1600" b="1" dirty="0"/>
                <a:t>Distribution</a:t>
              </a:r>
              <a:endParaRPr lang="en-US" altLang="en-US" sz="1600" b="1" dirty="0"/>
            </a:p>
          </p:txBody>
        </p:sp>
        <p:sp>
          <p:nvSpPr>
            <p:cNvPr id="12328" name="AutoShape 33"/>
            <p:cNvSpPr>
              <a:spLocks noChangeArrowheads="1"/>
            </p:cNvSpPr>
            <p:nvPr/>
          </p:nvSpPr>
          <p:spPr bwMode="auto">
            <a:xfrm>
              <a:off x="3424" y="1254"/>
              <a:ext cx="590" cy="1088"/>
            </a:xfrm>
            <a:prstGeom prst="curvedRightArrow">
              <a:avLst>
                <a:gd name="adj1" fmla="val 36881"/>
                <a:gd name="adj2" fmla="val 73763"/>
                <a:gd name="adj3" fmla="val 33333"/>
              </a:avLst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endParaRPr lang="sv-SE" altLang="sv-SE" sz="1600"/>
            </a:p>
          </p:txBody>
        </p:sp>
        <p:sp>
          <p:nvSpPr>
            <p:cNvPr id="12329" name="AutoShape 34"/>
            <p:cNvSpPr>
              <a:spLocks noChangeArrowheads="1"/>
            </p:cNvSpPr>
            <p:nvPr/>
          </p:nvSpPr>
          <p:spPr bwMode="auto">
            <a:xfrm flipH="1" flipV="1">
              <a:off x="4150" y="1163"/>
              <a:ext cx="590" cy="1088"/>
            </a:xfrm>
            <a:prstGeom prst="curvedRightArrow">
              <a:avLst>
                <a:gd name="adj1" fmla="val 36881"/>
                <a:gd name="adj2" fmla="val 73763"/>
                <a:gd name="adj3" fmla="val 33333"/>
              </a:avLst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endParaRPr lang="sv-SE" altLang="sv-SE" sz="1600"/>
            </a:p>
          </p:txBody>
        </p:sp>
      </p:grpSp>
      <p:grpSp>
        <p:nvGrpSpPr>
          <p:cNvPr id="12314" name="Group 35"/>
          <p:cNvGrpSpPr>
            <a:grpSpLocks/>
          </p:cNvGrpSpPr>
          <p:nvPr/>
        </p:nvGrpSpPr>
        <p:grpSpPr bwMode="auto">
          <a:xfrm>
            <a:off x="5511800" y="1592778"/>
            <a:ext cx="1888546" cy="1680105"/>
            <a:chOff x="3515" y="2161"/>
            <a:chExt cx="1316" cy="1179"/>
          </a:xfrm>
        </p:grpSpPr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3958" y="2614"/>
              <a:ext cx="391" cy="23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FFFFFF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sv-SE" altLang="en-US" sz="1600" b="1"/>
                <a:t>Use</a:t>
              </a:r>
              <a:endParaRPr lang="en-US" altLang="en-US" sz="1600" b="1"/>
            </a:p>
          </p:txBody>
        </p:sp>
        <p:sp>
          <p:nvSpPr>
            <p:cNvPr id="12325" name="AutoShape 37"/>
            <p:cNvSpPr>
              <a:spLocks noChangeArrowheads="1"/>
            </p:cNvSpPr>
            <p:nvPr/>
          </p:nvSpPr>
          <p:spPr bwMode="auto">
            <a:xfrm>
              <a:off x="3515" y="2252"/>
              <a:ext cx="590" cy="1088"/>
            </a:xfrm>
            <a:prstGeom prst="curvedRightArrow">
              <a:avLst>
                <a:gd name="adj1" fmla="val 36881"/>
                <a:gd name="adj2" fmla="val 73763"/>
                <a:gd name="adj3" fmla="val 33333"/>
              </a:avLst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endParaRPr lang="sv-SE" altLang="sv-SE" sz="1600"/>
            </a:p>
          </p:txBody>
        </p:sp>
        <p:sp>
          <p:nvSpPr>
            <p:cNvPr id="12326" name="AutoShape 38"/>
            <p:cNvSpPr>
              <a:spLocks noChangeArrowheads="1"/>
            </p:cNvSpPr>
            <p:nvPr/>
          </p:nvSpPr>
          <p:spPr bwMode="auto">
            <a:xfrm flipH="1" flipV="1">
              <a:off x="4241" y="2161"/>
              <a:ext cx="590" cy="1088"/>
            </a:xfrm>
            <a:prstGeom prst="curvedRightArrow">
              <a:avLst>
                <a:gd name="adj1" fmla="val 36881"/>
                <a:gd name="adj2" fmla="val 73763"/>
                <a:gd name="adj3" fmla="val 33333"/>
              </a:avLst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endParaRPr lang="sv-SE" altLang="sv-SE" sz="1600"/>
            </a:p>
          </p:txBody>
        </p:sp>
      </p:grpSp>
      <p:grpSp>
        <p:nvGrpSpPr>
          <p:cNvPr id="12315" name="Group 39"/>
          <p:cNvGrpSpPr>
            <a:grpSpLocks/>
          </p:cNvGrpSpPr>
          <p:nvPr/>
        </p:nvGrpSpPr>
        <p:grpSpPr bwMode="auto">
          <a:xfrm>
            <a:off x="5662780" y="3517636"/>
            <a:ext cx="1934997" cy="1816364"/>
            <a:chOff x="2245" y="3022"/>
            <a:chExt cx="1316" cy="1179"/>
          </a:xfrm>
        </p:grpSpPr>
        <p:sp>
          <p:nvSpPr>
            <p:cNvPr id="12321" name="AutoShape 40"/>
            <p:cNvSpPr>
              <a:spLocks noChangeArrowheads="1"/>
            </p:cNvSpPr>
            <p:nvPr/>
          </p:nvSpPr>
          <p:spPr bwMode="auto">
            <a:xfrm>
              <a:off x="2245" y="3113"/>
              <a:ext cx="590" cy="1088"/>
            </a:xfrm>
            <a:prstGeom prst="curvedRightArrow">
              <a:avLst>
                <a:gd name="adj1" fmla="val 36881"/>
                <a:gd name="adj2" fmla="val 73763"/>
                <a:gd name="adj3" fmla="val 33333"/>
              </a:avLst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endParaRPr lang="sv-SE" altLang="sv-SE" sz="1600"/>
            </a:p>
          </p:txBody>
        </p:sp>
        <p:sp>
          <p:nvSpPr>
            <p:cNvPr id="12322" name="AutoShape 41"/>
            <p:cNvSpPr>
              <a:spLocks noChangeArrowheads="1"/>
            </p:cNvSpPr>
            <p:nvPr/>
          </p:nvSpPr>
          <p:spPr bwMode="auto">
            <a:xfrm flipH="1" flipV="1">
              <a:off x="2971" y="3022"/>
              <a:ext cx="590" cy="1088"/>
            </a:xfrm>
            <a:prstGeom prst="curvedRightArrow">
              <a:avLst>
                <a:gd name="adj1" fmla="val 36881"/>
                <a:gd name="adj2" fmla="val 73763"/>
                <a:gd name="adj3" fmla="val 33333"/>
              </a:avLst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endParaRPr lang="sv-SE" altLang="sv-SE" sz="1600"/>
            </a:p>
          </p:txBody>
        </p:sp>
        <p:sp>
          <p:nvSpPr>
            <p:cNvPr id="12323" name="Rectangle 42"/>
            <p:cNvSpPr>
              <a:spLocks noChangeArrowheads="1"/>
            </p:cNvSpPr>
            <p:nvPr/>
          </p:nvSpPr>
          <p:spPr bwMode="auto">
            <a:xfrm>
              <a:off x="2416" y="3431"/>
              <a:ext cx="979" cy="38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FFFFFF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sv-SE" altLang="en-US" sz="1600" b="1"/>
                <a:t>End-of-Life</a:t>
              </a:r>
              <a:br>
                <a:rPr lang="sv-SE" altLang="en-US" sz="1600" b="1"/>
              </a:br>
              <a:r>
                <a:rPr lang="sv-SE" altLang="en-US" sz="1600" b="1"/>
                <a:t>Management</a:t>
              </a:r>
              <a:endParaRPr lang="en-US" altLang="en-US" sz="1600" b="1"/>
            </a:p>
          </p:txBody>
        </p:sp>
      </p:grpSp>
      <p:grpSp>
        <p:nvGrpSpPr>
          <p:cNvPr id="12316" name="Group 43"/>
          <p:cNvGrpSpPr>
            <a:grpSpLocks/>
          </p:cNvGrpSpPr>
          <p:nvPr/>
        </p:nvGrpSpPr>
        <p:grpSpPr bwMode="auto">
          <a:xfrm>
            <a:off x="2124075" y="3337721"/>
            <a:ext cx="2089150" cy="1900688"/>
            <a:chOff x="884" y="2160"/>
            <a:chExt cx="1316" cy="1179"/>
          </a:xfrm>
        </p:grpSpPr>
        <p:sp>
          <p:nvSpPr>
            <p:cNvPr id="12318" name="Rectangle 44"/>
            <p:cNvSpPr>
              <a:spLocks noChangeArrowheads="1"/>
            </p:cNvSpPr>
            <p:nvPr/>
          </p:nvSpPr>
          <p:spPr bwMode="auto">
            <a:xfrm>
              <a:off x="1031" y="2591"/>
              <a:ext cx="988" cy="2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FFFFFF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sv-SE" altLang="en-US" sz="1600" b="1"/>
                <a:t>Raw materials</a:t>
              </a:r>
              <a:endParaRPr lang="en-US" altLang="en-US" sz="1600" b="1"/>
            </a:p>
          </p:txBody>
        </p:sp>
        <p:sp>
          <p:nvSpPr>
            <p:cNvPr id="12319" name="AutoShape 45"/>
            <p:cNvSpPr>
              <a:spLocks noChangeArrowheads="1"/>
            </p:cNvSpPr>
            <p:nvPr/>
          </p:nvSpPr>
          <p:spPr bwMode="auto">
            <a:xfrm>
              <a:off x="884" y="2251"/>
              <a:ext cx="590" cy="1088"/>
            </a:xfrm>
            <a:prstGeom prst="curvedRightArrow">
              <a:avLst>
                <a:gd name="adj1" fmla="val 36881"/>
                <a:gd name="adj2" fmla="val 73763"/>
                <a:gd name="adj3" fmla="val 33333"/>
              </a:avLst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endParaRPr lang="sv-SE" altLang="sv-SE" sz="1600"/>
            </a:p>
          </p:txBody>
        </p:sp>
        <p:sp>
          <p:nvSpPr>
            <p:cNvPr id="12320" name="AutoShape 46"/>
            <p:cNvSpPr>
              <a:spLocks noChangeArrowheads="1"/>
            </p:cNvSpPr>
            <p:nvPr/>
          </p:nvSpPr>
          <p:spPr bwMode="auto">
            <a:xfrm flipH="1" flipV="1">
              <a:off x="1610" y="2160"/>
              <a:ext cx="590" cy="1088"/>
            </a:xfrm>
            <a:prstGeom prst="curvedRightArrow">
              <a:avLst>
                <a:gd name="adj1" fmla="val 36881"/>
                <a:gd name="adj2" fmla="val 73763"/>
                <a:gd name="adj3" fmla="val 33333"/>
              </a:avLst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endParaRPr lang="sv-SE" altLang="sv-SE" sz="160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5231859" y="1"/>
            <a:ext cx="3400956" cy="641407"/>
          </a:xfrm>
          <a:prstGeom prst="rect">
            <a:avLst/>
          </a:prstGeom>
          <a:noFill/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Life cycle system</a:t>
            </a:r>
          </a:p>
        </p:txBody>
      </p:sp>
    </p:spTree>
    <p:extLst>
      <p:ext uri="{BB962C8B-B14F-4D97-AF65-F5344CB8AC3E}">
        <p14:creationId xmlns:p14="http://schemas.microsoft.com/office/powerpoint/2010/main" val="64812588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Environmental</a:t>
            </a:r>
            <a:r>
              <a:rPr lang="sv-SE" dirty="0"/>
              <a:t> </a:t>
            </a:r>
            <a:r>
              <a:rPr lang="sv-SE" dirty="0" err="1"/>
              <a:t>aspects</a:t>
            </a:r>
            <a:r>
              <a:rPr lang="sv-SE" dirty="0"/>
              <a:t> for </a:t>
            </a:r>
            <a:r>
              <a:rPr lang="sv-SE" dirty="0" err="1"/>
              <a:t>lighting</a:t>
            </a:r>
            <a:r>
              <a:rPr lang="sv-SE" dirty="0"/>
              <a:t> - </a:t>
            </a:r>
            <a:r>
              <a:rPr lang="sv-SE" dirty="0" err="1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863" y="1413649"/>
            <a:ext cx="7857137" cy="2977570"/>
          </a:xfrm>
        </p:spPr>
        <p:txBody>
          <a:bodyPr/>
          <a:lstStyle/>
          <a:p>
            <a:r>
              <a:rPr lang="sv-SE" dirty="0" err="1"/>
              <a:t>Extending</a:t>
            </a:r>
            <a:r>
              <a:rPr lang="sv-SE" dirty="0"/>
              <a:t> </a:t>
            </a:r>
            <a:r>
              <a:rPr lang="sv-SE" dirty="0" err="1"/>
              <a:t>life</a:t>
            </a:r>
            <a:r>
              <a:rPr lang="sv-SE" dirty="0"/>
              <a:t> </a:t>
            </a:r>
            <a:r>
              <a:rPr lang="sv-SE" dirty="0" err="1"/>
              <a:t>cycle</a:t>
            </a:r>
            <a:r>
              <a:rPr lang="sv-SE" dirty="0"/>
              <a:t> </a:t>
            </a:r>
            <a:r>
              <a:rPr lang="sv-SE" dirty="0" err="1"/>
              <a:t>thinking</a:t>
            </a:r>
            <a:r>
              <a:rPr lang="sv-SE" dirty="0"/>
              <a:t> </a:t>
            </a:r>
            <a:r>
              <a:rPr lang="sv-SE" dirty="0" err="1"/>
              <a:t>beyond</a:t>
            </a:r>
            <a:r>
              <a:rPr lang="sv-SE" dirty="0"/>
              <a:t> </a:t>
            </a:r>
            <a:r>
              <a:rPr lang="sv-SE" dirty="0" err="1"/>
              <a:t>energy</a:t>
            </a:r>
            <a:r>
              <a:rPr lang="sv-SE" dirty="0"/>
              <a:t> </a:t>
            </a:r>
            <a:r>
              <a:rPr lang="sv-SE" dirty="0" err="1"/>
              <a:t>efficiency</a:t>
            </a:r>
            <a:endParaRPr lang="sv-SE" dirty="0"/>
          </a:p>
          <a:p>
            <a:pPr lvl="1"/>
            <a:r>
              <a:rPr lang="sv-SE" dirty="0" err="1"/>
              <a:t>Extending</a:t>
            </a:r>
            <a:r>
              <a:rPr lang="sv-SE" dirty="0"/>
              <a:t> </a:t>
            </a:r>
            <a:r>
              <a:rPr lang="sv-SE" dirty="0" err="1"/>
              <a:t>lifetimes</a:t>
            </a:r>
            <a:r>
              <a:rPr lang="sv-SE" dirty="0"/>
              <a:t> </a:t>
            </a:r>
            <a:r>
              <a:rPr lang="sv-SE" dirty="0" err="1"/>
              <a:t>through</a:t>
            </a:r>
            <a:r>
              <a:rPr lang="sv-SE" dirty="0"/>
              <a:t> </a:t>
            </a:r>
            <a:r>
              <a:rPr lang="sv-SE" dirty="0" err="1"/>
              <a:t>warranties</a:t>
            </a:r>
            <a:r>
              <a:rPr lang="sv-SE" dirty="0"/>
              <a:t>, </a:t>
            </a:r>
            <a:r>
              <a:rPr lang="sv-SE" dirty="0" err="1"/>
              <a:t>standardization</a:t>
            </a:r>
            <a:r>
              <a:rPr lang="sv-SE" dirty="0"/>
              <a:t>, </a:t>
            </a:r>
            <a:r>
              <a:rPr lang="sv-SE" dirty="0" err="1"/>
              <a:t>modularity</a:t>
            </a:r>
            <a:r>
              <a:rPr lang="sv-SE" dirty="0"/>
              <a:t>, </a:t>
            </a:r>
            <a:r>
              <a:rPr lang="sv-SE" dirty="0" err="1"/>
              <a:t>repairability</a:t>
            </a:r>
            <a:r>
              <a:rPr lang="sv-SE" dirty="0"/>
              <a:t>, </a:t>
            </a:r>
            <a:r>
              <a:rPr lang="sv-SE" dirty="0" err="1"/>
              <a:t>availability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spare</a:t>
            </a:r>
            <a:r>
              <a:rPr lang="sv-SE" dirty="0"/>
              <a:t> parts</a:t>
            </a:r>
          </a:p>
          <a:p>
            <a:r>
              <a:rPr lang="sv-SE" dirty="0" err="1"/>
              <a:t>Addressing</a:t>
            </a:r>
            <a:r>
              <a:rPr lang="sv-SE" dirty="0"/>
              <a:t> </a:t>
            </a:r>
            <a:r>
              <a:rPr lang="sv-SE" dirty="0" err="1"/>
              <a:t>issues</a:t>
            </a:r>
            <a:r>
              <a:rPr lang="sv-SE" dirty="0"/>
              <a:t> still </a:t>
            </a:r>
            <a:r>
              <a:rPr lang="sv-SE" dirty="0" err="1"/>
              <a:t>constrained</a:t>
            </a:r>
            <a:r>
              <a:rPr lang="sv-SE" dirty="0"/>
              <a:t> by </a:t>
            </a:r>
            <a:r>
              <a:rPr lang="sv-SE" dirty="0" err="1"/>
              <a:t>what</a:t>
            </a:r>
            <a:r>
              <a:rPr lang="sv-SE" dirty="0"/>
              <a:t> is </a:t>
            </a:r>
            <a:r>
              <a:rPr lang="sv-SE" dirty="0" err="1"/>
              <a:t>possible</a:t>
            </a:r>
            <a:r>
              <a:rPr lang="sv-SE" dirty="0"/>
              <a:t> to </a:t>
            </a:r>
            <a:r>
              <a:rPr lang="sv-SE" dirty="0" err="1"/>
              <a:t>measure</a:t>
            </a:r>
            <a:r>
              <a:rPr lang="sv-SE" dirty="0"/>
              <a:t> and </a:t>
            </a:r>
            <a:r>
              <a:rPr lang="sv-SE" dirty="0" err="1"/>
              <a:t>enforce</a:t>
            </a:r>
            <a:endParaRPr lang="sv-SE" dirty="0"/>
          </a:p>
          <a:p>
            <a:pPr marL="357319" lvl="1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err="1"/>
              <a:t>Additional</a:t>
            </a:r>
            <a:r>
              <a:rPr lang="sv-SE" dirty="0"/>
              <a:t> </a:t>
            </a:r>
            <a:r>
              <a:rPr lang="sv-SE" dirty="0" err="1"/>
              <a:t>resources</a:t>
            </a:r>
            <a:r>
              <a:rPr lang="sv-SE" dirty="0"/>
              <a:t>:</a:t>
            </a:r>
          </a:p>
          <a:p>
            <a:r>
              <a:rPr lang="sv-SE" sz="1600" dirty="0"/>
              <a:t>I4E Solid State </a:t>
            </a:r>
            <a:r>
              <a:rPr lang="sv-SE" sz="1600" dirty="0" err="1"/>
              <a:t>Lighting</a:t>
            </a:r>
            <a:r>
              <a:rPr lang="sv-SE" sz="1600" dirty="0"/>
              <a:t>: </a:t>
            </a:r>
            <a:r>
              <a:rPr lang="sv-SE" sz="1600" dirty="0">
                <a:hlinkClick r:id="rId2"/>
              </a:rPr>
              <a:t>https://ssl.iea-4e.org/</a:t>
            </a:r>
            <a:endParaRPr lang="sv-SE" sz="1600" dirty="0"/>
          </a:p>
          <a:p>
            <a:r>
              <a:rPr lang="sv-SE" sz="1600" dirty="0"/>
              <a:t>EU: http://susproc.jrc.ec.europa.eu/Street_lighting_and_Traffic_signs/index.html</a:t>
            </a:r>
          </a:p>
          <a:p>
            <a:r>
              <a:rPr lang="sv-SE" sz="1600" dirty="0"/>
              <a:t>ICLEI: </a:t>
            </a:r>
            <a:r>
              <a:rPr lang="sv-SE" sz="1600" dirty="0">
                <a:hlinkClick r:id="rId3"/>
              </a:rPr>
              <a:t>http://www.iclei.org/activities/agendas/sustainable-local-economy-and-procurement.html</a:t>
            </a:r>
            <a:endParaRPr lang="sv-SE" sz="1600" dirty="0"/>
          </a:p>
          <a:p>
            <a:pPr marL="0" indent="0">
              <a:buNone/>
            </a:pPr>
            <a:endParaRPr lang="sv-S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712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9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90669" y="2270011"/>
            <a:ext cx="2171053" cy="31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191" tIns="32096" rIns="64191" bIns="3209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620"/>
          </a:p>
        </p:txBody>
      </p:sp>
      <p:grpSp>
        <p:nvGrpSpPr>
          <p:cNvPr id="3" name="Group 2"/>
          <p:cNvGrpSpPr/>
          <p:nvPr/>
        </p:nvGrpSpPr>
        <p:grpSpPr>
          <a:xfrm>
            <a:off x="380385" y="1371570"/>
            <a:ext cx="8192606" cy="4265568"/>
            <a:chOff x="380385" y="1371570"/>
            <a:chExt cx="8192606" cy="4265568"/>
          </a:xfrm>
        </p:grpSpPr>
        <p:sp>
          <p:nvSpPr>
            <p:cNvPr id="5" name="Abgerundetes Rechteck 5"/>
            <p:cNvSpPr/>
            <p:nvPr/>
          </p:nvSpPr>
          <p:spPr>
            <a:xfrm>
              <a:off x="6837605" y="3142754"/>
              <a:ext cx="1735386" cy="148095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191" tIns="32096" rIns="64191" bIns="32096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de-DE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Outputs </a:t>
              </a:r>
              <a:r>
                <a:rPr lang="de-DE" sz="9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to</a:t>
              </a:r>
              <a:r>
                <a:rPr lang="de-DE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9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Ecosphere</a:t>
              </a:r>
              <a:r>
                <a:rPr lang="de-DE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>
                <a:defRPr/>
              </a:pPr>
              <a:r>
                <a:rPr lang="de-DE" sz="9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Emissions</a:t>
              </a:r>
              <a:r>
                <a:rPr lang="de-DE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9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to</a:t>
              </a:r>
              <a:r>
                <a:rPr lang="de-DE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9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air</a:t>
              </a:r>
              <a:r>
                <a:rPr lang="de-DE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de-DE" sz="9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water</a:t>
              </a:r>
              <a:r>
                <a:rPr lang="de-DE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9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and</a:t>
              </a:r>
              <a:r>
                <a:rPr lang="de-DE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9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soil</a:t>
              </a:r>
              <a:r>
                <a:rPr lang="de-DE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de-DE" sz="9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hazardous</a:t>
              </a:r>
              <a:r>
                <a:rPr lang="de-DE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9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waste</a:t>
              </a:r>
              <a:r>
                <a:rPr lang="de-DE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e-</a:t>
              </a:r>
              <a:r>
                <a:rPr lang="de-DE" sz="9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waste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80385" y="1371570"/>
              <a:ext cx="6395956" cy="4265568"/>
              <a:chOff x="1378522" y="1154464"/>
              <a:chExt cx="5131946" cy="3780420"/>
            </a:xfrm>
          </p:grpSpPr>
          <p:sp>
            <p:nvSpPr>
              <p:cNvPr id="6" name="Pfeil nach unten 10"/>
              <p:cNvSpPr/>
              <p:nvPr/>
            </p:nvSpPr>
            <p:spPr>
              <a:xfrm>
                <a:off x="5294783" y="1748530"/>
                <a:ext cx="144708" cy="161423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191" tIns="32096" rIns="64191" bIns="32096"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2000" dirty="0"/>
              </a:p>
            </p:txBody>
          </p:sp>
          <p:sp>
            <p:nvSpPr>
              <p:cNvPr id="7" name="Abgerundetes Rechteck 24"/>
              <p:cNvSpPr/>
              <p:nvPr/>
            </p:nvSpPr>
            <p:spPr>
              <a:xfrm>
                <a:off x="3399170" y="1154464"/>
                <a:ext cx="2673297" cy="3780420"/>
              </a:xfrm>
              <a:prstGeom prst="round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191" tIns="32096" rIns="64191" bIns="32096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endParaRPr lang="de-DE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Abgerundetes Rechteck 25"/>
              <p:cNvSpPr/>
              <p:nvPr/>
            </p:nvSpPr>
            <p:spPr>
              <a:xfrm>
                <a:off x="4905937" y="1964556"/>
                <a:ext cx="1016573" cy="32337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191" tIns="32096" rIns="64191" bIns="32096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de-DE" sz="1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Manufacturing I </a:t>
                </a:r>
                <a:r>
                  <a:rPr lang="de-DE" sz="9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LED </a:t>
                </a:r>
                <a:r>
                  <a:rPr lang="de-DE" sz="9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chips</a:t>
                </a:r>
                <a:r>
                  <a:rPr lang="de-DE" sz="9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de-DE" sz="9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packages</a:t>
                </a:r>
                <a:endParaRPr lang="de-DE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Abgerundetes Rechteck 27"/>
              <p:cNvSpPr/>
              <p:nvPr/>
            </p:nvSpPr>
            <p:spPr>
              <a:xfrm>
                <a:off x="3544987" y="1370490"/>
                <a:ext cx="1016573" cy="32337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191" tIns="32096" rIns="64191" bIns="32096" anchor="ctr"/>
              <a:lstStyle/>
              <a:p>
                <a:pPr algn="ctr"/>
                <a:r>
                  <a:rPr lang="de-DE" sz="1000" b="1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Raw</a:t>
                </a:r>
                <a:r>
                  <a:rPr lang="de-DE" sz="1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Materials</a:t>
                </a:r>
              </a:p>
            </p:txBody>
          </p:sp>
          <p:sp>
            <p:nvSpPr>
              <p:cNvPr id="10" name="Abgerundetes Rechteck 28"/>
              <p:cNvSpPr/>
              <p:nvPr/>
            </p:nvSpPr>
            <p:spPr>
              <a:xfrm>
                <a:off x="4905469" y="2558620"/>
                <a:ext cx="1016573" cy="32337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191" tIns="32096" rIns="64191" bIns="32096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de-DE" sz="1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Transport </a:t>
                </a:r>
                <a:br>
                  <a:rPr lang="de-DE" sz="1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de-DE" sz="9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to</a:t>
                </a:r>
                <a:r>
                  <a:rPr lang="de-DE" sz="9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POS/EU</a:t>
                </a:r>
                <a:endParaRPr lang="de-DE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Abgerundetes Rechteck 29"/>
              <p:cNvSpPr/>
              <p:nvPr/>
            </p:nvSpPr>
            <p:spPr>
              <a:xfrm>
                <a:off x="4251450" y="3261552"/>
                <a:ext cx="1016573" cy="323374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191" tIns="32096" rIns="64191" bIns="32096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de-DE" sz="1000" b="1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Use</a:t>
                </a:r>
                <a:r>
                  <a:rPr lang="de-DE" sz="1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Phase (</a:t>
                </a:r>
                <a:r>
                  <a:rPr lang="de-DE" sz="1000" b="1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electricity</a:t>
                </a:r>
                <a:r>
                  <a:rPr lang="de-DE" sz="1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sz="1000" b="1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use</a:t>
                </a:r>
                <a:r>
                  <a:rPr lang="de-DE" sz="1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Abgerundetes Rechteck 30"/>
              <p:cNvSpPr/>
              <p:nvPr/>
            </p:nvSpPr>
            <p:spPr>
              <a:xfrm>
                <a:off x="4251450" y="4503498"/>
                <a:ext cx="1016573" cy="323374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191" tIns="32096" rIns="64191" bIns="32096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de-DE" sz="1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End-</a:t>
                </a:r>
                <a:r>
                  <a:rPr lang="de-DE" sz="1000" b="1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of</a:t>
                </a:r>
                <a:r>
                  <a:rPr lang="de-DE" sz="1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-Life </a:t>
                </a:r>
                <a:r>
                  <a:rPr lang="de-DE" sz="1000" b="1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treatment</a:t>
                </a: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Abgerundetes Rechteck 31"/>
              <p:cNvSpPr/>
              <p:nvPr/>
            </p:nvSpPr>
            <p:spPr>
              <a:xfrm>
                <a:off x="4905937" y="1370490"/>
                <a:ext cx="1016573" cy="32337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191" tIns="32096" rIns="64191" bIns="32096" anchor="ctr"/>
              <a:lstStyle/>
              <a:p>
                <a:pPr algn="ctr"/>
                <a:r>
                  <a:rPr lang="de-DE" sz="1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Transport </a:t>
                </a:r>
              </a:p>
              <a:p>
                <a:pPr algn="ctr"/>
                <a:r>
                  <a:rPr lang="de-DE" sz="1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to</a:t>
                </a:r>
                <a:r>
                  <a:rPr lang="de-DE" sz="1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sz="1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manufacturer</a:t>
                </a:r>
                <a:r>
                  <a:rPr lang="de-DE" sz="1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I</a:t>
                </a:r>
              </a:p>
            </p:txBody>
          </p:sp>
          <p:sp>
            <p:nvSpPr>
              <p:cNvPr id="14" name="Abgerundetes Rechteck 33"/>
              <p:cNvSpPr/>
              <p:nvPr/>
            </p:nvSpPr>
            <p:spPr>
              <a:xfrm>
                <a:off x="4251451" y="3746753"/>
                <a:ext cx="1043330" cy="486054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191" tIns="32096" rIns="64191" bIns="32096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de-DE" sz="1000" b="1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Collection</a:t>
                </a:r>
                <a:r>
                  <a:rPr lang="de-DE" sz="1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&amp; </a:t>
                </a:r>
                <a:r>
                  <a:rPr lang="de-DE" sz="1000" b="1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transport</a:t>
                </a:r>
                <a:r>
                  <a:rPr lang="de-DE" sz="1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de-DE" sz="1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de-DE" sz="9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to</a:t>
                </a:r>
                <a:r>
                  <a:rPr lang="de-DE" sz="9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sz="9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EoL</a:t>
                </a:r>
                <a:endParaRPr lang="de-DE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Pfeil nach unten 34"/>
              <p:cNvSpPr/>
              <p:nvPr/>
            </p:nvSpPr>
            <p:spPr>
              <a:xfrm>
                <a:off x="4032150" y="2342596"/>
                <a:ext cx="144708" cy="161423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191" tIns="32096" rIns="64191" bIns="32096"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2000" dirty="0"/>
              </a:p>
            </p:txBody>
          </p:sp>
          <p:sp>
            <p:nvSpPr>
              <p:cNvPr id="16" name="Pfeil nach unten 35"/>
              <p:cNvSpPr/>
              <p:nvPr/>
            </p:nvSpPr>
            <p:spPr>
              <a:xfrm>
                <a:off x="5051756" y="2990668"/>
                <a:ext cx="144708" cy="161423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191" tIns="32096" rIns="64191" bIns="32096"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2000" dirty="0"/>
              </a:p>
            </p:txBody>
          </p:sp>
          <p:sp>
            <p:nvSpPr>
              <p:cNvPr id="17" name="Pfeil nach unten 36"/>
              <p:cNvSpPr/>
              <p:nvPr/>
            </p:nvSpPr>
            <p:spPr>
              <a:xfrm>
                <a:off x="4687385" y="4287407"/>
                <a:ext cx="144708" cy="161423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191" tIns="32096" rIns="64191" bIns="32096"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2000" dirty="0"/>
              </a:p>
            </p:txBody>
          </p:sp>
          <p:sp>
            <p:nvSpPr>
              <p:cNvPr id="18" name="Pfeil nach unten 43"/>
              <p:cNvSpPr/>
              <p:nvPr/>
            </p:nvSpPr>
            <p:spPr>
              <a:xfrm rot="16200000">
                <a:off x="2920956" y="3228817"/>
                <a:ext cx="567585" cy="388844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191" tIns="32096" rIns="64191" bIns="32096"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2000" dirty="0"/>
              </a:p>
            </p:txBody>
          </p:sp>
          <p:sp>
            <p:nvSpPr>
              <p:cNvPr id="19" name="Abgerundetes Rechteck 45"/>
              <p:cNvSpPr/>
              <p:nvPr/>
            </p:nvSpPr>
            <p:spPr>
              <a:xfrm>
                <a:off x="1378522" y="2746507"/>
                <a:ext cx="1459849" cy="1312519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191" tIns="32096" rIns="64191" bIns="32096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de-DE" sz="9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Inputs </a:t>
                </a:r>
                <a:r>
                  <a:rPr lang="de-DE" sz="900" b="1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from</a:t>
                </a:r>
                <a:r>
                  <a:rPr lang="de-DE" sz="9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sz="900" b="1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Ecosphere</a:t>
                </a:r>
                <a:r>
                  <a:rPr lang="de-DE" sz="9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>
                  <a:defRPr/>
                </a:pPr>
                <a:r>
                  <a:rPr lang="de-DE" sz="9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Land, </a:t>
                </a:r>
                <a:r>
                  <a:rPr lang="de-DE" sz="9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resources</a:t>
                </a:r>
                <a:r>
                  <a:rPr lang="de-DE" sz="9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de-DE" sz="9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energy</a:t>
                </a:r>
                <a:r>
                  <a:rPr lang="de-DE" sz="9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sz="9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carriers</a:t>
                </a:r>
                <a:r>
                  <a:rPr lang="de-DE" sz="9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de-DE" sz="9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metals</a:t>
                </a:r>
                <a:r>
                  <a:rPr lang="de-DE" sz="9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rare </a:t>
                </a:r>
                <a:r>
                  <a:rPr lang="de-DE" sz="9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earths</a:t>
                </a:r>
                <a:r>
                  <a:rPr lang="de-DE" sz="9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de-DE" sz="9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crude</a:t>
                </a:r>
                <a:r>
                  <a:rPr lang="de-DE" sz="9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sz="9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oil</a:t>
                </a:r>
                <a:r>
                  <a:rPr lang="de-DE" sz="9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de-DE" sz="9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water</a:t>
                </a:r>
                <a:r>
                  <a:rPr lang="de-DE" sz="9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de-DE" sz="9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process</a:t>
                </a:r>
                <a:r>
                  <a:rPr lang="de-DE" sz="9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sz="9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chemicals</a:t>
                </a:r>
                <a:r>
                  <a:rPr lang="de-DE" sz="9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de-DE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Abgerundetes Rechteck 55"/>
              <p:cNvSpPr/>
              <p:nvPr/>
            </p:nvSpPr>
            <p:spPr>
              <a:xfrm>
                <a:off x="3544987" y="2558620"/>
                <a:ext cx="1016573" cy="43204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191" tIns="32096" rIns="64191" bIns="32096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de-DE" sz="1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Manufacturing II </a:t>
                </a:r>
                <a:r>
                  <a:rPr lang="de-DE" sz="9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LED </a:t>
                </a:r>
                <a:r>
                  <a:rPr lang="de-DE" sz="9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lamps</a:t>
                </a:r>
                <a:r>
                  <a:rPr lang="de-DE" sz="9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de-DE" sz="9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luminaires</a:t>
                </a:r>
                <a:endParaRPr lang="de-DE" sz="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Pfeil nach unten 56"/>
              <p:cNvSpPr/>
              <p:nvPr/>
            </p:nvSpPr>
            <p:spPr>
              <a:xfrm rot="16200000">
                <a:off x="6032253" y="3228817"/>
                <a:ext cx="567585" cy="388844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191" tIns="32096" rIns="64191" bIns="32096"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2000" dirty="0"/>
              </a:p>
            </p:txBody>
          </p:sp>
          <p:sp>
            <p:nvSpPr>
              <p:cNvPr id="22" name="Pfeil nach unten 57"/>
              <p:cNvSpPr/>
              <p:nvPr/>
            </p:nvSpPr>
            <p:spPr>
              <a:xfrm rot="5400000">
                <a:off x="4679342" y="2026314"/>
                <a:ext cx="160787" cy="145281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191" tIns="32096" rIns="64191" bIns="32096"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2000" dirty="0"/>
              </a:p>
            </p:txBody>
          </p:sp>
          <p:sp>
            <p:nvSpPr>
              <p:cNvPr id="23" name="Pfeil nach unten 26"/>
              <p:cNvSpPr/>
              <p:nvPr/>
            </p:nvSpPr>
            <p:spPr>
              <a:xfrm rot="16200000">
                <a:off x="4679342" y="1432248"/>
                <a:ext cx="160787" cy="145281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191" tIns="32096" rIns="64191" bIns="32096"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2000" dirty="0"/>
              </a:p>
            </p:txBody>
          </p:sp>
          <p:sp>
            <p:nvSpPr>
              <p:cNvPr id="24" name="Abgerundetes Rechteck 39"/>
              <p:cNvSpPr/>
              <p:nvPr/>
            </p:nvSpPr>
            <p:spPr>
              <a:xfrm>
                <a:off x="3549652" y="1965817"/>
                <a:ext cx="1016573" cy="32337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191" tIns="32096" rIns="64191" bIns="32096" anchor="ctr"/>
              <a:lstStyle/>
              <a:p>
                <a:pPr algn="ctr"/>
                <a:r>
                  <a:rPr lang="de-DE" sz="1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Transport </a:t>
                </a:r>
              </a:p>
              <a:p>
                <a:pPr algn="ctr"/>
                <a:r>
                  <a:rPr lang="de-DE" sz="1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to</a:t>
                </a:r>
                <a:r>
                  <a:rPr lang="de-DE" sz="1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sz="1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manufacturer</a:t>
                </a:r>
                <a:r>
                  <a:rPr lang="de-DE" sz="1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II</a:t>
                </a:r>
              </a:p>
            </p:txBody>
          </p:sp>
          <p:sp>
            <p:nvSpPr>
              <p:cNvPr id="25" name="Pfeil nach unten 40"/>
              <p:cNvSpPr/>
              <p:nvPr/>
            </p:nvSpPr>
            <p:spPr>
              <a:xfrm rot="16200000">
                <a:off x="4679342" y="2620380"/>
                <a:ext cx="160787" cy="145281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191" tIns="32096" rIns="64191" bIns="32096"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2000" dirty="0"/>
              </a:p>
            </p:txBody>
          </p:sp>
        </p:grpSp>
      </p:grp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693174" y="457200"/>
            <a:ext cx="7841301" cy="742950"/>
          </a:xfrm>
        </p:spPr>
        <p:txBody>
          <a:bodyPr/>
          <a:lstStyle/>
          <a:p>
            <a:pPr algn="l" eaLnBrk="1" hangingPunct="1"/>
            <a:r>
              <a:rPr lang="en-US" altLang="sv-SE" sz="2250" dirty="0"/>
              <a:t>Inventory and system boundaries</a:t>
            </a:r>
          </a:p>
        </p:txBody>
      </p:sp>
    </p:spTree>
    <p:extLst>
      <p:ext uri="{BB962C8B-B14F-4D97-AF65-F5344CB8AC3E}">
        <p14:creationId xmlns:p14="http://schemas.microsoft.com/office/powerpoint/2010/main" val="13075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/>
          <p:cNvPicPr/>
          <p:nvPr/>
        </p:nvPicPr>
        <p:blipFill rotWithShape="1">
          <a:blip r:embed="rId2" cstate="print"/>
          <a:srcRect b="10969"/>
          <a:stretch/>
        </p:blipFill>
        <p:spPr bwMode="auto">
          <a:xfrm>
            <a:off x="4048433" y="1673122"/>
            <a:ext cx="4819950" cy="327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566" y="126914"/>
            <a:ext cx="6457950" cy="1077523"/>
          </a:xfrm>
        </p:spPr>
        <p:txBody>
          <a:bodyPr/>
          <a:lstStyle/>
          <a:p>
            <a:r>
              <a:rPr lang="sv-SE" dirty="0"/>
              <a:t>LED </a:t>
            </a:r>
            <a:r>
              <a:rPr lang="sv-SE" dirty="0" err="1"/>
              <a:t>production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071672" y="3820921"/>
            <a:ext cx="1370337" cy="44135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r>
              <a:rPr lang="en-US" i="1" dirty="0"/>
              <a:t>SSL value chain </a:t>
            </a:r>
          </a:p>
          <a:p>
            <a:r>
              <a:rPr lang="en-US" sz="900" i="1" dirty="0"/>
              <a:t>Source: </a:t>
            </a:r>
            <a:r>
              <a:rPr lang="en-US" sz="900" i="1" dirty="0" err="1"/>
              <a:t>Driel</a:t>
            </a:r>
            <a:r>
              <a:rPr lang="en-US" sz="900" i="1" dirty="0"/>
              <a:t> &amp; Fan (2013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42844" y="1493463"/>
            <a:ext cx="640778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8308" lvl="1">
              <a:spcBef>
                <a:spcPts val="780"/>
              </a:spcBef>
            </a:pPr>
            <a:r>
              <a:rPr lang="en-GB" sz="1700" dirty="0"/>
              <a:t>This stage can have higher scores when considering single indicators (e.g. metal depletion or human toxicity)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71358" y="3551513"/>
            <a:ext cx="3812151" cy="207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0742" tIns="35371" rIns="70742" bIns="35371" numCol="1" anchor="t" anchorCtr="0" compatLnSpc="1">
            <a:prstTxWarp prst="textNoShape">
              <a:avLst/>
            </a:prstTxWarp>
            <a:noAutofit/>
          </a:bodyPr>
          <a:lstStyle>
            <a:lvl1pPr marL="180068" indent="-180068" algn="l" defTabSz="35732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lvl2pPr marL="580645" indent="-223326" algn="l" defTabSz="357320" rtl="0" eaLnBrk="1" latinLnBrk="0" hangingPunct="1">
              <a:spcBef>
                <a:spcPct val="20000"/>
              </a:spcBef>
              <a:buClr>
                <a:srgbClr val="9C6114"/>
              </a:buClr>
              <a:buFont typeface="Arial"/>
              <a:buChar char="–"/>
              <a:defRPr sz="18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2pPr>
            <a:lvl3pPr marL="893301" indent="-178661" algn="l" defTabSz="357320" rtl="0" eaLnBrk="1" latinLnBrk="0" hangingPunct="1">
              <a:spcBef>
                <a:spcPct val="20000"/>
              </a:spcBef>
              <a:buClr>
                <a:srgbClr val="9C6114"/>
              </a:buClr>
              <a:buFont typeface="Lucida Grande"/>
              <a:buChar char="»"/>
              <a:defRPr sz="16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3pPr>
            <a:lvl4pPr marL="1250621" indent="-178661" algn="l" defTabSz="357320" rtl="0" eaLnBrk="1" latinLnBrk="0" hangingPunct="1">
              <a:spcBef>
                <a:spcPct val="20000"/>
              </a:spcBef>
              <a:buClr>
                <a:srgbClr val="9C6114"/>
              </a:buClr>
              <a:buFont typeface="Arial"/>
              <a:buChar char="–"/>
              <a:defRPr sz="16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4pPr>
            <a:lvl5pPr marL="1607941" indent="-178661" algn="l" defTabSz="35732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261" indent="-178661" algn="l" defTabSz="35732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583" indent="-178661" algn="l" defTabSz="35732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903" indent="-178661" algn="l" defTabSz="35732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7223" indent="-178661" algn="l" defTabSz="35732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1400" dirty="0"/>
          </a:p>
          <a:p>
            <a:r>
              <a:rPr lang="en-GB" dirty="0"/>
              <a:t>The production of an LED electronic driver also has a significant impact</a:t>
            </a:r>
          </a:p>
          <a:p>
            <a:pPr lvl="1"/>
            <a:r>
              <a:rPr lang="en-GB" sz="1400" dirty="0"/>
              <a:t>many processes in manufacturing a printed circuit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358" y="2109016"/>
            <a:ext cx="4701970" cy="1830884"/>
          </a:xfrm>
        </p:spPr>
        <p:txBody>
          <a:bodyPr>
            <a:normAutofit/>
          </a:bodyPr>
          <a:lstStyle/>
          <a:p>
            <a:r>
              <a:rPr lang="en-GB" dirty="0"/>
              <a:t>Largest environmental impact </a:t>
            </a:r>
            <a:r>
              <a:rPr lang="en-GB" b="1" dirty="0"/>
              <a:t>in this stage</a:t>
            </a:r>
            <a:r>
              <a:rPr lang="en-GB" dirty="0"/>
              <a:t> are the aluminium parts (e.g., heat sink), electronics (the driver) and LED packaging. </a:t>
            </a:r>
          </a:p>
          <a:p>
            <a:pPr lvl="1"/>
            <a:r>
              <a:rPr lang="en-GB" sz="1400" dirty="0"/>
              <a:t>Heat sinks have been decreasing in size and using different materials recently</a:t>
            </a:r>
          </a:p>
        </p:txBody>
      </p:sp>
    </p:spTree>
    <p:extLst>
      <p:ext uri="{BB962C8B-B14F-4D97-AF65-F5344CB8AC3E}">
        <p14:creationId xmlns:p14="http://schemas.microsoft.com/office/powerpoint/2010/main" val="205943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40" y="1333505"/>
            <a:ext cx="8315960" cy="377163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29" y="330199"/>
            <a:ext cx="7093744" cy="524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 rot="16200000">
            <a:off x="-409662" y="3134160"/>
            <a:ext cx="1176373" cy="1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323" tIns="35662" rIns="71323" bIns="35662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900" dirty="0"/>
              <a:t>Source: Defra, 2009</a:t>
            </a:r>
            <a:endParaRPr lang="sv-SE" altLang="en-US" sz="900" dirty="0"/>
          </a:p>
        </p:txBody>
      </p:sp>
    </p:spTree>
    <p:extLst>
      <p:ext uri="{BB962C8B-B14F-4D97-AF65-F5344CB8AC3E}">
        <p14:creationId xmlns:p14="http://schemas.microsoft.com/office/powerpoint/2010/main" val="360709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" descr="Capture d’écran 2014-04-15 à 12.59.2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r="645"/>
          <a:stretch>
            <a:fillRect/>
          </a:stretch>
        </p:blipFill>
        <p:spPr>
          <a:xfrm>
            <a:off x="1330971" y="212482"/>
            <a:ext cx="6525210" cy="502784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-1416348" y="3134160"/>
            <a:ext cx="3189745" cy="1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323" tIns="35662" rIns="71323" bIns="35662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900" dirty="0"/>
              <a:t>Source: </a:t>
            </a:r>
            <a:r>
              <a:rPr lang="en-US" altLang="en-US" sz="900" dirty="0" err="1"/>
              <a:t>Scholand</a:t>
            </a:r>
            <a:r>
              <a:rPr lang="en-US" altLang="en-US" sz="900" dirty="0"/>
              <a:t> &amp; Dillon, US Department of Energy, 2012</a:t>
            </a:r>
            <a:endParaRPr lang="sv-SE" altLang="en-US" sz="900" dirty="0"/>
          </a:p>
        </p:txBody>
      </p:sp>
      <p:sp>
        <p:nvSpPr>
          <p:cNvPr id="2" name="TextBox 1"/>
          <p:cNvSpPr txBox="1"/>
          <p:nvPr/>
        </p:nvSpPr>
        <p:spPr>
          <a:xfrm>
            <a:off x="2240674" y="5350904"/>
            <a:ext cx="4478046" cy="302853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sv-SE" dirty="0" err="1"/>
              <a:t>Comparison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manufacturing</a:t>
            </a:r>
            <a:r>
              <a:rPr lang="sv-SE" dirty="0"/>
              <a:t>, transport and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stages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52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9" y="320041"/>
            <a:ext cx="6908594" cy="426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12252" y="4738688"/>
            <a:ext cx="6818434" cy="76451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GB" b="1" i="1" dirty="0"/>
              <a:t>Total life-cycle impacts of 4 street lighting technologies in 3 impact categories. </a:t>
            </a:r>
            <a:br>
              <a:rPr lang="en-GB" b="1" i="1" dirty="0"/>
            </a:br>
            <a:r>
              <a:rPr lang="en-GB" b="1" i="1" dirty="0"/>
              <a:t>100 % represents the impacts of the HPS luminaire </a:t>
            </a:r>
          </a:p>
          <a:p>
            <a:r>
              <a:rPr lang="en-GB" b="1" i="1" dirty="0"/>
              <a:t>Source: Dale et al. (2011).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438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Largest</a:t>
            </a:r>
            <a:r>
              <a:rPr lang="sv-SE" dirty="0"/>
              <a:t> </a:t>
            </a:r>
            <a:r>
              <a:rPr lang="sv-SE" dirty="0" err="1"/>
              <a:t>Impact</a:t>
            </a:r>
            <a:r>
              <a:rPr lang="sv-SE" dirty="0"/>
              <a:t> Areas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865" y="1540871"/>
            <a:ext cx="8012355" cy="2977570"/>
          </a:xfrm>
        </p:spPr>
        <p:txBody>
          <a:bodyPr>
            <a:normAutofit/>
          </a:bodyPr>
          <a:lstStyle/>
          <a:p>
            <a:r>
              <a:rPr lang="en-GB" dirty="0"/>
              <a:t>The largest environmental impact is linked to the use phase (usually &gt;80%)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second largest impact is in the manufacturing stage (varies 2-20%)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impacts of the transport phase only account for 1% - 2% of total.</a:t>
            </a:r>
          </a:p>
          <a:p>
            <a:pPr marL="0" indent="0">
              <a:buNone/>
            </a:pPr>
            <a:endParaRPr lang="en-GB" dirty="0"/>
          </a:p>
          <a:p>
            <a:r>
              <a:rPr lang="sv-SE" dirty="0"/>
              <a:t>End-</a:t>
            </a:r>
            <a:r>
              <a:rPr lang="sv-SE" dirty="0" err="1"/>
              <a:t>of</a:t>
            </a:r>
            <a:r>
              <a:rPr lang="sv-SE" dirty="0"/>
              <a:t>-</a:t>
            </a:r>
            <a:r>
              <a:rPr lang="sv-SE" dirty="0" err="1"/>
              <a:t>life</a:t>
            </a:r>
            <a:r>
              <a:rPr lang="sv-SE" dirty="0"/>
              <a:t> management for SSL </a:t>
            </a:r>
            <a:r>
              <a:rPr lang="en-GB" dirty="0"/>
              <a:t>is generally low </a:t>
            </a:r>
          </a:p>
          <a:p>
            <a:pPr lvl="1"/>
            <a:r>
              <a:rPr lang="en-GB" dirty="0"/>
              <a:t>Can be a little higher for fluorescent (max 15%)</a:t>
            </a:r>
          </a:p>
        </p:txBody>
      </p:sp>
      <p:sp>
        <p:nvSpPr>
          <p:cNvPr id="4" name="Rectangle 3"/>
          <p:cNvSpPr/>
          <p:nvPr/>
        </p:nvSpPr>
        <p:spPr>
          <a:xfrm>
            <a:off x="566465" y="4434123"/>
            <a:ext cx="8117270" cy="533685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GB" dirty="0"/>
              <a:t>Source: </a:t>
            </a:r>
            <a:r>
              <a:rPr lang="en-GB" i="1" dirty="0">
                <a:hlinkClick r:id="rId2"/>
              </a:rPr>
              <a:t>Solid State Lighting Annex – Life Cycle Assessment of Solid State Lighting Final Report </a:t>
            </a:r>
            <a:r>
              <a:rPr lang="en-GB" i="1" dirty="0"/>
              <a:t>(2014)</a:t>
            </a:r>
            <a:r>
              <a:rPr lang="en-GB" b="1" dirty="0"/>
              <a:t> </a:t>
            </a:r>
            <a:r>
              <a:rPr lang="en-GB" dirty="0"/>
              <a:t>Energy Efficient End-Use Equipment (4E), International Energy Agency</a:t>
            </a:r>
          </a:p>
        </p:txBody>
      </p:sp>
    </p:spTree>
    <p:extLst>
      <p:ext uri="{BB962C8B-B14F-4D97-AF65-F5344CB8AC3E}">
        <p14:creationId xmlns:p14="http://schemas.microsoft.com/office/powerpoint/2010/main" val="2181039285"/>
      </p:ext>
    </p:extLst>
  </p:cSld>
  <p:clrMapOvr>
    <a:masterClrMapping/>
  </p:clrMapOvr>
</p:sld>
</file>

<file path=ppt/theme/theme1.xml><?xml version="1.0" encoding="utf-8"?>
<a:theme xmlns:a="http://schemas.openxmlformats.org/drawingml/2006/main" name="LU_PPT-mall_ENG_16-9">
  <a:themeElements>
    <a:clrScheme name="Anpassad 3">
      <a:dk1>
        <a:srgbClr val="9C6114"/>
      </a:dk1>
      <a:lt1>
        <a:sysClr val="window" lastClr="FFFFFF"/>
      </a:lt1>
      <a:dk2>
        <a:srgbClr val="000000"/>
      </a:dk2>
      <a:lt2>
        <a:srgbClr val="00008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npassad 3">
    <a:dk1>
      <a:srgbClr val="9C6114"/>
    </a:dk1>
    <a:lt1>
      <a:sysClr val="window" lastClr="FFFFFF"/>
    </a:lt1>
    <a:dk2>
      <a:srgbClr val="000000"/>
    </a:dk2>
    <a:lt2>
      <a:srgbClr val="000080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63BF9C92B99240B3E7F14218F461BB" ma:contentTypeVersion="8" ma:contentTypeDescription="Skapa ett nytt dokument." ma:contentTypeScope="" ma:versionID="9622308b3f1d117dca0643262ef13980">
  <xsd:schema xmlns:xsd="http://www.w3.org/2001/XMLSchema" xmlns:xs="http://www.w3.org/2001/XMLSchema" xmlns:p="http://schemas.microsoft.com/office/2006/metadata/properties" xmlns:ns2="896da0be-b8ae-4568-9a1a-0711e334fa0c" xmlns:ns3="fc694d6d-e3de-4f99-b58a-c28e7f4dd3ae" targetNamespace="http://schemas.microsoft.com/office/2006/metadata/properties" ma:root="true" ma:fieldsID="569b5eb6959fc9ed19b76ba9effc3aae" ns2:_="" ns3:_="">
    <xsd:import namespace="896da0be-b8ae-4568-9a1a-0711e334fa0c"/>
    <xsd:import namespace="fc694d6d-e3de-4f99-b58a-c28e7f4dd3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da0be-b8ae-4568-9a1a-0711e334f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694d6d-e3de-4f99-b58a-c28e7f4dd3a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910623-AE1C-44D3-B5BD-EAC2847842C9}"/>
</file>

<file path=customXml/itemProps2.xml><?xml version="1.0" encoding="utf-8"?>
<ds:datastoreItem xmlns:ds="http://schemas.openxmlformats.org/officeDocument/2006/customXml" ds:itemID="{849213A1-074B-4799-A523-B997D3274590}"/>
</file>

<file path=customXml/itemProps3.xml><?xml version="1.0" encoding="utf-8"?>
<ds:datastoreItem xmlns:ds="http://schemas.openxmlformats.org/officeDocument/2006/customXml" ds:itemID="{53F27E9D-049F-47BB-8B15-E2B713C6138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23908</TotalTime>
  <Words>1255</Words>
  <Application>Microsoft Office PowerPoint</Application>
  <PresentationFormat>Bildspel på skärmen (16:10)</PresentationFormat>
  <Paragraphs>278</Paragraphs>
  <Slides>31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31</vt:i4>
      </vt:variant>
    </vt:vector>
  </HeadingPairs>
  <TitlesOfParts>
    <vt:vector size="39" baseType="lpstr">
      <vt:lpstr>219E2931ArialUnicodeMS</vt:lpstr>
      <vt:lpstr>Arial</vt:lpstr>
      <vt:lpstr>Calibri</vt:lpstr>
      <vt:lpstr>Lucida Grande</vt:lpstr>
      <vt:lpstr>Times New Roman</vt:lpstr>
      <vt:lpstr>LU_PPT-mall_ENG_16-9</vt:lpstr>
      <vt:lpstr>Office Theme</vt:lpstr>
      <vt:lpstr>1_Office Theme</vt:lpstr>
      <vt:lpstr>PowerPoint-presentation</vt:lpstr>
      <vt:lpstr>Environmental Impacts from Lighting Products</vt:lpstr>
      <vt:lpstr>PowerPoint-presentation</vt:lpstr>
      <vt:lpstr>Inventory and system boundaries</vt:lpstr>
      <vt:lpstr>LED production</vt:lpstr>
      <vt:lpstr>PowerPoint-presentation</vt:lpstr>
      <vt:lpstr>PowerPoint-presentation</vt:lpstr>
      <vt:lpstr>PowerPoint-presentation</vt:lpstr>
      <vt:lpstr>Largest Impact Areas</vt:lpstr>
      <vt:lpstr>Life cycle environmental aspects</vt:lpstr>
      <vt:lpstr>PowerPoint-presentation</vt:lpstr>
      <vt:lpstr>PowerPoint-presentation</vt:lpstr>
      <vt:lpstr>Other environmental issues in life cycle</vt:lpstr>
      <vt:lpstr>Impact categories (e.g.)</vt:lpstr>
      <vt:lpstr>Other environmental issues in life cycle</vt:lpstr>
      <vt:lpstr>PowerPoint-presentation</vt:lpstr>
      <vt:lpstr>Two levels of criteria</vt:lpstr>
      <vt:lpstr>Life cycle perspective incorporated in GPP</vt:lpstr>
      <vt:lpstr>Revised and new GPP criteria</vt:lpstr>
      <vt:lpstr>Light Pollution</vt:lpstr>
      <vt:lpstr>Others</vt:lpstr>
      <vt:lpstr>GPP revision process</vt:lpstr>
      <vt:lpstr>Other environmental issues in life cycle</vt:lpstr>
      <vt:lpstr>PowerPoint-presentation</vt:lpstr>
      <vt:lpstr>White Light</vt:lpstr>
      <vt:lpstr>PowerPoint-presentation</vt:lpstr>
      <vt:lpstr>Example: impacts of mining rare earths</vt:lpstr>
      <vt:lpstr>Recycling Critical elements</vt:lpstr>
      <vt:lpstr>Dealing with rebound</vt:lpstr>
      <vt:lpstr>Environmental aspects for lighting - summary</vt:lpstr>
      <vt:lpstr>PowerPoint-presentation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Circular Economy and end of life issues with lighting products</dc:title>
  <dc:creator>Jessika Richter</dc:creator>
  <cp:lastModifiedBy>Fredrik Malmberg</cp:lastModifiedBy>
  <cp:revision>208</cp:revision>
  <dcterms:created xsi:type="dcterms:W3CDTF">2014-10-06T11:43:19Z</dcterms:created>
  <dcterms:modified xsi:type="dcterms:W3CDTF">2018-03-22T05:09:58Z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0x0101000C63BF9C92B99240B3E7F14218F461BB</vt:lpwstr>
  </property>
</Properties>
</file>