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drawings/drawing1.xml" ContentType="application/vnd.openxmlformats-officedocument.drawingml.chartshapes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style5.xml" ContentType="application/vnd.ms-office.chartstyl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charts/colors5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3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684" r:id="rId3"/>
  </p:sldMasterIdLst>
  <p:notesMasterIdLst>
    <p:notesMasterId r:id="rId21"/>
  </p:notesMasterIdLst>
  <p:handoutMasterIdLst>
    <p:handoutMasterId r:id="rId22"/>
  </p:handoutMasterIdLst>
  <p:sldIdLst>
    <p:sldId id="351" r:id="rId4"/>
    <p:sldId id="368" r:id="rId5"/>
    <p:sldId id="353" r:id="rId6"/>
    <p:sldId id="365" r:id="rId7"/>
    <p:sldId id="354" r:id="rId8"/>
    <p:sldId id="363" r:id="rId9"/>
    <p:sldId id="367" r:id="rId10"/>
    <p:sldId id="364" r:id="rId11"/>
    <p:sldId id="352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</p:sldIdLst>
  <p:sldSz cx="9144000" cy="5143500" type="screen16x9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68F"/>
    <a:srgbClr val="FFFFFF"/>
    <a:srgbClr val="CA99CB"/>
    <a:srgbClr val="BA5AA5"/>
    <a:srgbClr val="E9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5" autoAdjust="0"/>
    <p:restoredTop sz="93617" autoAdjust="0"/>
  </p:normalViewPr>
  <p:slideViewPr>
    <p:cSldViewPr>
      <p:cViewPr varScale="1">
        <p:scale>
          <a:sx n="96" d="100"/>
          <a:sy n="96" d="100"/>
        </p:scale>
        <p:origin x="66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351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-1\EKS$\Gate21\Data\1_Projects\112_Lighting%20Metropolis\3_Meetings\3_External%20meetings\Data_vejbelysning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-1\EKS$\Gate21\Data\1_Projects\112_Lighting%20Metropolis\3_Meetings\3_External%20meetings\Data_vejbelysn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-1\EKS$\Gate21\Data\1_Projects\112_Lighting%20Metropolis\3_Meetings\3_External%20meetings\Data_vejbelysn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-1\EKS$\Gate21\Data\1_Projects\112_Lighting%20Metropolis\3_Meetings\3_External%20meetings\Data_vejbelysn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-1\EKS$\Gate21\Data\1_Projects\112_Lighting%20Metropolis\3_Meetings\3_External%20meetings\Data_vejbelysn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2E-478C-95B3-BCA314A0177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2E-478C-95B3-BCA314A0177A}"/>
              </c:ext>
            </c:extLst>
          </c:dPt>
          <c:cat>
            <c:strRef>
              <c:f>'Ark4'!$C$48:$D$48</c:f>
              <c:strCache>
                <c:ptCount val="2"/>
                <c:pt idx="0">
                  <c:v>Konventionelle lyskilder (antal)</c:v>
                </c:pt>
                <c:pt idx="1">
                  <c:v>LED lyskilder (antal)</c:v>
                </c:pt>
              </c:strCache>
            </c:strRef>
          </c:cat>
          <c:val>
            <c:numRef>
              <c:f>'Ark4'!$C$49:$D$49</c:f>
              <c:numCache>
                <c:formatCode>General</c:formatCode>
                <c:ptCount val="2"/>
                <c:pt idx="0">
                  <c:v>356592.5</c:v>
                </c:pt>
                <c:pt idx="1">
                  <c:v>108547.5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2E-478C-95B3-BCA314A0177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22E-478C-95B3-BCA314A0177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B22E-478C-95B3-BCA314A0177A}"/>
              </c:ext>
            </c:extLst>
          </c:dPt>
          <c:cat>
            <c:strRef>
              <c:f>'Ark4'!$C$48:$D$48</c:f>
              <c:strCache>
                <c:ptCount val="2"/>
                <c:pt idx="0">
                  <c:v>Konventionelle lyskilder (antal)</c:v>
                </c:pt>
                <c:pt idx="1">
                  <c:v>LED lyskilder (antal)</c:v>
                </c:pt>
              </c:strCache>
            </c:strRef>
          </c:cat>
          <c:val>
            <c:numRef>
              <c:f>'Ark4'!$C$50:$D$50</c:f>
              <c:numCache>
                <c:formatCode>0%</c:formatCode>
                <c:ptCount val="2"/>
                <c:pt idx="0">
                  <c:v>0.76663477662639201</c:v>
                </c:pt>
                <c:pt idx="1">
                  <c:v>0.23336522337360793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22E-478C-95B3-BCA314A01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'Ark4'!$C$52</c:f>
              <c:strCache>
                <c:ptCount val="1"/>
                <c:pt idx="0">
                  <c:v>Konventionelle lyskilder (antal)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'Ark4'!$A$53:$A$67</c:f>
              <c:strCache>
                <c:ptCount val="15"/>
                <c:pt idx="0">
                  <c:v>Simrishamn</c:v>
                </c:pt>
                <c:pt idx="1">
                  <c:v>Hörby</c:v>
                </c:pt>
                <c:pt idx="2">
                  <c:v>Helsingborg</c:v>
                </c:pt>
                <c:pt idx="3">
                  <c:v>Landskrona</c:v>
                </c:pt>
                <c:pt idx="4">
                  <c:v>Eslöv</c:v>
                </c:pt>
                <c:pt idx="5">
                  <c:v>Skurup</c:v>
                </c:pt>
                <c:pt idx="6">
                  <c:v>Bjuv</c:v>
                </c:pt>
                <c:pt idx="7">
                  <c:v>Lund</c:v>
                </c:pt>
                <c:pt idx="8">
                  <c:v>Klippan</c:v>
                </c:pt>
                <c:pt idx="9">
                  <c:v>Kävlinge</c:v>
                </c:pt>
                <c:pt idx="10">
                  <c:v>Höör</c:v>
                </c:pt>
                <c:pt idx="11">
                  <c:v>Tomelilla</c:v>
                </c:pt>
                <c:pt idx="12">
                  <c:v>Ängelholm</c:v>
                </c:pt>
                <c:pt idx="13">
                  <c:v>Svalöv</c:v>
                </c:pt>
                <c:pt idx="14">
                  <c:v>Osby</c:v>
                </c:pt>
              </c:strCache>
            </c:strRef>
          </c:cat>
          <c:val>
            <c:numRef>
              <c:f>'Ark4'!$C$53:$C$67</c:f>
              <c:numCache>
                <c:formatCode>General</c:formatCode>
                <c:ptCount val="15"/>
                <c:pt idx="0">
                  <c:v>3000</c:v>
                </c:pt>
                <c:pt idx="1">
                  <c:v>2935</c:v>
                </c:pt>
                <c:pt idx="2">
                  <c:v>28500</c:v>
                </c:pt>
                <c:pt idx="3">
                  <c:v>9797</c:v>
                </c:pt>
                <c:pt idx="4">
                  <c:v>6000</c:v>
                </c:pt>
                <c:pt idx="5">
                  <c:v>4905</c:v>
                </c:pt>
                <c:pt idx="6">
                  <c:v>289</c:v>
                </c:pt>
                <c:pt idx="7">
                  <c:v>19800</c:v>
                </c:pt>
                <c:pt idx="8">
                  <c:v>2920</c:v>
                </c:pt>
                <c:pt idx="9">
                  <c:v>8200</c:v>
                </c:pt>
                <c:pt idx="10">
                  <c:v>402</c:v>
                </c:pt>
                <c:pt idx="11">
                  <c:v>660</c:v>
                </c:pt>
                <c:pt idx="12">
                  <c:v>2900</c:v>
                </c:pt>
                <c:pt idx="13">
                  <c:v>1000</c:v>
                </c:pt>
                <c:pt idx="14">
                  <c:v>4050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2-4E93-87FE-92A35BBFF089}"/>
            </c:ext>
          </c:extLst>
        </c:ser>
        <c:ser>
          <c:idx val="2"/>
          <c:order val="2"/>
          <c:tx>
            <c:strRef>
              <c:f>'Ark4'!$D$52</c:f>
              <c:strCache>
                <c:ptCount val="1"/>
                <c:pt idx="0">
                  <c:v>LED lyskilder (antal)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'Ark4'!$A$53:$A$67</c:f>
              <c:strCache>
                <c:ptCount val="15"/>
                <c:pt idx="0">
                  <c:v>Simrishamn</c:v>
                </c:pt>
                <c:pt idx="1">
                  <c:v>Hörby</c:v>
                </c:pt>
                <c:pt idx="2">
                  <c:v>Helsingborg</c:v>
                </c:pt>
                <c:pt idx="3">
                  <c:v>Landskrona</c:v>
                </c:pt>
                <c:pt idx="4">
                  <c:v>Eslöv</c:v>
                </c:pt>
                <c:pt idx="5">
                  <c:v>Skurup</c:v>
                </c:pt>
                <c:pt idx="6">
                  <c:v>Bjuv</c:v>
                </c:pt>
                <c:pt idx="7">
                  <c:v>Lund</c:v>
                </c:pt>
                <c:pt idx="8">
                  <c:v>Klippan</c:v>
                </c:pt>
                <c:pt idx="9">
                  <c:v>Kävlinge</c:v>
                </c:pt>
                <c:pt idx="10">
                  <c:v>Höör</c:v>
                </c:pt>
                <c:pt idx="11">
                  <c:v>Tomelilla</c:v>
                </c:pt>
                <c:pt idx="12">
                  <c:v>Ängelholm</c:v>
                </c:pt>
                <c:pt idx="13">
                  <c:v>Svalöv</c:v>
                </c:pt>
                <c:pt idx="14">
                  <c:v>Osby</c:v>
                </c:pt>
              </c:strCache>
            </c:strRef>
          </c:cat>
          <c:val>
            <c:numRef>
              <c:f>'Ark4'!$D$53:$D$67</c:f>
              <c:numCache>
                <c:formatCode>General</c:formatCode>
                <c:ptCount val="15"/>
                <c:pt idx="0">
                  <c:v>3400</c:v>
                </c:pt>
                <c:pt idx="1">
                  <c:v>305</c:v>
                </c:pt>
                <c:pt idx="2">
                  <c:v>1000</c:v>
                </c:pt>
                <c:pt idx="3">
                  <c:v>984</c:v>
                </c:pt>
                <c:pt idx="4">
                  <c:v>2000</c:v>
                </c:pt>
                <c:pt idx="5">
                  <c:v>0</c:v>
                </c:pt>
                <c:pt idx="6">
                  <c:v>4211</c:v>
                </c:pt>
                <c:pt idx="7">
                  <c:v>200</c:v>
                </c:pt>
                <c:pt idx="8">
                  <c:v>1808</c:v>
                </c:pt>
                <c:pt idx="9">
                  <c:v>800</c:v>
                </c:pt>
                <c:pt idx="10">
                  <c:v>38</c:v>
                </c:pt>
                <c:pt idx="11">
                  <c:v>40</c:v>
                </c:pt>
                <c:pt idx="12">
                  <c:v>7700</c:v>
                </c:pt>
                <c:pt idx="13">
                  <c:v>3300</c:v>
                </c:pt>
                <c:pt idx="14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E2-4E93-87FE-92A35BBFF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7508192"/>
        <c:axId val="45748752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'Ark4'!$B$52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'Ark4'!$A$53:$A$67</c15:sqref>
                        </c15:formulaRef>
                      </c:ext>
                    </c:extLst>
                    <c:strCache>
                      <c:ptCount val="15"/>
                      <c:pt idx="0">
                        <c:v>Simrishamn</c:v>
                      </c:pt>
                      <c:pt idx="1">
                        <c:v>Hörby</c:v>
                      </c:pt>
                      <c:pt idx="2">
                        <c:v>Helsingborg</c:v>
                      </c:pt>
                      <c:pt idx="3">
                        <c:v>Landskrona</c:v>
                      </c:pt>
                      <c:pt idx="4">
                        <c:v>Eslöv</c:v>
                      </c:pt>
                      <c:pt idx="5">
                        <c:v>Skurup</c:v>
                      </c:pt>
                      <c:pt idx="6">
                        <c:v>Bjuv</c:v>
                      </c:pt>
                      <c:pt idx="7">
                        <c:v>Lund</c:v>
                      </c:pt>
                      <c:pt idx="8">
                        <c:v>Klippan</c:v>
                      </c:pt>
                      <c:pt idx="9">
                        <c:v>Kävlinge</c:v>
                      </c:pt>
                      <c:pt idx="10">
                        <c:v>Höör</c:v>
                      </c:pt>
                      <c:pt idx="11">
                        <c:v>Tomelilla</c:v>
                      </c:pt>
                      <c:pt idx="12">
                        <c:v>Ängelholm</c:v>
                      </c:pt>
                      <c:pt idx="13">
                        <c:v>Svalöv</c:v>
                      </c:pt>
                      <c:pt idx="14">
                        <c:v>Osby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'Ark4'!$B$53:$B$67</c15:sqref>
                        </c15:formulaRef>
                      </c:ext>
                    </c:extLst>
                    <c:numCache>
                      <c:formatCode>General</c:formatCode>
                      <c:ptCount val="1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2E2-4E93-87FE-92A35BBFF089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'Ark4'!$E$52</c15:sqref>
                        </c15:formulaRef>
                      </c:ext>
                    </c:extLst>
                    <c:strCache>
                      <c:ptCount val="1"/>
                      <c:pt idx="0">
                        <c:v>Total lyspunkter (antal)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'Ark4'!$A$53:$A$67</c15:sqref>
                        </c15:formulaRef>
                      </c:ext>
                    </c:extLst>
                    <c:strCache>
                      <c:ptCount val="15"/>
                      <c:pt idx="0">
                        <c:v>Simrishamn</c:v>
                      </c:pt>
                      <c:pt idx="1">
                        <c:v>Hörby</c:v>
                      </c:pt>
                      <c:pt idx="2">
                        <c:v>Helsingborg</c:v>
                      </c:pt>
                      <c:pt idx="3">
                        <c:v>Landskrona</c:v>
                      </c:pt>
                      <c:pt idx="4">
                        <c:v>Eslöv</c:v>
                      </c:pt>
                      <c:pt idx="5">
                        <c:v>Skurup</c:v>
                      </c:pt>
                      <c:pt idx="6">
                        <c:v>Bjuv</c:v>
                      </c:pt>
                      <c:pt idx="7">
                        <c:v>Lund</c:v>
                      </c:pt>
                      <c:pt idx="8">
                        <c:v>Klippan</c:v>
                      </c:pt>
                      <c:pt idx="9">
                        <c:v>Kävlinge</c:v>
                      </c:pt>
                      <c:pt idx="10">
                        <c:v>Höör</c:v>
                      </c:pt>
                      <c:pt idx="11">
                        <c:v>Tomelilla</c:v>
                      </c:pt>
                      <c:pt idx="12">
                        <c:v>Ängelholm</c:v>
                      </c:pt>
                      <c:pt idx="13">
                        <c:v>Svalöv</c:v>
                      </c:pt>
                      <c:pt idx="14">
                        <c:v>Osby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'Ark4'!$E$53:$E$67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6400</c:v>
                      </c:pt>
                      <c:pt idx="1">
                        <c:v>3240</c:v>
                      </c:pt>
                      <c:pt idx="2">
                        <c:v>29500</c:v>
                      </c:pt>
                      <c:pt idx="3">
                        <c:v>10781</c:v>
                      </c:pt>
                      <c:pt idx="4">
                        <c:v>8000</c:v>
                      </c:pt>
                      <c:pt idx="5">
                        <c:v>4905</c:v>
                      </c:pt>
                      <c:pt idx="6">
                        <c:v>4500</c:v>
                      </c:pt>
                      <c:pt idx="7">
                        <c:v>20000</c:v>
                      </c:pt>
                      <c:pt idx="8">
                        <c:v>4728</c:v>
                      </c:pt>
                      <c:pt idx="9">
                        <c:v>9000</c:v>
                      </c:pt>
                      <c:pt idx="10">
                        <c:v>440</c:v>
                      </c:pt>
                      <c:pt idx="11">
                        <c:v>700</c:v>
                      </c:pt>
                      <c:pt idx="12">
                        <c:v>10600</c:v>
                      </c:pt>
                      <c:pt idx="13">
                        <c:v>4300</c:v>
                      </c:pt>
                      <c:pt idx="14">
                        <c:v>4500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C2E2-4E93-87FE-92A35BBFF089}"/>
                  </c:ext>
                </c:extLst>
              </c15:ser>
            </c15:filteredBarSeries>
          </c:ext>
        </c:extLst>
      </c:barChart>
      <c:catAx>
        <c:axId val="45750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57487528"/>
        <c:crosses val="autoZero"/>
        <c:auto val="1"/>
        <c:lblAlgn val="ctr"/>
        <c:lblOffset val="100"/>
        <c:noMultiLvlLbl val="0"/>
      </c:catAx>
      <c:valAx>
        <c:axId val="45748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5750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'Ark4'!$C$1</c:f>
              <c:strCache>
                <c:ptCount val="1"/>
                <c:pt idx="0">
                  <c:v>Konventionelle lyskilder (antal)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'Ark4'!$B$2:$B$47</c:f>
              <c:numCache>
                <c:formatCode>General</c:formatCode>
                <c:ptCount val="4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</c:numCache>
            </c:numRef>
          </c:cat>
          <c:val>
            <c:numRef>
              <c:f>'Ark4'!$C$2:$C$47</c:f>
              <c:numCache>
                <c:formatCode>General</c:formatCode>
                <c:ptCount val="46"/>
                <c:pt idx="0">
                  <c:v>2210</c:v>
                </c:pt>
                <c:pt idx="1">
                  <c:v>3800</c:v>
                </c:pt>
                <c:pt idx="2">
                  <c:v>2400</c:v>
                </c:pt>
                <c:pt idx="3">
                  <c:v>3990</c:v>
                </c:pt>
                <c:pt idx="4">
                  <c:v>4750</c:v>
                </c:pt>
                <c:pt idx="5">
                  <c:v>3500</c:v>
                </c:pt>
                <c:pt idx="6">
                  <c:v>4950</c:v>
                </c:pt>
                <c:pt idx="7">
                  <c:v>5390</c:v>
                </c:pt>
                <c:pt idx="8">
                  <c:v>4800</c:v>
                </c:pt>
                <c:pt idx="9">
                  <c:v>5220</c:v>
                </c:pt>
                <c:pt idx="10">
                  <c:v>5800</c:v>
                </c:pt>
                <c:pt idx="11">
                  <c:v>5800</c:v>
                </c:pt>
                <c:pt idx="12">
                  <c:v>4750</c:v>
                </c:pt>
                <c:pt idx="13">
                  <c:v>5895</c:v>
                </c:pt>
                <c:pt idx="14">
                  <c:v>5520</c:v>
                </c:pt>
                <c:pt idx="15">
                  <c:v>5600</c:v>
                </c:pt>
                <c:pt idx="16">
                  <c:v>7140</c:v>
                </c:pt>
                <c:pt idx="17">
                  <c:v>6525</c:v>
                </c:pt>
                <c:pt idx="18">
                  <c:v>5600</c:v>
                </c:pt>
                <c:pt idx="19">
                  <c:v>8000</c:v>
                </c:pt>
                <c:pt idx="20">
                  <c:v>7790</c:v>
                </c:pt>
                <c:pt idx="21">
                  <c:v>0</c:v>
                </c:pt>
                <c:pt idx="22">
                  <c:v>3600</c:v>
                </c:pt>
                <c:pt idx="23" formatCode="0">
                  <c:v>8692.5</c:v>
                </c:pt>
                <c:pt idx="24">
                  <c:v>5300</c:v>
                </c:pt>
                <c:pt idx="25">
                  <c:v>7500</c:v>
                </c:pt>
                <c:pt idx="26">
                  <c:v>9000</c:v>
                </c:pt>
                <c:pt idx="27">
                  <c:v>7300</c:v>
                </c:pt>
                <c:pt idx="28">
                  <c:v>8000</c:v>
                </c:pt>
                <c:pt idx="29">
                  <c:v>7200</c:v>
                </c:pt>
                <c:pt idx="30">
                  <c:v>3150.0000000000009</c:v>
                </c:pt>
                <c:pt idx="31">
                  <c:v>9900</c:v>
                </c:pt>
                <c:pt idx="32">
                  <c:v>9690</c:v>
                </c:pt>
                <c:pt idx="33">
                  <c:v>7800</c:v>
                </c:pt>
                <c:pt idx="34">
                  <c:v>7200</c:v>
                </c:pt>
                <c:pt idx="35">
                  <c:v>11346</c:v>
                </c:pt>
                <c:pt idx="36">
                  <c:v>12300</c:v>
                </c:pt>
                <c:pt idx="37">
                  <c:v>11250</c:v>
                </c:pt>
                <c:pt idx="38">
                  <c:v>11310</c:v>
                </c:pt>
                <c:pt idx="39">
                  <c:v>13700</c:v>
                </c:pt>
                <c:pt idx="40">
                  <c:v>14250</c:v>
                </c:pt>
                <c:pt idx="41">
                  <c:v>9300</c:v>
                </c:pt>
                <c:pt idx="42">
                  <c:v>11390</c:v>
                </c:pt>
                <c:pt idx="43">
                  <c:v>15300</c:v>
                </c:pt>
                <c:pt idx="44">
                  <c:v>16684</c:v>
                </c:pt>
                <c:pt idx="45">
                  <c:v>26000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2-4D3B-9EEF-84BB3135476A}"/>
            </c:ext>
          </c:extLst>
        </c:ser>
        <c:ser>
          <c:idx val="1"/>
          <c:order val="1"/>
          <c:tx>
            <c:strRef>
              <c:f>'Ark4'!$D$1</c:f>
              <c:strCache>
                <c:ptCount val="1"/>
                <c:pt idx="0">
                  <c:v>LED lyskilder (antal)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'Ark4'!$B$2:$B$47</c:f>
              <c:numCache>
                <c:formatCode>General</c:formatCode>
                <c:ptCount val="4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</c:numCache>
            </c:numRef>
          </c:cat>
          <c:val>
            <c:numRef>
              <c:f>'Ark4'!$D$2:$D$47</c:f>
              <c:numCache>
                <c:formatCode>General</c:formatCode>
                <c:ptCount val="46"/>
                <c:pt idx="0">
                  <c:v>390</c:v>
                </c:pt>
                <c:pt idx="1">
                  <c:v>200</c:v>
                </c:pt>
                <c:pt idx="2">
                  <c:v>1600</c:v>
                </c:pt>
                <c:pt idx="3">
                  <c:v>210</c:v>
                </c:pt>
                <c:pt idx="4">
                  <c:v>250</c:v>
                </c:pt>
                <c:pt idx="5">
                  <c:v>1500</c:v>
                </c:pt>
                <c:pt idx="6">
                  <c:v>50</c:v>
                </c:pt>
                <c:pt idx="7">
                  <c:v>110</c:v>
                </c:pt>
                <c:pt idx="8">
                  <c:v>1200</c:v>
                </c:pt>
                <c:pt idx="9">
                  <c:v>780</c:v>
                </c:pt>
                <c:pt idx="10">
                  <c:v>500</c:v>
                </c:pt>
                <c:pt idx="11">
                  <c:v>600</c:v>
                </c:pt>
                <c:pt idx="12">
                  <c:v>1650</c:v>
                </c:pt>
                <c:pt idx="13">
                  <c:v>655</c:v>
                </c:pt>
                <c:pt idx="14">
                  <c:v>1380</c:v>
                </c:pt>
                <c:pt idx="15">
                  <c:v>1400</c:v>
                </c:pt>
                <c:pt idx="16">
                  <c:v>0</c:v>
                </c:pt>
                <c:pt idx="17">
                  <c:v>975</c:v>
                </c:pt>
                <c:pt idx="18">
                  <c:v>2300</c:v>
                </c:pt>
                <c:pt idx="19">
                  <c:v>0</c:v>
                </c:pt>
                <c:pt idx="20">
                  <c:v>410</c:v>
                </c:pt>
                <c:pt idx="21">
                  <c:v>9000</c:v>
                </c:pt>
                <c:pt idx="22">
                  <c:v>5400</c:v>
                </c:pt>
                <c:pt idx="23" formatCode="0">
                  <c:v>457.5</c:v>
                </c:pt>
                <c:pt idx="24">
                  <c:v>4000</c:v>
                </c:pt>
                <c:pt idx="25">
                  <c:v>2500</c:v>
                </c:pt>
                <c:pt idx="26">
                  <c:v>1000</c:v>
                </c:pt>
                <c:pt idx="27">
                  <c:v>2700</c:v>
                </c:pt>
                <c:pt idx="28">
                  <c:v>2000</c:v>
                </c:pt>
                <c:pt idx="29">
                  <c:v>3300</c:v>
                </c:pt>
                <c:pt idx="30">
                  <c:v>7349.9999999999991</c:v>
                </c:pt>
                <c:pt idx="31">
                  <c:v>1100</c:v>
                </c:pt>
                <c:pt idx="32">
                  <c:v>1710</c:v>
                </c:pt>
                <c:pt idx="33">
                  <c:v>4200</c:v>
                </c:pt>
                <c:pt idx="34">
                  <c:v>4800</c:v>
                </c:pt>
                <c:pt idx="35">
                  <c:v>854.00000000000011</c:v>
                </c:pt>
                <c:pt idx="36">
                  <c:v>0</c:v>
                </c:pt>
                <c:pt idx="37">
                  <c:v>1250</c:v>
                </c:pt>
                <c:pt idx="38">
                  <c:v>1690</c:v>
                </c:pt>
                <c:pt idx="39">
                  <c:v>1000.0000000000001</c:v>
                </c:pt>
                <c:pt idx="40">
                  <c:v>750</c:v>
                </c:pt>
                <c:pt idx="41">
                  <c:v>7299.9999999999991</c:v>
                </c:pt>
                <c:pt idx="42">
                  <c:v>5610</c:v>
                </c:pt>
                <c:pt idx="43">
                  <c:v>2700</c:v>
                </c:pt>
                <c:pt idx="44">
                  <c:v>2716.0000000000005</c:v>
                </c:pt>
                <c:pt idx="45">
                  <c:v>19000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12-4D3B-9EEF-84BB31354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4275464"/>
        <c:axId val="694276120"/>
      </c:barChart>
      <c:catAx>
        <c:axId val="694275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94276120"/>
        <c:crosses val="autoZero"/>
        <c:auto val="1"/>
        <c:lblAlgn val="ctr"/>
        <c:lblOffset val="100"/>
        <c:noMultiLvlLbl val="0"/>
      </c:catAx>
      <c:valAx>
        <c:axId val="694276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94275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235296909165904E-2"/>
          <c:y val="5.7512393138829179E-2"/>
          <c:w val="0.77934446599972107"/>
          <c:h val="0.70887214669513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lyskildetyper!$B$20</c:f>
              <c:strCache>
                <c:ptCount val="1"/>
                <c:pt idx="0">
                  <c:v>Ørsted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lyskildetyper!$A$21:$A$31</c:f>
              <c:strCache>
                <c:ptCount val="11"/>
                <c:pt idx="0">
                  <c:v>Glødepære</c:v>
                </c:pt>
                <c:pt idx="1">
                  <c:v>Halogen</c:v>
                </c:pt>
                <c:pt idx="2">
                  <c:v>Højretryk Natrium</c:v>
                </c:pt>
                <c:pt idx="3">
                  <c:v>Kompaktlysrør </c:v>
                </c:pt>
                <c:pt idx="4">
                  <c:v>Kviksolv</c:v>
                </c:pt>
                <c:pt idx="5">
                  <c:v>LED</c:v>
                </c:pt>
                <c:pt idx="6">
                  <c:v>Lysrør, 1-pulver</c:v>
                </c:pt>
                <c:pt idx="7">
                  <c:v>Lysrør, øvrige typer</c:v>
                </c:pt>
                <c:pt idx="8">
                  <c:v>Methalhalogen</c:v>
                </c:pt>
                <c:pt idx="9">
                  <c:v>QL-lampe</c:v>
                </c:pt>
                <c:pt idx="10">
                  <c:v>Ukurante lyskilder</c:v>
                </c:pt>
              </c:strCache>
            </c:strRef>
          </c:cat>
          <c:val>
            <c:numRef>
              <c:f>lyskildetyper!$B$21:$B$31</c:f>
              <c:numCache>
                <c:formatCode>General</c:formatCode>
                <c:ptCount val="11"/>
                <c:pt idx="0">
                  <c:v>43</c:v>
                </c:pt>
                <c:pt idx="1">
                  <c:v>43</c:v>
                </c:pt>
                <c:pt idx="2">
                  <c:v>18900</c:v>
                </c:pt>
                <c:pt idx="3">
                  <c:v>78216</c:v>
                </c:pt>
                <c:pt idx="4">
                  <c:v>18612</c:v>
                </c:pt>
                <c:pt idx="5">
                  <c:v>20019</c:v>
                </c:pt>
                <c:pt idx="6">
                  <c:v>1149</c:v>
                </c:pt>
                <c:pt idx="7">
                  <c:v>4843</c:v>
                </c:pt>
                <c:pt idx="8">
                  <c:v>17150</c:v>
                </c:pt>
                <c:pt idx="9">
                  <c:v>462</c:v>
                </c:pt>
                <c:pt idx="10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C-4475-BD76-9FB06E262FF7}"/>
            </c:ext>
          </c:extLst>
        </c:ser>
        <c:ser>
          <c:idx val="1"/>
          <c:order val="1"/>
          <c:tx>
            <c:strRef>
              <c:f>lyskildetyper!$C$20</c:f>
              <c:strCache>
                <c:ptCount val="1"/>
                <c:pt idx="0">
                  <c:v>SEAS-NVE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lyskildetyper!$A$21:$A$31</c:f>
              <c:strCache>
                <c:ptCount val="11"/>
                <c:pt idx="0">
                  <c:v>Glødepære</c:v>
                </c:pt>
                <c:pt idx="1">
                  <c:v>Halogen</c:v>
                </c:pt>
                <c:pt idx="2">
                  <c:v>Højretryk Natrium</c:v>
                </c:pt>
                <c:pt idx="3">
                  <c:v>Kompaktlysrør </c:v>
                </c:pt>
                <c:pt idx="4">
                  <c:v>Kviksolv</c:v>
                </c:pt>
                <c:pt idx="5">
                  <c:v>LED</c:v>
                </c:pt>
                <c:pt idx="6">
                  <c:v>Lysrør, 1-pulver</c:v>
                </c:pt>
                <c:pt idx="7">
                  <c:v>Lysrør, øvrige typer</c:v>
                </c:pt>
                <c:pt idx="8">
                  <c:v>Methalhalogen</c:v>
                </c:pt>
                <c:pt idx="9">
                  <c:v>QL-lampe</c:v>
                </c:pt>
                <c:pt idx="10">
                  <c:v>Ukurante lyskilder</c:v>
                </c:pt>
              </c:strCache>
            </c:strRef>
          </c:cat>
          <c:val>
            <c:numRef>
              <c:f>lyskildetyper!$C$21:$C$31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5165</c:v>
                </c:pt>
                <c:pt idx="3">
                  <c:v>25269</c:v>
                </c:pt>
                <c:pt idx="4">
                  <c:v>2540</c:v>
                </c:pt>
                <c:pt idx="5">
                  <c:v>14422</c:v>
                </c:pt>
                <c:pt idx="6">
                  <c:v>1959</c:v>
                </c:pt>
                <c:pt idx="7">
                  <c:v>0</c:v>
                </c:pt>
                <c:pt idx="8">
                  <c:v>6763</c:v>
                </c:pt>
                <c:pt idx="9">
                  <c:v>121</c:v>
                </c:pt>
                <c:pt idx="10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CC-4475-BD76-9FB06E262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8490944"/>
        <c:axId val="698491272"/>
      </c:barChart>
      <c:catAx>
        <c:axId val="69849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98491272"/>
        <c:crosses val="autoZero"/>
        <c:auto val="1"/>
        <c:lblAlgn val="ctr"/>
        <c:lblOffset val="100"/>
        <c:noMultiLvlLbl val="0"/>
      </c:catAx>
      <c:valAx>
        <c:axId val="698491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9849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90846856099509288"/>
          <c:y val="5.4895916107035966E-2"/>
          <c:w val="7.3561946061090205E-2"/>
          <c:h val="0.15951721128555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46375397765544"/>
          <c:y val="0.12120906801007558"/>
          <c:w val="0.82433860590435049"/>
          <c:h val="0.612380782377013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'Ark5'!$R$42</c:f>
              <c:strCache>
                <c:ptCount val="1"/>
                <c:pt idx="0">
                  <c:v>Energiforbrug MWh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'Ark5'!$S$41:$T$41</c:f>
              <c:strCache>
                <c:ptCount val="2"/>
                <c:pt idx="0">
                  <c:v> DK: 46 kommuner </c:v>
                </c:pt>
                <c:pt idx="1">
                  <c:v> SE: 15 af 32 kommuner  </c:v>
                </c:pt>
              </c:strCache>
            </c:strRef>
          </c:cat>
          <c:val>
            <c:numRef>
              <c:f>'Ark5'!$S$42:$T$42</c:f>
              <c:numCache>
                <c:formatCode>_ * #,##0_ ;_ * \-#,##0_ ;_ * "-"??_ ;_ @_ </c:formatCode>
                <c:ptCount val="2"/>
                <c:pt idx="0">
                  <c:v>102716.5625</c:v>
                </c:pt>
                <c:pt idx="1">
                  <c:v>27119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E-4895-84FC-9D931A6E2863}"/>
            </c:ext>
          </c:extLst>
        </c:ser>
        <c:ser>
          <c:idx val="1"/>
          <c:order val="1"/>
          <c:tx>
            <c:strRef>
              <c:f>'Ark5'!$R$43</c:f>
              <c:strCache>
                <c:ptCount val="1"/>
                <c:pt idx="0">
                  <c:v>Energibesparelse ved LED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'Ark5'!$S$41:$T$41</c:f>
              <c:strCache>
                <c:ptCount val="2"/>
                <c:pt idx="0">
                  <c:v> DK: 46 kommuner </c:v>
                </c:pt>
                <c:pt idx="1">
                  <c:v> SE: 15 af 32 kommuner  </c:v>
                </c:pt>
              </c:strCache>
            </c:strRef>
          </c:cat>
          <c:val>
            <c:numRef>
              <c:f>'Ark5'!$S$43:$T$43</c:f>
              <c:numCache>
                <c:formatCode>_ * #,##0_ ;_ * \-#,##0_ ;_ * "-"??_ ;_ @_ </c:formatCode>
                <c:ptCount val="2"/>
                <c:pt idx="0">
                  <c:v>27119</c:v>
                </c:pt>
                <c:pt idx="1">
                  <c:v>11919.75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CE-4895-84FC-9D931A6E2863}"/>
            </c:ext>
          </c:extLst>
        </c:ser>
        <c:ser>
          <c:idx val="2"/>
          <c:order val="2"/>
          <c:tx>
            <c:strRef>
              <c:f>'Ark5'!$R$44</c:f>
              <c:strCache>
                <c:ptCount val="1"/>
                <c:pt idx="0">
                  <c:v>Energibesparelse ekstra ved styring og dæmpning (MWh)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'Ark5'!$S$41:$T$41</c:f>
              <c:strCache>
                <c:ptCount val="2"/>
                <c:pt idx="0">
                  <c:v> DK: 46 kommuner </c:v>
                </c:pt>
                <c:pt idx="1">
                  <c:v> SE: 15 af 32 kommuner  </c:v>
                </c:pt>
              </c:strCache>
            </c:strRef>
          </c:cat>
          <c:val>
            <c:numRef>
              <c:f>'Ark5'!$S$44:$T$44</c:f>
              <c:numCache>
                <c:formatCode>_ * #,##0_ ;_ * \-#,##0_ ;_ * "-"??_ ;_ @_ </c:formatCode>
                <c:ptCount val="2"/>
                <c:pt idx="0">
                  <c:v>25679.140625</c:v>
                </c:pt>
                <c:pt idx="1">
                  <c:v>6779.75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CE-4895-84FC-9D931A6E2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6559360"/>
        <c:axId val="466566904"/>
      </c:barChart>
      <c:catAx>
        <c:axId val="46655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66566904"/>
        <c:crosses val="autoZero"/>
        <c:auto val="1"/>
        <c:lblAlgn val="ctr"/>
        <c:lblOffset val="100"/>
        <c:noMultiLvlLbl val="0"/>
      </c:catAx>
      <c:valAx>
        <c:axId val="46656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6655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96974653530629"/>
          <c:y val="0.81591112041431779"/>
          <c:w val="0.78406038013364276"/>
          <c:h val="5.7661527153092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0.29332</cdr:x>
      <cdr:y>0.24214</cdr:y>
    </cdr:from>
    <cdr:to>
      <cdr:x>0.41675</cdr:x>
      <cdr:y>0.36375</cdr:y>
    </cdr:to>
    <cdr:sp macro="" textlink="">
      <cdr:nvSpPr>
        <cdr:cNvPr id="2" name="Tekstfelt 1">
          <a:extLst xmlns:a="http://schemas.openxmlformats.org/drawingml/2006/main">
            <a:ext uri="{FF2B5EF4-FFF2-40B4-BE49-F238E27FC236}">
              <a16:creationId xmlns:a16="http://schemas.microsoft.com/office/drawing/2014/main" id="{D2D24ED2-CF2A-4DA8-99FA-413B48321514}"/>
            </a:ext>
          </a:extLst>
        </cdr:cNvPr>
        <cdr:cNvSpPr txBox="1"/>
      </cdr:nvSpPr>
      <cdr:spPr>
        <a:xfrm xmlns:a="http://schemas.openxmlformats.org/drawingml/2006/main">
          <a:off x="971600" y="627697"/>
          <a:ext cx="408832" cy="315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600" b="1" dirty="0"/>
            <a:t>LED</a:t>
          </a:r>
        </a:p>
      </cdr:txBody>
    </cdr:sp>
  </cdr:relSizeAnchor>
  <cdr:relSizeAnchor xmlns:cdr="http://schemas.openxmlformats.org/drawingml/2006/chartDrawing">
    <cdr:from>
      <cdr:x>0.30996</cdr:x>
      <cdr:y>0.61148</cdr:y>
    </cdr:from>
    <cdr:to>
      <cdr:x>0.5</cdr:x>
      <cdr:y>0.7069</cdr:y>
    </cdr:to>
    <cdr:sp macro="" textlink="">
      <cdr:nvSpPr>
        <cdr:cNvPr id="4" name="Tekstfelt 3">
          <a:extLst xmlns:a="http://schemas.openxmlformats.org/drawingml/2006/main">
            <a:ext uri="{FF2B5EF4-FFF2-40B4-BE49-F238E27FC236}">
              <a16:creationId xmlns:a16="http://schemas.microsoft.com/office/drawing/2014/main" id="{C2EA0F69-FB22-406A-9982-E3F51A4350B7}"/>
            </a:ext>
          </a:extLst>
        </cdr:cNvPr>
        <cdr:cNvSpPr txBox="1"/>
      </cdr:nvSpPr>
      <cdr:spPr>
        <a:xfrm xmlns:a="http://schemas.openxmlformats.org/drawingml/2006/main">
          <a:off x="1026702" y="1585144"/>
          <a:ext cx="629482" cy="247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400" b="1" dirty="0"/>
            <a:t>KONVENTIONELLE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latin typeface="Arial" charset="0"/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C2AAE-9914-AF4C-AC51-9969CFDCC816}" type="datetimeFigureOut">
              <a:rPr lang="da-DK" smtClean="0">
                <a:latin typeface="Arial" charset="0"/>
              </a:rPr>
              <a:t>22-03-2018</a:t>
            </a:fld>
            <a:endParaRPr lang="da-DK" dirty="0">
              <a:latin typeface="Arial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Arial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B516B-8EDC-B146-B39B-52B28ADAF73B}" type="slidenum">
              <a:rPr lang="da-DK" smtClean="0">
                <a:latin typeface="Arial" charset="0"/>
              </a:rPr>
              <a:t>‹nr.›</a:t>
            </a:fld>
            <a:endParaRPr lang="da-DK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6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Arial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Arial" charset="0"/>
              </a:defRPr>
            </a:lvl1pPr>
          </a:lstStyle>
          <a:p>
            <a:fld id="{9FCC62DD-696A-E74D-9C3C-71671C949941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Arial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Arial" charset="0"/>
              </a:defRPr>
            </a:lvl1pPr>
          </a:lstStyle>
          <a:p>
            <a:fld id="{7BA04F9E-9C2A-0F47-9EDB-B1581F4231F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141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662880" y="2445432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Skrifttype Arial Normal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2880" y="1519326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Skrifttype Arial Fed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357507"/>
            <a:ext cx="1230630" cy="682879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64902"/>
            <a:ext cx="792088" cy="85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8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da-DK"/>
              <a:t>Træk billede til pladsholder, eller klik på symbol for at tilføje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6FD663-DC72-400B-B985-66FA06D6A073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6024D8-78C2-49CC-8AE8-F334C2AEA7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976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6FD663-DC72-400B-B985-66FA06D6A073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6024D8-78C2-49CC-8AE8-F334C2AEA7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1091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6FD663-DC72-400B-B985-66FA06D6A073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6024D8-78C2-49CC-8AE8-F334C2AEA7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1515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662880" y="2446200"/>
            <a:ext cx="640080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2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Skrifttype Arial Normal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2880" y="1519326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Skrifttype Arial Fed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10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357507"/>
            <a:ext cx="1230630" cy="682879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600" y="249492"/>
            <a:ext cx="1078230" cy="10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72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10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96"/>
            <a:ext cx="9144001" cy="4755277"/>
          </a:xfrm>
          <a:prstGeom prst="rect">
            <a:avLst/>
          </a:prstGeom>
        </p:spPr>
      </p:pic>
      <p:sp>
        <p:nvSpPr>
          <p:cNvPr id="14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662880" y="2446200"/>
            <a:ext cx="640080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2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Skrifttype Arial Normal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662880" y="1519326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Skrifttype Arial Fed</a:t>
            </a:r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600" y="249492"/>
            <a:ext cx="1078230" cy="1078230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357507"/>
            <a:ext cx="1230630" cy="68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0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10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357507"/>
            <a:ext cx="1230630" cy="682879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760" y="-740706"/>
            <a:ext cx="6336792" cy="63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80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10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5996"/>
            <a:ext cx="9144001" cy="475527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357507"/>
            <a:ext cx="1230630" cy="682879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760" y="-740706"/>
            <a:ext cx="6336792" cy="63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30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1571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2500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821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357507"/>
            <a:ext cx="1230630" cy="682879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762" y="-740704"/>
            <a:ext cx="6192774" cy="619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54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44" y="1260872"/>
            <a:ext cx="3868737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44" y="1878806"/>
            <a:ext cx="3868737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720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784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8599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4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740573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44" y="1543052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3482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4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740573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44" y="1543052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94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3654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6" y="273846"/>
            <a:ext cx="57626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87482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662880" y="2446200"/>
            <a:ext cx="640080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Skrifttype Arial Normal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2880" y="1520100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Skrifttype Arial Fed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10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357507"/>
            <a:ext cx="1230630" cy="682879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600" y="249492"/>
            <a:ext cx="1078230" cy="10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6409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10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762" y="-740704"/>
            <a:ext cx="6192774" cy="6192774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357507"/>
            <a:ext cx="1230630" cy="68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24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319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7" y="205979"/>
            <a:ext cx="7200800" cy="857250"/>
          </a:xfrm>
        </p:spPr>
        <p:txBody>
          <a:bodyPr/>
          <a:lstStyle>
            <a:lvl1pPr algn="l">
              <a:defRPr baseline="0">
                <a:latin typeface="Arial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Skrifttype Arial Fed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200154"/>
            <a:ext cx="7776864" cy="3394472"/>
          </a:xfrm>
        </p:spPr>
        <p:txBody>
          <a:bodyPr/>
          <a:lstStyle>
            <a:lvl1pPr>
              <a:defRPr baseline="0">
                <a:latin typeface="Arial" charset="0"/>
                <a:cs typeface="Arial" panose="020B0604020202020204" pitchFamily="34" charset="0"/>
              </a:defRPr>
            </a:lvl1pPr>
            <a:lvl2pPr>
              <a:defRPr baseline="0">
                <a:latin typeface="Arial" charset="0"/>
                <a:cs typeface="Arial" panose="020B0604020202020204" pitchFamily="34" charset="0"/>
              </a:defRPr>
            </a:lvl2pPr>
            <a:lvl3pPr>
              <a:defRPr baseline="0">
                <a:latin typeface="Arial" charset="0"/>
                <a:cs typeface="Arial" panose="020B0604020202020204" pitchFamily="34" charset="0"/>
              </a:defRPr>
            </a:lvl3pPr>
            <a:lvl4pPr>
              <a:defRPr baseline="0">
                <a:latin typeface="Arial" charset="0"/>
                <a:cs typeface="Arial" panose="020B0604020202020204" pitchFamily="34" charset="0"/>
              </a:defRPr>
            </a:lvl4pPr>
            <a:lvl5pPr>
              <a:defRPr baseline="0">
                <a:latin typeface="Arial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4266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5587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39371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44" y="1260872"/>
            <a:ext cx="3868737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44" y="1878806"/>
            <a:ext cx="3868737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43624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12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67174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4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740573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44" y="1543052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9784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4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740573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44" y="1543052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318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80781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6" y="273846"/>
            <a:ext cx="57626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0AA8390-3537-BC41-A006-196A06EA8664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F8B9DA4-A74C-BE4A-824B-05DC68444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97392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sv-SE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sv-SE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82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2"/>
                </a:solidFill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/>
                </a:solidFill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27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6FD663-DC72-400B-B985-66FA06D6A073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6024D8-78C2-49CC-8AE8-F334C2AEA7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88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6FD663-DC72-400B-B985-66FA06D6A073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6024D8-78C2-49CC-8AE8-F334C2AEA7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536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6FD663-DC72-400B-B985-66FA06D6A073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6024D8-78C2-49CC-8AE8-F334C2AEA7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6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6FD663-DC72-400B-B985-66FA06D6A073}" type="datetimeFigureOut">
              <a:rPr lang="da-DK" smtClean="0"/>
              <a:t>22-03-2018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6024D8-78C2-49CC-8AE8-F334C2AEA7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222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6FD663-DC72-400B-B985-66FA06D6A073}" type="datetimeFigureOut">
              <a:rPr lang="da-DK" smtClean="0"/>
              <a:t>22-03-2018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A6024D8-78C2-49CC-8AE8-F334C2AEA7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518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6338" y="4767262"/>
            <a:ext cx="9144000" cy="376238"/>
          </a:xfrm>
          <a:prstGeom prst="rect">
            <a:avLst/>
          </a:prstGeom>
          <a:gradFill>
            <a:gsLst>
              <a:gs pos="0">
                <a:srgbClr val="6A375F">
                  <a:lumMod val="20000"/>
                  <a:lumOff val="80000"/>
                </a:srgbClr>
              </a:gs>
              <a:gs pos="100000">
                <a:srgbClr val="FFF10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 sz="1350"/>
          </a:p>
        </p:txBody>
      </p:sp>
      <p:sp>
        <p:nvSpPr>
          <p:cNvPr id="8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da-DK" dirty="0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397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783" rtl="0" eaLnBrk="1" latinLnBrk="0" hangingPunct="1">
        <a:spcBef>
          <a:spcPct val="0"/>
        </a:spcBef>
        <a:buNone/>
        <a:defRPr sz="2700" b="1" i="0" kern="1200" baseline="0">
          <a:solidFill>
            <a:schemeClr val="tx1"/>
          </a:solidFill>
          <a:latin typeface="Arial" charset="0"/>
          <a:ea typeface="+mj-ea"/>
          <a:cs typeface="Arial" panose="020B0604020202020204" pitchFamily="34" charset="0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50" kern="1200" baseline="0">
          <a:solidFill>
            <a:schemeClr val="tx1"/>
          </a:solidFill>
          <a:latin typeface="Arial" charset="0"/>
          <a:ea typeface="+mn-ea"/>
          <a:cs typeface="Arial" panose="020B0604020202020204" pitchFamily="34" charset="0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Arial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Arial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 baseline="0">
          <a:solidFill>
            <a:schemeClr val="tx1"/>
          </a:solidFill>
          <a:latin typeface="Arial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8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Rektangel 8"/>
          <p:cNvSpPr/>
          <p:nvPr userDrawn="1"/>
        </p:nvSpPr>
        <p:spPr>
          <a:xfrm>
            <a:off x="-6338" y="4767262"/>
            <a:ext cx="9144000" cy="376238"/>
          </a:xfrm>
          <a:prstGeom prst="rect">
            <a:avLst/>
          </a:prstGeom>
          <a:gradFill>
            <a:gsLst>
              <a:gs pos="0">
                <a:srgbClr val="6A375F">
                  <a:lumMod val="20000"/>
                  <a:lumOff val="80000"/>
                </a:srgbClr>
              </a:gs>
              <a:gs pos="100000">
                <a:srgbClr val="FFF10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 sz="1350"/>
          </a:p>
        </p:txBody>
      </p:sp>
      <p:sp>
        <p:nvSpPr>
          <p:cNvPr id="10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11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da-DK" dirty="0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971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2" r:id="rId2"/>
    <p:sldLayoutId id="2147483698" r:id="rId3"/>
    <p:sldLayoutId id="2147483703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700" b="1" i="0" kern="1200" baseline="0">
          <a:solidFill>
            <a:schemeClr val="tx2"/>
          </a:solidFill>
          <a:latin typeface="Arial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250" kern="1200" baseline="0">
          <a:solidFill>
            <a:schemeClr val="tx2"/>
          </a:solidFill>
          <a:latin typeface="Arial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 baseline="0">
          <a:solidFill>
            <a:schemeClr val="tx2"/>
          </a:solidFill>
          <a:latin typeface="Arial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 baseline="0">
          <a:solidFill>
            <a:schemeClr val="tx2"/>
          </a:solidFill>
          <a:latin typeface="Arial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 baseline="0">
          <a:solidFill>
            <a:schemeClr val="tx2"/>
          </a:solidFill>
          <a:latin typeface="Arial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 baseline="0">
          <a:solidFill>
            <a:schemeClr val="tx2"/>
          </a:solidFill>
          <a:latin typeface="MarkOT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8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Rektangel 8"/>
          <p:cNvSpPr/>
          <p:nvPr userDrawn="1"/>
        </p:nvSpPr>
        <p:spPr>
          <a:xfrm>
            <a:off x="-6338" y="4767262"/>
            <a:ext cx="9144000" cy="376238"/>
          </a:xfrm>
          <a:prstGeom prst="rect">
            <a:avLst/>
          </a:prstGeom>
          <a:gradFill>
            <a:gsLst>
              <a:gs pos="0">
                <a:srgbClr val="6A375F">
                  <a:lumMod val="20000"/>
                  <a:lumOff val="80000"/>
                </a:srgbClr>
              </a:gs>
              <a:gs pos="100000">
                <a:srgbClr val="FFF10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 sz="1350"/>
          </a:p>
        </p:txBody>
      </p:sp>
      <p:sp>
        <p:nvSpPr>
          <p:cNvPr id="10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fld id="{486FD663-DC72-400B-B985-66FA06D6A073}" type="datetimeFigureOut">
              <a:rPr lang="da-DK" smtClean="0"/>
              <a:pPr/>
              <a:t>22-03-2018</a:t>
            </a:fld>
            <a:endParaRPr lang="da-DK" dirty="0"/>
          </a:p>
        </p:txBody>
      </p:sp>
      <p:sp>
        <p:nvSpPr>
          <p:cNvPr id="11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da-DK" dirty="0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fld id="{3A6024D8-78C2-49CC-8AE8-F334C2AEA78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5705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9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704" r:id="rId13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700" b="1" i="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250" kern="1200" baseline="0">
          <a:solidFill>
            <a:schemeClr val="tx1"/>
          </a:solidFill>
          <a:latin typeface="Arial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 baseline="0">
          <a:solidFill>
            <a:schemeClr val="tx1"/>
          </a:solidFill>
          <a:latin typeface="Arial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 baseline="0">
          <a:solidFill>
            <a:schemeClr val="tx1"/>
          </a:solidFill>
          <a:latin typeface="Arial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6ABE46FE-B9F2-42D6-9F6F-1B448A405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880" y="1059582"/>
            <a:ext cx="8229600" cy="857250"/>
          </a:xfrm>
        </p:spPr>
        <p:txBody>
          <a:bodyPr/>
          <a:lstStyle/>
          <a:p>
            <a:r>
              <a:rPr lang="da-DK" dirty="0"/>
              <a:t>Vejbelysning – med og uden LED</a:t>
            </a:r>
          </a:p>
        </p:txBody>
      </p:sp>
      <p:sp>
        <p:nvSpPr>
          <p:cNvPr id="7" name="Undertitel 6">
            <a:extLst>
              <a:ext uri="{FF2B5EF4-FFF2-40B4-BE49-F238E27FC236}">
                <a16:creationId xmlns:a16="http://schemas.microsoft.com/office/drawing/2014/main" id="{BF7C77BA-0AE5-4FC7-B0F5-18D26E2AC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880" y="1923678"/>
            <a:ext cx="6400800" cy="2088232"/>
          </a:xfrm>
        </p:spPr>
        <p:txBody>
          <a:bodyPr>
            <a:normAutofit/>
          </a:bodyPr>
          <a:lstStyle/>
          <a:p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4C864DB-1B32-484C-AFEC-A896E605A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80" y="4573825"/>
            <a:ext cx="3340898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4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7FBF50F-1A63-4367-9D6D-3D2A50C4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Der er barrierer for hurtig udskiftning til LED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93B5735-B14F-4478-9DD9-CE5E7D099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998"/>
            <a:ext cx="7886700" cy="3647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• Usikkerhed om kvaliteten af lyskilder og andet udstyr </a:t>
            </a:r>
          </a:p>
          <a:p>
            <a:pPr marL="0" indent="0">
              <a:buNone/>
            </a:pPr>
            <a:r>
              <a:rPr lang="da-DK" dirty="0"/>
              <a:t>• Svært at finde rundt i de mange muligheder indenfor belysningsudstyr og styringssystemer </a:t>
            </a:r>
          </a:p>
          <a:p>
            <a:pPr marL="0" indent="0">
              <a:buNone/>
            </a:pPr>
            <a:r>
              <a:rPr lang="da-DK" dirty="0"/>
              <a:t>• Teknologien er på nogle områder stadig umoden </a:t>
            </a:r>
          </a:p>
          <a:p>
            <a:pPr marL="0" indent="0">
              <a:buNone/>
            </a:pPr>
            <a:r>
              <a:rPr lang="da-DK" dirty="0"/>
              <a:t>• Ressourcer </a:t>
            </a:r>
          </a:p>
          <a:p>
            <a:pPr marL="0" indent="0">
              <a:buNone/>
            </a:pPr>
            <a:r>
              <a:rPr lang="da-DK" dirty="0"/>
              <a:t>• Business casen er ikke altid god nok på den måde, der arbejdes i dag: </a:t>
            </a:r>
          </a:p>
          <a:p>
            <a:pPr marL="342891" lvl="1" indent="0">
              <a:buNone/>
            </a:pPr>
            <a:r>
              <a:rPr lang="da-DK" dirty="0"/>
              <a:t>• Der bruges mange ressourcer på at forberede udskiftningerne </a:t>
            </a:r>
          </a:p>
          <a:p>
            <a:pPr marL="342891" lvl="1" indent="0">
              <a:buNone/>
            </a:pPr>
            <a:r>
              <a:rPr lang="da-DK" dirty="0"/>
              <a:t>• Der udbydes i for små enheder og for langsomt tempo</a:t>
            </a:r>
          </a:p>
          <a:p>
            <a:pPr marL="342891" lvl="1" indent="0">
              <a:buNone/>
            </a:pPr>
            <a:r>
              <a:rPr lang="da-DK" dirty="0"/>
              <a:t>• Der er for store afledte udgifter, f.eks. til lofter</a:t>
            </a:r>
          </a:p>
          <a:p>
            <a:pPr marL="342891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7075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3432D-14C3-47E8-A391-3DBEC54B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Gode muligheder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713D3C-EE99-4B55-90DF-2AD9D0380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disse barrierer overvindes, er der gode muligheder for at sætte fart i udskiftningen til moderne energieffektiv LED belysning </a:t>
            </a:r>
          </a:p>
          <a:p>
            <a:r>
              <a:rPr lang="da-DK" dirty="0"/>
              <a:t>og udnytte de muligheder, dette giver for grøn vækst</a:t>
            </a:r>
          </a:p>
        </p:txBody>
      </p:sp>
    </p:spTree>
    <p:extLst>
      <p:ext uri="{BB962C8B-B14F-4D97-AF65-F5344CB8AC3E}">
        <p14:creationId xmlns:p14="http://schemas.microsoft.com/office/powerpoint/2010/main" val="1538498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B9545-AD9B-42B4-8A4A-E0DEF47E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Solidt grundlag for nyt projekt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B48338-317E-442E-8D6D-9DB15B966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Mange kommunale erfaringer </a:t>
            </a:r>
          </a:p>
          <a:p>
            <a:r>
              <a:rPr lang="da-DK" dirty="0"/>
              <a:t>Omfattende viden fra </a:t>
            </a:r>
            <a:r>
              <a:rPr lang="da-DK" dirty="0" err="1"/>
              <a:t>Lighting</a:t>
            </a:r>
            <a:r>
              <a:rPr lang="da-DK" dirty="0"/>
              <a:t> </a:t>
            </a:r>
            <a:r>
              <a:rPr lang="da-DK" dirty="0" err="1"/>
              <a:t>Metropolis</a:t>
            </a:r>
            <a:r>
              <a:rPr lang="da-DK" dirty="0"/>
              <a:t>, universiteter,   rådgivere og leverandører </a:t>
            </a:r>
          </a:p>
          <a:p>
            <a:r>
              <a:rPr lang="da-DK" dirty="0"/>
              <a:t>Dermed solidt grundlag for at sætte fart i investeringerne i ny LED-belysning både udendørs og i offentlige bygninger</a:t>
            </a:r>
          </a:p>
          <a:p>
            <a:r>
              <a:rPr lang="da-DK" dirty="0"/>
              <a:t>Samarbejde på tværs af Skåne og Østdanmark</a:t>
            </a:r>
          </a:p>
        </p:txBody>
      </p:sp>
    </p:spTree>
    <p:extLst>
      <p:ext uri="{BB962C8B-B14F-4D97-AF65-F5344CB8AC3E}">
        <p14:creationId xmlns:p14="http://schemas.microsoft.com/office/powerpoint/2010/main" val="2628206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CEDFC-ED03-4012-8BBE-253DA74C7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Fordelene ved et nyt projekt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CAA690-93FA-47A4-BCB7-2D2304267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Systematisering af udbud, krav, metoder mv. </a:t>
            </a:r>
          </a:p>
          <a:p>
            <a:pPr lvl="1"/>
            <a:r>
              <a:rPr lang="da-DK" dirty="0"/>
              <a:t>Det skaber bedre betingelser for energioptimale løsninger og god belysning </a:t>
            </a:r>
          </a:p>
          <a:p>
            <a:pPr lvl="1"/>
            <a:r>
              <a:rPr lang="da-DK" dirty="0"/>
              <a:t>Store leverancer, fælles udbud og øget viden </a:t>
            </a:r>
          </a:p>
          <a:p>
            <a:pPr lvl="1"/>
            <a:r>
              <a:rPr lang="da-DK" dirty="0"/>
              <a:t>Det giver større incitament til at udvikle nye produkter og løsninger. </a:t>
            </a:r>
          </a:p>
          <a:p>
            <a:pPr lvl="1"/>
            <a:r>
              <a:rPr lang="da-DK" dirty="0"/>
              <a:t>Ny viden indenfor kvalitet, holdbarhed, miljøforhold og effekt på menneskers indre biologiske ur m.v. </a:t>
            </a:r>
          </a:p>
          <a:p>
            <a:pPr marL="342891" lvl="1" indent="0">
              <a:buNone/>
            </a:pPr>
            <a:r>
              <a:rPr lang="da-DK" dirty="0"/>
              <a:t>• Det giver bedre løsninger </a:t>
            </a:r>
          </a:p>
          <a:p>
            <a:pPr marL="342891" lvl="1" indent="0">
              <a:buNone/>
            </a:pPr>
            <a:r>
              <a:rPr lang="da-DK" dirty="0"/>
              <a:t>• Det giver nye muligheder for forskning, uddannelse og grøn vækst</a:t>
            </a:r>
          </a:p>
        </p:txBody>
      </p:sp>
    </p:spTree>
    <p:extLst>
      <p:ext uri="{BB962C8B-B14F-4D97-AF65-F5344CB8AC3E}">
        <p14:creationId xmlns:p14="http://schemas.microsoft.com/office/powerpoint/2010/main" val="2158652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0544B-B5AB-43DB-B9E7-682E455A0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Projektets indhold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6D7233-C5E8-4547-B17A-ECA16A509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Projektet planlægges med fire arbejdspakker: </a:t>
            </a:r>
          </a:p>
          <a:p>
            <a:pPr marL="457200" indent="-457200">
              <a:buAutoNum type="arabicPeriod"/>
            </a:pPr>
            <a:r>
              <a:rPr lang="da-DK" dirty="0"/>
              <a:t>Projektledelse </a:t>
            </a:r>
          </a:p>
          <a:p>
            <a:pPr marL="457200" indent="-457200">
              <a:buAutoNum type="arabicPeriod"/>
            </a:pPr>
            <a:r>
              <a:rPr lang="da-DK" dirty="0"/>
              <a:t>Kommunikation </a:t>
            </a:r>
          </a:p>
          <a:p>
            <a:pPr marL="457200" indent="-457200">
              <a:buAutoNum type="arabicPeriod"/>
            </a:pPr>
            <a:r>
              <a:rPr lang="da-DK" dirty="0"/>
              <a:t>Accelereret investering i energieffektiv offentlig belysning - indendørs belysning og vejbelysning </a:t>
            </a:r>
          </a:p>
          <a:p>
            <a:pPr marL="457200" indent="-457200">
              <a:buAutoNum type="arabicPeriod"/>
            </a:pPr>
            <a:r>
              <a:rPr lang="da-DK" dirty="0"/>
              <a:t>Vækst gennem udvikling af nye løsninger og international markedsføring</a:t>
            </a:r>
          </a:p>
        </p:txBody>
      </p:sp>
    </p:spTree>
    <p:extLst>
      <p:ext uri="{BB962C8B-B14F-4D97-AF65-F5344CB8AC3E}">
        <p14:creationId xmlns:p14="http://schemas.microsoft.com/office/powerpoint/2010/main" val="2897129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686B0-E933-464F-A5B1-CCF1FF406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Bistand til partnerne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8C33A6-BDAF-4777-96D6-A45B44EF4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Generelt </a:t>
            </a:r>
          </a:p>
          <a:p>
            <a:pPr lvl="1"/>
            <a:r>
              <a:rPr lang="da-DK" dirty="0"/>
              <a:t>Overblik over regler og normer </a:t>
            </a:r>
          </a:p>
          <a:p>
            <a:pPr lvl="1"/>
            <a:r>
              <a:rPr lang="da-DK" dirty="0"/>
              <a:t>Viden om og gode eksempler på optimale processer for forberedelse </a:t>
            </a:r>
          </a:p>
          <a:p>
            <a:pPr lvl="1"/>
            <a:r>
              <a:rPr lang="da-DK" dirty="0"/>
              <a:t>Viden om intelligente løsninger, biologisk lys, livscyklus m.m. </a:t>
            </a:r>
          </a:p>
          <a:p>
            <a:pPr lvl="1"/>
            <a:r>
              <a:rPr lang="da-DK" dirty="0"/>
              <a:t>Kravspecifikationer for energieffektivitet, kvalitet, farve, lysstyrke, flimmer, styring m.m. til brug for udbud</a:t>
            </a:r>
          </a:p>
          <a:p>
            <a:pPr lvl="1"/>
            <a:r>
              <a:rPr lang="da-DK" dirty="0"/>
              <a:t>Udbudsparadigmer </a:t>
            </a:r>
          </a:p>
          <a:p>
            <a:pPr lvl="1"/>
            <a:r>
              <a:rPr lang="da-DK" dirty="0"/>
              <a:t>Forretningsmodeller, organisering, servicekontrakter m.m. </a:t>
            </a:r>
          </a:p>
          <a:p>
            <a:r>
              <a:rPr lang="da-DK" dirty="0"/>
              <a:t>Til den enkelte kommune </a:t>
            </a:r>
          </a:p>
          <a:p>
            <a:pPr marL="342891" lvl="1" indent="0">
              <a:buNone/>
            </a:pPr>
            <a:r>
              <a:rPr lang="da-DK" dirty="0"/>
              <a:t>• Faglig bistand til rådgiverudbud </a:t>
            </a:r>
          </a:p>
          <a:p>
            <a:pPr lvl="1"/>
            <a:r>
              <a:rPr lang="da-DK" dirty="0"/>
              <a:t>30-40% støtte til løn og rådgivere</a:t>
            </a:r>
          </a:p>
        </p:txBody>
      </p:sp>
    </p:spTree>
    <p:extLst>
      <p:ext uri="{BB962C8B-B14F-4D97-AF65-F5344CB8AC3E}">
        <p14:creationId xmlns:p14="http://schemas.microsoft.com/office/powerpoint/2010/main" val="2603935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AC6BE-F381-4DF7-B631-5138435C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Finansiering af projektet og tidsplan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ACC2B35-D64A-433D-964B-52037D359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Finansieringsmuligheder. </a:t>
            </a:r>
          </a:p>
          <a:p>
            <a:pPr lvl="1"/>
            <a:r>
              <a:rPr lang="da-DK" dirty="0" err="1"/>
              <a:t>Interreg</a:t>
            </a:r>
            <a:r>
              <a:rPr lang="da-DK" dirty="0"/>
              <a:t>-ØKS, indsatsområde grøn økonomi </a:t>
            </a:r>
          </a:p>
          <a:p>
            <a:pPr lvl="1"/>
            <a:r>
              <a:rPr lang="da-DK" dirty="0"/>
              <a:t>Måske ekstra støtte fra regioner</a:t>
            </a:r>
          </a:p>
          <a:p>
            <a:r>
              <a:rPr lang="da-DK" dirty="0"/>
              <a:t>Marts/maj: Finde partnere </a:t>
            </a:r>
          </a:p>
          <a:p>
            <a:r>
              <a:rPr lang="da-DK" dirty="0"/>
              <a:t>Maj/juni: Skrive ansøgning </a:t>
            </a:r>
          </a:p>
          <a:p>
            <a:r>
              <a:rPr lang="da-DK" dirty="0"/>
              <a:t>Ansøgningsfrist 7. september. </a:t>
            </a:r>
          </a:p>
          <a:p>
            <a:r>
              <a:rPr lang="da-DK" dirty="0"/>
              <a:t>Projektstart februar/marts 2019 </a:t>
            </a:r>
          </a:p>
          <a:p>
            <a:r>
              <a:rPr lang="da-DK" dirty="0"/>
              <a:t>Varighed 3 år</a:t>
            </a:r>
          </a:p>
        </p:txBody>
      </p:sp>
    </p:spTree>
    <p:extLst>
      <p:ext uri="{BB962C8B-B14F-4D97-AF65-F5344CB8AC3E}">
        <p14:creationId xmlns:p14="http://schemas.microsoft.com/office/powerpoint/2010/main" val="427744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8C3AA-4C47-4695-B971-25FE85A4C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Hvem vil være med i projektet?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351A47E-A8AA-4C2C-80B5-256C5821A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har taget de første kontakter til kommuner og regioner</a:t>
            </a:r>
          </a:p>
          <a:p>
            <a:r>
              <a:rPr lang="da-DK" dirty="0"/>
              <a:t>Vi følger op i den kommende tid </a:t>
            </a:r>
          </a:p>
          <a:p>
            <a:r>
              <a:rPr lang="da-DK" dirty="0"/>
              <a:t>Flere har allerede vist interesse for at være med</a:t>
            </a:r>
          </a:p>
          <a:p>
            <a:r>
              <a:rPr lang="da-DK" dirty="0"/>
              <a:t>Ved at være med får man viden og støtte til at sætte gang i investeringerne i LED-belysning </a:t>
            </a:r>
          </a:p>
          <a:p>
            <a:r>
              <a:rPr lang="da-DK" dirty="0"/>
              <a:t>Godt for kommunen, brugerne, klimaet og samfundet</a:t>
            </a:r>
          </a:p>
        </p:txBody>
      </p:sp>
    </p:spTree>
    <p:extLst>
      <p:ext uri="{BB962C8B-B14F-4D97-AF65-F5344CB8AC3E}">
        <p14:creationId xmlns:p14="http://schemas.microsoft.com/office/powerpoint/2010/main" val="342468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BAD2CB-12A3-4CBC-A1EF-49655E6FB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Udskiftning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719FD7-393D-4BC0-BC19-D254A7844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10 kommuner på 25% eller mindre LED (DK = 27)</a:t>
            </a:r>
          </a:p>
          <a:p>
            <a:r>
              <a:rPr lang="da-DK" dirty="0"/>
              <a:t>1 kommune på op til 50% LED (DK = 13)</a:t>
            </a:r>
          </a:p>
          <a:p>
            <a:r>
              <a:rPr lang="da-DK" dirty="0"/>
              <a:t>2 kommuner på op til 75% LED (DK = 5)</a:t>
            </a:r>
          </a:p>
          <a:p>
            <a:r>
              <a:rPr lang="da-DK" dirty="0"/>
              <a:t>2 kommuner på op til 100% LED (DK = 1)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728FF5A-2EB5-4B77-A139-FEC1BCD0679C}"/>
              </a:ext>
            </a:extLst>
          </p:cNvPr>
          <p:cNvSpPr txBox="1"/>
          <p:nvPr/>
        </p:nvSpPr>
        <p:spPr>
          <a:xfrm>
            <a:off x="5148064" y="3772984"/>
            <a:ext cx="1828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2"/>
                </a:solidFill>
              </a:rPr>
              <a:t>LED ANDEL </a:t>
            </a:r>
          </a:p>
          <a:p>
            <a:r>
              <a:rPr lang="da-DK" b="1" dirty="0">
                <a:solidFill>
                  <a:schemeClr val="tx2"/>
                </a:solidFill>
              </a:rPr>
              <a:t>DK: 23%</a:t>
            </a:r>
          </a:p>
          <a:p>
            <a:r>
              <a:rPr lang="da-DK" b="1" dirty="0">
                <a:solidFill>
                  <a:schemeClr val="tx2"/>
                </a:solidFill>
              </a:rPr>
              <a:t>SE: 22%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F592E837-31E9-4577-82C7-6095D8A153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914323"/>
              </p:ext>
            </p:extLst>
          </p:nvPr>
        </p:nvGraphicFramePr>
        <p:xfrm>
          <a:off x="5831632" y="2069999"/>
          <a:ext cx="33123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03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547CF-97A1-4DE0-9E10-CA3D10AD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7"/>
            <a:ext cx="8191822" cy="994172"/>
          </a:xfrm>
        </p:spPr>
        <p:txBody>
          <a:bodyPr/>
          <a:lstStyle/>
          <a:p>
            <a:r>
              <a:rPr lang="da-DK" dirty="0"/>
              <a:t>Lyskilder LED – 15 kommuner i Skåne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F9127D4-5B80-4F21-8E66-B1BFBDCD1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969500"/>
              </p:ext>
            </p:extLst>
          </p:nvPr>
        </p:nvGraphicFramePr>
        <p:xfrm>
          <a:off x="628650" y="1059582"/>
          <a:ext cx="7886700" cy="3572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36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B3F074-657A-4000-AB61-B84414D2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3478"/>
            <a:ext cx="7886700" cy="994172"/>
          </a:xfrm>
        </p:spPr>
        <p:txBody>
          <a:bodyPr/>
          <a:lstStyle/>
          <a:p>
            <a:r>
              <a:rPr lang="da-DK" dirty="0"/>
              <a:t>Lyskilder LED – 46 kommuner DK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24F0DF18-D601-4039-8488-EFC5554CDB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876777"/>
              </p:ext>
            </p:extLst>
          </p:nvPr>
        </p:nvGraphicFramePr>
        <p:xfrm>
          <a:off x="395536" y="987574"/>
          <a:ext cx="8263830" cy="3644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57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547CF-97A1-4DE0-9E10-CA3D10AD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Typer af lyskilder - Danmark</a:t>
            </a:r>
          </a:p>
        </p:txBody>
      </p:sp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F6BFA60A-C677-47F5-9B57-8E8947149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843785"/>
              </p:ext>
            </p:extLst>
          </p:nvPr>
        </p:nvGraphicFramePr>
        <p:xfrm>
          <a:off x="628650" y="1059582"/>
          <a:ext cx="7886700" cy="3572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721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67064-EC32-4E4A-921B-6902BC0A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Energibesparelsespotentialer, DK og SE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CDFF928A-81D1-46C8-AC42-857C184A62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25621"/>
              </p:ext>
            </p:extLst>
          </p:nvPr>
        </p:nvGraphicFramePr>
        <p:xfrm>
          <a:off x="323528" y="915566"/>
          <a:ext cx="84249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85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0C217-83EE-4A68-9F1F-9A9CAEEE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Besparelsespotentiale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42E6168-C527-4546-A129-F14DAB37E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96532"/>
              </p:ext>
            </p:extLst>
          </p:nvPr>
        </p:nvGraphicFramePr>
        <p:xfrm>
          <a:off x="628651" y="1419622"/>
          <a:ext cx="7886698" cy="955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2949">
                  <a:extLst>
                    <a:ext uri="{9D8B030D-6E8A-4147-A177-3AD203B41FA5}">
                      <a16:colId xmlns:a16="http://schemas.microsoft.com/office/drawing/2014/main" val="3010136997"/>
                    </a:ext>
                  </a:extLst>
                </a:gridCol>
                <a:gridCol w="986809">
                  <a:extLst>
                    <a:ext uri="{9D8B030D-6E8A-4147-A177-3AD203B41FA5}">
                      <a16:colId xmlns:a16="http://schemas.microsoft.com/office/drawing/2014/main" val="150181982"/>
                    </a:ext>
                  </a:extLst>
                </a:gridCol>
                <a:gridCol w="808095">
                  <a:extLst>
                    <a:ext uri="{9D8B030D-6E8A-4147-A177-3AD203B41FA5}">
                      <a16:colId xmlns:a16="http://schemas.microsoft.com/office/drawing/2014/main" val="2050585375"/>
                    </a:ext>
                  </a:extLst>
                </a:gridCol>
                <a:gridCol w="808095">
                  <a:extLst>
                    <a:ext uri="{9D8B030D-6E8A-4147-A177-3AD203B41FA5}">
                      <a16:colId xmlns:a16="http://schemas.microsoft.com/office/drawing/2014/main" val="3848719517"/>
                    </a:ext>
                  </a:extLst>
                </a:gridCol>
                <a:gridCol w="808095">
                  <a:extLst>
                    <a:ext uri="{9D8B030D-6E8A-4147-A177-3AD203B41FA5}">
                      <a16:colId xmlns:a16="http://schemas.microsoft.com/office/drawing/2014/main" val="1851645119"/>
                    </a:ext>
                  </a:extLst>
                </a:gridCol>
                <a:gridCol w="808095">
                  <a:extLst>
                    <a:ext uri="{9D8B030D-6E8A-4147-A177-3AD203B41FA5}">
                      <a16:colId xmlns:a16="http://schemas.microsoft.com/office/drawing/2014/main" val="188953616"/>
                    </a:ext>
                  </a:extLst>
                </a:gridCol>
                <a:gridCol w="808095">
                  <a:extLst>
                    <a:ext uri="{9D8B030D-6E8A-4147-A177-3AD203B41FA5}">
                      <a16:colId xmlns:a16="http://schemas.microsoft.com/office/drawing/2014/main" val="2239725482"/>
                    </a:ext>
                  </a:extLst>
                </a:gridCol>
                <a:gridCol w="808095">
                  <a:extLst>
                    <a:ext uri="{9D8B030D-6E8A-4147-A177-3AD203B41FA5}">
                      <a16:colId xmlns:a16="http://schemas.microsoft.com/office/drawing/2014/main" val="3064931368"/>
                    </a:ext>
                  </a:extLst>
                </a:gridCol>
                <a:gridCol w="528370">
                  <a:extLst>
                    <a:ext uri="{9D8B030D-6E8A-4147-A177-3AD203B41FA5}">
                      <a16:colId xmlns:a16="http://schemas.microsoft.com/office/drawing/2014/main" val="309593482"/>
                    </a:ext>
                  </a:extLst>
                </a:gridCol>
              </a:tblGrid>
              <a:tr h="594416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Lyspunkter (antal)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LED lyskilder (antal)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LED andel %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Energiforbrug MWh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Besparelses- potentiale MWh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i %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Besparelse </a:t>
                      </a:r>
                      <a:r>
                        <a:rPr lang="da-DK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potentiale KR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700" u="none" strike="noStrike">
                          <a:effectLst/>
                        </a:rPr>
                        <a:t> </a:t>
                      </a:r>
                      <a:endParaRPr lang="da-DK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3442789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solidFill>
                            <a:schemeClr val="tx2"/>
                          </a:solidFill>
                          <a:effectLst/>
                        </a:rPr>
                        <a:t>DK: 46 kommuner</a:t>
                      </a:r>
                      <a:endParaRPr lang="da-DK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            465.140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      108.548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23%</a:t>
                      </a:r>
                      <a:endParaRPr lang="da-DK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      102.717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         44.574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43%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66.861.094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DKK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7541921"/>
                  </a:ext>
                </a:extLst>
              </a:tr>
              <a:tr h="180656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SE: 15 af 32 kommuner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            121.594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         26.236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22%</a:t>
                      </a:r>
                      <a:endParaRPr lang="da-DK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         27.119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         11.920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44%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solidFill>
                            <a:schemeClr val="tx2"/>
                          </a:solidFill>
                          <a:effectLst/>
                        </a:rPr>
                        <a:t>   17.879.625 </a:t>
                      </a:r>
                      <a:endParaRPr lang="da-DK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solidFill>
                            <a:schemeClr val="tx2"/>
                          </a:solidFill>
                          <a:effectLst/>
                        </a:rPr>
                        <a:t>SEK</a:t>
                      </a:r>
                      <a:endParaRPr lang="da-DK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5531798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577BFA35-591F-418F-8278-B2A60733F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194310"/>
              </p:ext>
            </p:extLst>
          </p:nvPr>
        </p:nvGraphicFramePr>
        <p:xfrm>
          <a:off x="628650" y="2560244"/>
          <a:ext cx="4735438" cy="956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3937357063"/>
                    </a:ext>
                  </a:extLst>
                </a:gridCol>
                <a:gridCol w="1814190">
                  <a:extLst>
                    <a:ext uri="{9D8B030D-6E8A-4147-A177-3AD203B41FA5}">
                      <a16:colId xmlns:a16="http://schemas.microsoft.com/office/drawing/2014/main" val="139010259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42079242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endParaRPr lang="da-DK" sz="12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6.000 DKK/8.000 SEK pr. armatur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 Investeringsbehov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 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369619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DK: 46 kommuner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       651.285.000 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DKK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313020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SE: 15 af 32 kommuner 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       209.888.000 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SEK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766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64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6ABE46FE-B9F2-42D6-9F6F-1B448A405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880" y="1059582"/>
            <a:ext cx="8229600" cy="857250"/>
          </a:xfrm>
        </p:spPr>
        <p:txBody>
          <a:bodyPr/>
          <a:lstStyle/>
          <a:p>
            <a:r>
              <a:rPr lang="da-DK" dirty="0"/>
              <a:t>Nyt projekt</a:t>
            </a:r>
          </a:p>
        </p:txBody>
      </p:sp>
      <p:sp>
        <p:nvSpPr>
          <p:cNvPr id="7" name="Undertitel 6">
            <a:extLst>
              <a:ext uri="{FF2B5EF4-FFF2-40B4-BE49-F238E27FC236}">
                <a16:creationId xmlns:a16="http://schemas.microsoft.com/office/drawing/2014/main" id="{BF7C77BA-0AE5-4FC7-B0F5-18D26E2AC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880" y="1923678"/>
            <a:ext cx="6400800" cy="2088232"/>
          </a:xfrm>
        </p:spPr>
        <p:txBody>
          <a:bodyPr>
            <a:normAutofit/>
          </a:bodyPr>
          <a:lstStyle/>
          <a:p>
            <a:r>
              <a:rPr lang="da-DK" b="1" dirty="0" err="1"/>
              <a:t>Lighting</a:t>
            </a:r>
            <a:r>
              <a:rPr lang="da-DK" b="1" dirty="0"/>
              <a:t> </a:t>
            </a:r>
            <a:r>
              <a:rPr lang="da-DK" b="1" dirty="0" err="1"/>
              <a:t>Metropolis</a:t>
            </a:r>
            <a:r>
              <a:rPr lang="da-DK" b="1" dirty="0"/>
              <a:t> – Green </a:t>
            </a:r>
            <a:r>
              <a:rPr lang="da-DK" b="1" dirty="0" err="1"/>
              <a:t>Economy</a:t>
            </a:r>
            <a:endParaRPr lang="da-DK" dirty="0"/>
          </a:p>
          <a:p>
            <a:endParaRPr lang="da-DK" b="1" i="1" dirty="0"/>
          </a:p>
          <a:p>
            <a:r>
              <a:rPr lang="da-DK" b="1" i="1" dirty="0"/>
              <a:t>Energibesparelser og ny grøn vækst gennem ny belysning i </a:t>
            </a:r>
            <a:r>
              <a:rPr lang="da-DK" b="1" i="1" dirty="0" err="1"/>
              <a:t>Greater</a:t>
            </a:r>
            <a:r>
              <a:rPr lang="da-DK" b="1" i="1" dirty="0"/>
              <a:t> Copenhagen</a:t>
            </a:r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4C864DB-1B32-484C-AFEC-A896E605A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80" y="4573825"/>
            <a:ext cx="3340898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6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7FBF50F-1A63-4367-9D6D-3D2A50C4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 vil gerne hjælpe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93B5735-B14F-4478-9DD9-CE5E7D099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• Med at sætte fart i LED-belysning </a:t>
            </a:r>
          </a:p>
          <a:p>
            <a:pPr marL="0" indent="0">
              <a:buNone/>
            </a:pPr>
            <a:r>
              <a:rPr lang="da-DK" dirty="0"/>
              <a:t>• Det vil vi, fordi der er mange fordele </a:t>
            </a:r>
          </a:p>
          <a:p>
            <a:pPr marL="342891" lvl="1" indent="0">
              <a:buNone/>
            </a:pPr>
            <a:r>
              <a:rPr lang="da-DK" dirty="0"/>
              <a:t>• Energibesparelser og CO</a:t>
            </a:r>
            <a:r>
              <a:rPr lang="da-DK" baseline="-25000" dirty="0"/>
              <a:t>2</a:t>
            </a:r>
            <a:r>
              <a:rPr lang="da-DK" dirty="0"/>
              <a:t> </a:t>
            </a:r>
          </a:p>
          <a:p>
            <a:pPr marL="342891" lvl="1" indent="0">
              <a:buNone/>
            </a:pPr>
            <a:r>
              <a:rPr lang="da-DK" dirty="0"/>
              <a:t>• Bedre lys i de offentlige bygninger og på vejene </a:t>
            </a:r>
          </a:p>
          <a:p>
            <a:pPr lvl="1"/>
            <a:r>
              <a:rPr lang="da-DK" dirty="0"/>
              <a:t>Bedre byer for mennesker</a:t>
            </a:r>
          </a:p>
          <a:p>
            <a:pPr marL="342891" lvl="1" indent="0">
              <a:buNone/>
            </a:pPr>
            <a:r>
              <a:rPr lang="da-DK" dirty="0"/>
              <a:t>• Mindre udgifter til drift og vedligehold </a:t>
            </a:r>
          </a:p>
          <a:p>
            <a:pPr marL="342891" lvl="1" indent="0">
              <a:buNone/>
            </a:pPr>
            <a:r>
              <a:rPr lang="da-DK" dirty="0"/>
              <a:t>• Beskæftigelse og muligheder for grøn vækst </a:t>
            </a:r>
          </a:p>
          <a:p>
            <a:pPr marL="342891" lvl="1" indent="0">
              <a:buNone/>
            </a:pPr>
            <a:endParaRPr lang="da-DK" dirty="0"/>
          </a:p>
          <a:p>
            <a:r>
              <a:rPr lang="da-DK" dirty="0"/>
              <a:t>Og fordi potentialet ikke altid udnyttes godt nok i dag</a:t>
            </a:r>
          </a:p>
          <a:p>
            <a:r>
              <a:rPr lang="da-DK" dirty="0"/>
              <a:t>Og fordi vi der er nye muligheder via innovation</a:t>
            </a:r>
          </a:p>
        </p:txBody>
      </p:sp>
    </p:spTree>
    <p:extLst>
      <p:ext uri="{BB962C8B-B14F-4D97-AF65-F5344CB8AC3E}">
        <p14:creationId xmlns:p14="http://schemas.microsoft.com/office/powerpoint/2010/main" val="125776633"/>
      </p:ext>
    </p:extLst>
  </p:cSld>
  <p:clrMapOvr>
    <a:masterClrMapping/>
  </p:clrMapOvr>
</p:sld>
</file>

<file path=ppt/theme/theme1.xml><?xml version="1.0" encoding="utf-8"?>
<a:theme xmlns:a="http://schemas.openxmlformats.org/drawingml/2006/main" name="Aubergine negativ">
  <a:themeElements>
    <a:clrScheme name="Aubergine baggrund">
      <a:dk1>
        <a:srgbClr val="783269"/>
      </a:dk1>
      <a:lt1>
        <a:srgbClr val="FFFFFF"/>
      </a:lt1>
      <a:dk2>
        <a:srgbClr val="000000"/>
      </a:dk2>
      <a:lt2>
        <a:srgbClr val="FDF8BF"/>
      </a:lt2>
      <a:accent1>
        <a:srgbClr val="FAE500"/>
      </a:accent1>
      <a:accent2>
        <a:srgbClr val="783269"/>
      </a:accent2>
      <a:accent3>
        <a:srgbClr val="75D179"/>
      </a:accent3>
      <a:accent4>
        <a:srgbClr val="FFA900"/>
      </a:accent4>
      <a:accent5>
        <a:srgbClr val="FF4B00"/>
      </a:accent5>
      <a:accent6>
        <a:srgbClr val="FF52A9"/>
      </a:accent6>
      <a:hlink>
        <a:srgbClr val="0000FF"/>
      </a:hlink>
      <a:folHlink>
        <a:srgbClr val="000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3" id="{6B7DFDB4-7858-5340-8F37-44BC3CE58AF3}" vid="{6468561E-3680-724A-AEAC-01DB7629D53E}"/>
    </a:ext>
  </a:extLst>
</a:theme>
</file>

<file path=ppt/theme/theme2.xml><?xml version="1.0" encoding="utf-8"?>
<a:theme xmlns:a="http://schemas.openxmlformats.org/drawingml/2006/main" name="Sort positiv">
  <a:themeElements>
    <a:clrScheme name="Hvid baggrund - sort tekst">
      <a:dk1>
        <a:srgbClr val="783269"/>
      </a:dk1>
      <a:lt1>
        <a:srgbClr val="FFFFFF"/>
      </a:lt1>
      <a:dk2>
        <a:srgbClr val="000000"/>
      </a:dk2>
      <a:lt2>
        <a:srgbClr val="FDF8BF"/>
      </a:lt2>
      <a:accent1>
        <a:srgbClr val="FAE500"/>
      </a:accent1>
      <a:accent2>
        <a:srgbClr val="783269"/>
      </a:accent2>
      <a:accent3>
        <a:srgbClr val="75D179"/>
      </a:accent3>
      <a:accent4>
        <a:srgbClr val="FFA900"/>
      </a:accent4>
      <a:accent5>
        <a:srgbClr val="FF4B00"/>
      </a:accent5>
      <a:accent6>
        <a:srgbClr val="FF52A9"/>
      </a:accent6>
      <a:hlink>
        <a:srgbClr val="0000FF"/>
      </a:hlink>
      <a:folHlink>
        <a:srgbClr val="00007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3" id="{6B7DFDB4-7858-5340-8F37-44BC3CE58AF3}" vid="{86B2154A-15B5-244E-8A29-02FA9BC2943B}"/>
    </a:ext>
  </a:extLst>
</a:theme>
</file>

<file path=ppt/theme/theme3.xml><?xml version="1.0" encoding="utf-8"?>
<a:theme xmlns:a="http://schemas.openxmlformats.org/drawingml/2006/main" name="Aubergine positiv">
  <a:themeElements>
    <a:clrScheme name="Hvid baggrund - aubergine tekst">
      <a:dk1>
        <a:srgbClr val="783269"/>
      </a:dk1>
      <a:lt1>
        <a:srgbClr val="FFFFFF"/>
      </a:lt1>
      <a:dk2>
        <a:srgbClr val="000000"/>
      </a:dk2>
      <a:lt2>
        <a:srgbClr val="FDF8BF"/>
      </a:lt2>
      <a:accent1>
        <a:srgbClr val="FAE500"/>
      </a:accent1>
      <a:accent2>
        <a:srgbClr val="783269"/>
      </a:accent2>
      <a:accent3>
        <a:srgbClr val="75D179"/>
      </a:accent3>
      <a:accent4>
        <a:srgbClr val="FFA900"/>
      </a:accent4>
      <a:accent5>
        <a:srgbClr val="FF4B00"/>
      </a:accent5>
      <a:accent6>
        <a:srgbClr val="FF52A9"/>
      </a:accent6>
      <a:hlink>
        <a:srgbClr val="0000FF"/>
      </a:hlink>
      <a:folHlink>
        <a:srgbClr val="00007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3" id="{6B7DFDB4-7858-5340-8F37-44BC3CE58AF3}" vid="{FAB19EE5-E8E4-7748-97FB-6653A1EA5524}"/>
    </a:ext>
  </a:extLst>
</a:theme>
</file>

<file path=ppt/theme/theme4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63BF9C92B99240B3E7F14218F461BB" ma:contentTypeVersion="8" ma:contentTypeDescription="Skapa ett nytt dokument." ma:contentTypeScope="" ma:versionID="9622308b3f1d117dca0643262ef13980">
  <xsd:schema xmlns:xsd="http://www.w3.org/2001/XMLSchema" xmlns:xs="http://www.w3.org/2001/XMLSchema" xmlns:p="http://schemas.microsoft.com/office/2006/metadata/properties" xmlns:ns2="896da0be-b8ae-4568-9a1a-0711e334fa0c" xmlns:ns3="fc694d6d-e3de-4f99-b58a-c28e7f4dd3ae" targetNamespace="http://schemas.microsoft.com/office/2006/metadata/properties" ma:root="true" ma:fieldsID="569b5eb6959fc9ed19b76ba9effc3aae" ns2:_="" ns3:_="">
    <xsd:import namespace="896da0be-b8ae-4568-9a1a-0711e334fa0c"/>
    <xsd:import namespace="fc694d6d-e3de-4f99-b58a-c28e7f4dd3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6da0be-b8ae-4568-9a1a-0711e334f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94d6d-e3de-4f99-b58a-c28e7f4dd3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DCA3FB-9932-4807-93F3-6227BB980068}"/>
</file>

<file path=customXml/itemProps2.xml><?xml version="1.0" encoding="utf-8"?>
<ds:datastoreItem xmlns:ds="http://schemas.openxmlformats.org/officeDocument/2006/customXml" ds:itemID="{FBA2E26B-870C-400D-BF1A-A10E2976312D}"/>
</file>

<file path=customXml/itemProps3.xml><?xml version="1.0" encoding="utf-8"?>
<ds:datastoreItem xmlns:ds="http://schemas.openxmlformats.org/officeDocument/2006/customXml" ds:itemID="{0F57AA91-EF60-4575-B80A-35360480CE2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2807</TotalTime>
  <Words>728</Words>
  <Application>Microsoft Office PowerPoint</Application>
  <PresentationFormat>Skærmshow (16:9)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MarkOT</vt:lpstr>
      <vt:lpstr>Aubergine negativ</vt:lpstr>
      <vt:lpstr>Sort positiv</vt:lpstr>
      <vt:lpstr>Aubergine positiv</vt:lpstr>
      <vt:lpstr>Vejbelysning – med og uden LED</vt:lpstr>
      <vt:lpstr>Udskiftning</vt:lpstr>
      <vt:lpstr>Lyskilder LED – 15 kommuner i Skåne</vt:lpstr>
      <vt:lpstr>Lyskilder LED – 46 kommuner DK</vt:lpstr>
      <vt:lpstr>Typer af lyskilder - Danmark</vt:lpstr>
      <vt:lpstr>Energibesparelsespotentialer, DK og SE</vt:lpstr>
      <vt:lpstr>Besparelsespotentiale</vt:lpstr>
      <vt:lpstr>Nyt projekt</vt:lpstr>
      <vt:lpstr>Vi vil gerne hjælpe </vt:lpstr>
      <vt:lpstr>Der er barrierer for hurtig udskiftning til LED </vt:lpstr>
      <vt:lpstr>Gode muligheder</vt:lpstr>
      <vt:lpstr>Solidt grundlag for nyt projekt</vt:lpstr>
      <vt:lpstr>Fordelene ved et nyt projekt</vt:lpstr>
      <vt:lpstr>Projektets indhold </vt:lpstr>
      <vt:lpstr>Bistand til partnerne</vt:lpstr>
      <vt:lpstr>Finansiering af projektet og tidsplan</vt:lpstr>
      <vt:lpstr>Hvem vil være med i projektet?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Nikolaj Knop</dc:creator>
  <cp:lastModifiedBy>Sif Enevold</cp:lastModifiedBy>
  <cp:revision>239</cp:revision>
  <cp:lastPrinted>2014-01-21T13:59:14Z</cp:lastPrinted>
  <dcterms:created xsi:type="dcterms:W3CDTF">2016-04-28T11:45:47Z</dcterms:created>
  <dcterms:modified xsi:type="dcterms:W3CDTF">2018-03-22T07:33:46Z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0x0101000C63BF9C92B99240B3E7F14218F461BB</vt:lpwstr>
  </property>
</Properties>
</file>