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5"/>
  </p:notesMasterIdLst>
  <p:sldIdLst>
    <p:sldId id="256" r:id="rId3"/>
    <p:sldId id="257" r:id="rId4"/>
    <p:sldId id="259" r:id="rId5"/>
    <p:sldId id="260" r:id="rId6"/>
    <p:sldId id="289" r:id="rId7"/>
    <p:sldId id="264" r:id="rId8"/>
    <p:sldId id="262" r:id="rId9"/>
    <p:sldId id="263" r:id="rId10"/>
    <p:sldId id="290" r:id="rId11"/>
    <p:sldId id="265" r:id="rId12"/>
    <p:sldId id="266" r:id="rId13"/>
    <p:sldId id="291" r:id="rId14"/>
    <p:sldId id="267" r:id="rId15"/>
    <p:sldId id="268" r:id="rId16"/>
    <p:sldId id="269" r:id="rId17"/>
    <p:sldId id="271" r:id="rId18"/>
    <p:sldId id="272" r:id="rId19"/>
    <p:sldId id="275" r:id="rId20"/>
    <p:sldId id="276" r:id="rId21"/>
    <p:sldId id="277" r:id="rId22"/>
    <p:sldId id="286" r:id="rId23"/>
    <p:sldId id="292" r:id="rId2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3" autoAdjust="0"/>
    <p:restoredTop sz="95171" autoAdjust="0"/>
  </p:normalViewPr>
  <p:slideViewPr>
    <p:cSldViewPr snapToGrid="0" snapToObjects="1">
      <p:cViewPr varScale="1">
        <p:scale>
          <a:sx n="77" d="100"/>
          <a:sy n="77" d="100"/>
        </p:scale>
        <p:origin x="120" y="16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iie-jlh\Google%20Drive\PhD\Conferences\2017%20PLATE\DOE%202012%20comparis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(2)'!$B$8</c:f>
              <c:strCache>
                <c:ptCount val="1"/>
                <c:pt idx="0">
                  <c:v>12500h, energy efficient replacement</c:v>
                </c:pt>
              </c:strCache>
            </c:strRef>
          </c:tx>
          <c:invertIfNegative val="0"/>
          <c:cat>
            <c:strRef>
              <c:f>'Data (2)'!$A$9:$A$26</c:f>
              <c:strCache>
                <c:ptCount val="18"/>
                <c:pt idx="0">
                  <c:v>Climate change</c:v>
                </c:pt>
                <c:pt idx="1">
                  <c:v>Ozone depletion</c:v>
                </c:pt>
                <c:pt idx="2">
                  <c:v>Terrestrial acidification</c:v>
                </c:pt>
                <c:pt idx="3">
                  <c:v>Freshwater eutrophication</c:v>
                </c:pt>
                <c:pt idx="4">
                  <c:v>Marine eutrophication</c:v>
                </c:pt>
                <c:pt idx="5">
                  <c:v>Human toxicity</c:v>
                </c:pt>
                <c:pt idx="6">
                  <c:v>Photochemical oxidant formation</c:v>
                </c:pt>
                <c:pt idx="7">
                  <c:v>Particulate matter formation</c:v>
                </c:pt>
                <c:pt idx="8">
                  <c:v>Terrestrial ecotoxicity</c:v>
                </c:pt>
                <c:pt idx="9">
                  <c:v>Freshwater ecotoxicity</c:v>
                </c:pt>
                <c:pt idx="10">
                  <c:v>Marine ecotoxicity</c:v>
                </c:pt>
                <c:pt idx="11">
                  <c:v>Ionising radiation</c:v>
                </c:pt>
                <c:pt idx="12">
                  <c:v>Agricultural land occupation</c:v>
                </c:pt>
                <c:pt idx="13">
                  <c:v>Urban land occupation</c:v>
                </c:pt>
                <c:pt idx="14">
                  <c:v>Natural land transformation</c:v>
                </c:pt>
                <c:pt idx="15">
                  <c:v>Water depletion</c:v>
                </c:pt>
                <c:pt idx="16">
                  <c:v>Metal depletion</c:v>
                </c:pt>
                <c:pt idx="17">
                  <c:v>Fossil depletion</c:v>
                </c:pt>
              </c:strCache>
            </c:strRef>
          </c:cat>
          <c:val>
            <c:numRef>
              <c:f>'Data (2)'!$B$9:$B$26</c:f>
              <c:numCache>
                <c:formatCode>0.####</c:formatCode>
                <c:ptCount val="18"/>
                <c:pt idx="0">
                  <c:v>83.539781831778868</c:v>
                </c:pt>
                <c:pt idx="1">
                  <c:v>82.4824953753659</c:v>
                </c:pt>
                <c:pt idx="2" formatCode="0.###">
                  <c:v>88.845042267933636</c:v>
                </c:pt>
                <c:pt idx="3">
                  <c:v>98.022477888411018</c:v>
                </c:pt>
                <c:pt idx="4" formatCode="#">
                  <c:v>100</c:v>
                </c:pt>
                <c:pt idx="5" formatCode="#">
                  <c:v>100</c:v>
                </c:pt>
                <c:pt idx="6">
                  <c:v>92.091857653650692</c:v>
                </c:pt>
                <c:pt idx="7">
                  <c:v>93.549692917712818</c:v>
                </c:pt>
                <c:pt idx="8" formatCode="#">
                  <c:v>100</c:v>
                </c:pt>
                <c:pt idx="9" formatCode="#">
                  <c:v>100</c:v>
                </c:pt>
                <c:pt idx="10" formatCode="#">
                  <c:v>100</c:v>
                </c:pt>
                <c:pt idx="11">
                  <c:v>76.857946008222328</c:v>
                </c:pt>
                <c:pt idx="12" formatCode="0.##">
                  <c:v>80.080040906455508</c:v>
                </c:pt>
                <c:pt idx="13" formatCode="#">
                  <c:v>100</c:v>
                </c:pt>
                <c:pt idx="14">
                  <c:v>89.822883835849808</c:v>
                </c:pt>
                <c:pt idx="15">
                  <c:v>79.868385352946689</c:v>
                </c:pt>
                <c:pt idx="16" formatCode="#">
                  <c:v>100</c:v>
                </c:pt>
                <c:pt idx="17">
                  <c:v>83.039455679928324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4E-48E2-87FC-507F9565284F}"/>
            </c:ext>
          </c:extLst>
        </c:ser>
        <c:ser>
          <c:idx val="2"/>
          <c:order val="1"/>
          <c:tx>
            <c:strRef>
              <c:f>'Data (2)'!$D$8</c:f>
              <c:strCache>
                <c:ptCount val="1"/>
                <c:pt idx="0">
                  <c:v>25000h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'Data (2)'!$A$9:$A$26</c:f>
              <c:strCache>
                <c:ptCount val="18"/>
                <c:pt idx="0">
                  <c:v>Climate change</c:v>
                </c:pt>
                <c:pt idx="1">
                  <c:v>Ozone depletion</c:v>
                </c:pt>
                <c:pt idx="2">
                  <c:v>Terrestrial acidification</c:v>
                </c:pt>
                <c:pt idx="3">
                  <c:v>Freshwater eutrophication</c:v>
                </c:pt>
                <c:pt idx="4">
                  <c:v>Marine eutrophication</c:v>
                </c:pt>
                <c:pt idx="5">
                  <c:v>Human toxicity</c:v>
                </c:pt>
                <c:pt idx="6">
                  <c:v>Photochemical oxidant formation</c:v>
                </c:pt>
                <c:pt idx="7">
                  <c:v>Particulate matter formation</c:v>
                </c:pt>
                <c:pt idx="8">
                  <c:v>Terrestrial ecotoxicity</c:v>
                </c:pt>
                <c:pt idx="9">
                  <c:v>Freshwater ecotoxicity</c:v>
                </c:pt>
                <c:pt idx="10">
                  <c:v>Marine ecotoxicity</c:v>
                </c:pt>
                <c:pt idx="11">
                  <c:v>Ionising radiation</c:v>
                </c:pt>
                <c:pt idx="12">
                  <c:v>Agricultural land occupation</c:v>
                </c:pt>
                <c:pt idx="13">
                  <c:v>Urban land occupation</c:v>
                </c:pt>
                <c:pt idx="14">
                  <c:v>Natural land transformation</c:v>
                </c:pt>
                <c:pt idx="15">
                  <c:v>Water depletion</c:v>
                </c:pt>
                <c:pt idx="16">
                  <c:v>Metal depletion</c:v>
                </c:pt>
                <c:pt idx="17">
                  <c:v>Fossil depletion</c:v>
                </c:pt>
              </c:strCache>
            </c:strRef>
          </c:cat>
          <c:val>
            <c:numRef>
              <c:f>'Data (2)'!$D$9:$D$26</c:f>
              <c:numCache>
                <c:formatCode>#</c:formatCode>
                <c:ptCount val="1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 formatCode="0.####">
                  <c:v>92.877946753821263</c:v>
                </c:pt>
                <c:pt idx="5" formatCode="0.####">
                  <c:v>80.353754401349789</c:v>
                </c:pt>
                <c:pt idx="6">
                  <c:v>100</c:v>
                </c:pt>
                <c:pt idx="7">
                  <c:v>100</c:v>
                </c:pt>
                <c:pt idx="8" formatCode="0.####">
                  <c:v>79.681479892436911</c:v>
                </c:pt>
                <c:pt idx="9" formatCode="0.####">
                  <c:v>93.440301215368294</c:v>
                </c:pt>
                <c:pt idx="10" formatCode="0.####">
                  <c:v>90.685303750578541</c:v>
                </c:pt>
                <c:pt idx="11">
                  <c:v>100</c:v>
                </c:pt>
                <c:pt idx="12">
                  <c:v>100</c:v>
                </c:pt>
                <c:pt idx="13" formatCode="0.####">
                  <c:v>94.983906016793512</c:v>
                </c:pt>
                <c:pt idx="14">
                  <c:v>100</c:v>
                </c:pt>
                <c:pt idx="15">
                  <c:v>100</c:v>
                </c:pt>
                <c:pt idx="16" formatCode="0.####">
                  <c:v>60.341139710637357</c:v>
                </c:pt>
                <c:pt idx="1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4E-48E2-87FC-507F95652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503872"/>
        <c:axId val="104138624"/>
      </c:barChart>
      <c:catAx>
        <c:axId val="93503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4138624"/>
        <c:crosses val="autoZero"/>
        <c:auto val="1"/>
        <c:lblAlgn val="ctr"/>
        <c:lblOffset val="100"/>
        <c:noMultiLvlLbl val="0"/>
      </c:catAx>
      <c:valAx>
        <c:axId val="104138624"/>
        <c:scaling>
          <c:orientation val="minMax"/>
          <c:max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 Relative impact %</a:t>
                </a:r>
              </a:p>
            </c:rich>
          </c:tx>
          <c:overlay val="0"/>
        </c:title>
        <c:numFmt formatCode="#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935038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0309997669153707E-2"/>
          <c:y val="0.91089900365660537"/>
          <c:w val="0.68838222165321994"/>
          <c:h val="7.3263257922558445E-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318982181121926E-2"/>
          <c:y val="2.3229519720841148E-2"/>
          <c:w val="0.87274979443816814"/>
          <c:h val="0.626673228346456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Data!$B$8</c:f>
              <c:strCache>
                <c:ptCount val="1"/>
                <c:pt idx="0">
                  <c:v>12500, energy and material efficient replacement</c:v>
                </c:pt>
              </c:strCache>
            </c:strRef>
          </c:tx>
          <c:invertIfNegative val="0"/>
          <c:cat>
            <c:strRef>
              <c:f>Data!$A$9:$A$26</c:f>
              <c:strCache>
                <c:ptCount val="18"/>
                <c:pt idx="0">
                  <c:v>Climate change</c:v>
                </c:pt>
                <c:pt idx="1">
                  <c:v>Ozone depletion</c:v>
                </c:pt>
                <c:pt idx="2">
                  <c:v>Terrestrial acidification</c:v>
                </c:pt>
                <c:pt idx="3">
                  <c:v>Freshwater eutrophication</c:v>
                </c:pt>
                <c:pt idx="4">
                  <c:v>Marine eutrophication</c:v>
                </c:pt>
                <c:pt idx="5">
                  <c:v>Human toxicity</c:v>
                </c:pt>
                <c:pt idx="6">
                  <c:v>Photochemical oxidant formation</c:v>
                </c:pt>
                <c:pt idx="7">
                  <c:v>Particulate matter formation</c:v>
                </c:pt>
                <c:pt idx="8">
                  <c:v>Terrestrial ecotoxicity</c:v>
                </c:pt>
                <c:pt idx="9">
                  <c:v>Freshwater ecotoxicity</c:v>
                </c:pt>
                <c:pt idx="10">
                  <c:v>Marine ecotoxicity</c:v>
                </c:pt>
                <c:pt idx="11">
                  <c:v>Ionising radiation</c:v>
                </c:pt>
                <c:pt idx="12">
                  <c:v>Agricultural land occupation</c:v>
                </c:pt>
                <c:pt idx="13">
                  <c:v>Urban land occupation</c:v>
                </c:pt>
                <c:pt idx="14">
                  <c:v>Natural land transformation</c:v>
                </c:pt>
                <c:pt idx="15">
                  <c:v>Water depletion</c:v>
                </c:pt>
                <c:pt idx="16">
                  <c:v>Metal depletion</c:v>
                </c:pt>
                <c:pt idx="17">
                  <c:v>Fossil depletion</c:v>
                </c:pt>
              </c:strCache>
            </c:strRef>
          </c:cat>
          <c:val>
            <c:numRef>
              <c:f>Data!$B$9:$B$26</c:f>
              <c:numCache>
                <c:formatCode>0.####</c:formatCode>
                <c:ptCount val="18"/>
                <c:pt idx="0" formatCode="#">
                  <c:v>100</c:v>
                </c:pt>
                <c:pt idx="1">
                  <c:v>84.622422828718754</c:v>
                </c:pt>
                <c:pt idx="2" formatCode="#">
                  <c:v>100</c:v>
                </c:pt>
                <c:pt idx="3" formatCode="#">
                  <c:v>100</c:v>
                </c:pt>
                <c:pt idx="4" formatCode="#">
                  <c:v>100</c:v>
                </c:pt>
                <c:pt idx="5" formatCode="#">
                  <c:v>100</c:v>
                </c:pt>
                <c:pt idx="6" formatCode="#">
                  <c:v>100</c:v>
                </c:pt>
                <c:pt idx="7" formatCode="#">
                  <c:v>100</c:v>
                </c:pt>
                <c:pt idx="8" formatCode="#">
                  <c:v>100</c:v>
                </c:pt>
                <c:pt idx="9" formatCode="#">
                  <c:v>100</c:v>
                </c:pt>
                <c:pt idx="10" formatCode="#">
                  <c:v>100</c:v>
                </c:pt>
                <c:pt idx="11">
                  <c:v>81.934397134230721</c:v>
                </c:pt>
                <c:pt idx="12">
                  <c:v>82.385543672082932</c:v>
                </c:pt>
                <c:pt idx="13" formatCode="#">
                  <c:v>100</c:v>
                </c:pt>
                <c:pt idx="14">
                  <c:v>94.813137404811926</c:v>
                </c:pt>
                <c:pt idx="15">
                  <c:v>83.897879696954774</c:v>
                </c:pt>
                <c:pt idx="16" formatCode="#">
                  <c:v>100</c:v>
                </c:pt>
                <c:pt idx="17" formatCode="#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74-41D2-9E43-A22B465AD7EE}"/>
            </c:ext>
          </c:extLst>
        </c:ser>
        <c:ser>
          <c:idx val="1"/>
          <c:order val="1"/>
          <c:tx>
            <c:strRef>
              <c:f>Data!$C$8</c:f>
              <c:strCache>
                <c:ptCount val="1"/>
                <c:pt idx="0">
                  <c:v>25000</c:v>
                </c:pt>
              </c:strCache>
            </c:strRef>
          </c:tx>
          <c:invertIfNegative val="0"/>
          <c:cat>
            <c:strRef>
              <c:f>Data!$A$9:$A$26</c:f>
              <c:strCache>
                <c:ptCount val="18"/>
                <c:pt idx="0">
                  <c:v>Climate change</c:v>
                </c:pt>
                <c:pt idx="1">
                  <c:v>Ozone depletion</c:v>
                </c:pt>
                <c:pt idx="2">
                  <c:v>Terrestrial acidification</c:v>
                </c:pt>
                <c:pt idx="3">
                  <c:v>Freshwater eutrophication</c:v>
                </c:pt>
                <c:pt idx="4">
                  <c:v>Marine eutrophication</c:v>
                </c:pt>
                <c:pt idx="5">
                  <c:v>Human toxicity</c:v>
                </c:pt>
                <c:pt idx="6">
                  <c:v>Photochemical oxidant formation</c:v>
                </c:pt>
                <c:pt idx="7">
                  <c:v>Particulate matter formation</c:v>
                </c:pt>
                <c:pt idx="8">
                  <c:v>Terrestrial ecotoxicity</c:v>
                </c:pt>
                <c:pt idx="9">
                  <c:v>Freshwater ecotoxicity</c:v>
                </c:pt>
                <c:pt idx="10">
                  <c:v>Marine ecotoxicity</c:v>
                </c:pt>
                <c:pt idx="11">
                  <c:v>Ionising radiation</c:v>
                </c:pt>
                <c:pt idx="12">
                  <c:v>Agricultural land occupation</c:v>
                </c:pt>
                <c:pt idx="13">
                  <c:v>Urban land occupation</c:v>
                </c:pt>
                <c:pt idx="14">
                  <c:v>Natural land transformation</c:v>
                </c:pt>
                <c:pt idx="15">
                  <c:v>Water depletion</c:v>
                </c:pt>
                <c:pt idx="16">
                  <c:v>Metal depletion</c:v>
                </c:pt>
                <c:pt idx="17">
                  <c:v>Fossil depletion</c:v>
                </c:pt>
              </c:strCache>
            </c:strRef>
          </c:cat>
          <c:val>
            <c:numRef>
              <c:f>Data!$C$9:$C$26</c:f>
              <c:numCache>
                <c:formatCode>#</c:formatCode>
                <c:ptCount val="18"/>
                <c:pt idx="0" formatCode="0.####">
                  <c:v>92.059893121975094</c:v>
                </c:pt>
                <c:pt idx="1">
                  <c:v>100</c:v>
                </c:pt>
                <c:pt idx="2" formatCode="0.####">
                  <c:v>90.747188313885346</c:v>
                </c:pt>
                <c:pt idx="3" formatCode="0.####">
                  <c:v>76.008651120475321</c:v>
                </c:pt>
                <c:pt idx="4" formatCode="0.####">
                  <c:v>87.009388369603585</c:v>
                </c:pt>
                <c:pt idx="5" formatCode="0.####">
                  <c:v>75.861444193447227</c:v>
                </c:pt>
                <c:pt idx="6" formatCode="0.####">
                  <c:v>93.687522677883265</c:v>
                </c:pt>
                <c:pt idx="7" formatCode="0.####">
                  <c:v>89.836496114668194</c:v>
                </c:pt>
                <c:pt idx="8" formatCode="0.####">
                  <c:v>85.870922759053727</c:v>
                </c:pt>
                <c:pt idx="9" formatCode="0.####">
                  <c:v>89.111175723553671</c:v>
                </c:pt>
                <c:pt idx="10" formatCode="0.####">
                  <c:v>80.159231855502028</c:v>
                </c:pt>
                <c:pt idx="11">
                  <c:v>100</c:v>
                </c:pt>
                <c:pt idx="12">
                  <c:v>100</c:v>
                </c:pt>
                <c:pt idx="13" formatCode="0.####">
                  <c:v>98.773730041028429</c:v>
                </c:pt>
                <c:pt idx="14">
                  <c:v>100</c:v>
                </c:pt>
                <c:pt idx="15">
                  <c:v>100</c:v>
                </c:pt>
                <c:pt idx="16" formatCode="0.####">
                  <c:v>82.407973818090767</c:v>
                </c:pt>
                <c:pt idx="17" formatCode="0.####">
                  <c:v>91.250994969601791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74-41D2-9E43-A22B465AD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246528"/>
        <c:axId val="86454656"/>
      </c:barChart>
      <c:catAx>
        <c:axId val="46246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6454656"/>
        <c:crosses val="autoZero"/>
        <c:auto val="1"/>
        <c:lblAlgn val="ctr"/>
        <c:lblOffset val="100"/>
        <c:noMultiLvlLbl val="0"/>
      </c:catAx>
      <c:valAx>
        <c:axId val="86454656"/>
        <c:scaling>
          <c:orientation val="minMax"/>
          <c:max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overlay val="0"/>
        </c:title>
        <c:numFmt formatCode="#" sourceLinked="1"/>
        <c:majorTickMark val="out"/>
        <c:minorTickMark val="none"/>
        <c:tickLblPos val="nextTo"/>
        <c:crossAx val="462465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9872291136182796"/>
          <c:y val="0.92246590539722817"/>
          <c:w val="0.57232962840421386"/>
          <c:h val="7.5668840051209663E-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9D100-250F-4A20-8E18-3F1D4FF00E3B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30115-3CB9-46A9-B0B3-5ED3AE0C9B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9280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A3C217B8-EAF7-4C5F-93A8-0AC362B43B98}" type="slidenum">
              <a:rPr lang="en-GB" altLang="sv-SE"/>
              <a:pPr>
                <a:spcBef>
                  <a:spcPct val="0"/>
                </a:spcBef>
              </a:pPr>
              <a:t>3</a:t>
            </a:fld>
            <a:endParaRPr lang="en-GB" altLang="sv-SE" dirty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54" y="4341682"/>
            <a:ext cx="5027893" cy="41164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66" tIns="45833" rIns="91666" bIns="45833"/>
          <a:lstStyle/>
          <a:p>
            <a:pPr eaLnBrk="1" hangingPunct="1"/>
            <a:endParaRPr lang="en-US" altLang="sv-SE" dirty="0" smtClean="0"/>
          </a:p>
        </p:txBody>
      </p:sp>
    </p:spTree>
    <p:extLst>
      <p:ext uri="{BB962C8B-B14F-4D97-AF65-F5344CB8AC3E}">
        <p14:creationId xmlns:p14="http://schemas.microsoft.com/office/powerpoint/2010/main" val="2404822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C17C8FEF-8472-48E6-8C63-30354A5420EC}" type="slidenum">
              <a:rPr lang="en-GB" altLang="sv-SE"/>
              <a:pPr>
                <a:spcBef>
                  <a:spcPct val="0"/>
                </a:spcBef>
              </a:pPr>
              <a:t>5</a:t>
            </a:fld>
            <a:endParaRPr lang="en-GB" altLang="sv-S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v-SE" smtClean="0"/>
          </a:p>
        </p:txBody>
      </p:sp>
    </p:spTree>
    <p:extLst>
      <p:ext uri="{BB962C8B-B14F-4D97-AF65-F5344CB8AC3E}">
        <p14:creationId xmlns:p14="http://schemas.microsoft.com/office/powerpoint/2010/main" val="1205803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C17C8FEF-8472-48E6-8C63-30354A5420EC}" type="slidenum">
              <a:rPr lang="en-GB" altLang="sv-SE"/>
              <a:pPr>
                <a:spcBef>
                  <a:spcPct val="0"/>
                </a:spcBef>
              </a:pPr>
              <a:t>9</a:t>
            </a:fld>
            <a:endParaRPr lang="en-GB" altLang="sv-S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v-SE" smtClean="0"/>
          </a:p>
        </p:txBody>
      </p:sp>
    </p:spTree>
    <p:extLst>
      <p:ext uri="{BB962C8B-B14F-4D97-AF65-F5344CB8AC3E}">
        <p14:creationId xmlns:p14="http://schemas.microsoft.com/office/powerpoint/2010/main" val="1821254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These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being</a:t>
            </a:r>
            <a:r>
              <a:rPr lang="sv-SE" dirty="0" smtClean="0"/>
              <a:t> </a:t>
            </a:r>
            <a:r>
              <a:rPr lang="sv-SE" dirty="0" err="1" smtClean="0"/>
              <a:t>discussed</a:t>
            </a:r>
            <a:r>
              <a:rPr lang="sv-SE" dirty="0" smtClean="0"/>
              <a:t> as part </a:t>
            </a:r>
            <a:r>
              <a:rPr lang="sv-SE" dirty="0" err="1" smtClean="0"/>
              <a:t>of</a:t>
            </a:r>
            <a:r>
              <a:rPr lang="sv-SE" dirty="0" smtClean="0"/>
              <a:t> EU Ecodesign </a:t>
            </a:r>
            <a:r>
              <a:rPr lang="sv-SE" dirty="0" err="1" smtClean="0"/>
              <a:t>regulations</a:t>
            </a:r>
            <a:r>
              <a:rPr lang="sv-SE" dirty="0" smtClean="0"/>
              <a:t> for </a:t>
            </a:r>
            <a:r>
              <a:rPr lang="sv-SE" dirty="0" err="1" smtClean="0"/>
              <a:t>lighting</a:t>
            </a:r>
            <a:r>
              <a:rPr lang="sv-SE" dirty="0" smtClean="0"/>
              <a:t>, </a:t>
            </a:r>
            <a:r>
              <a:rPr lang="sv-SE" dirty="0" err="1" smtClean="0"/>
              <a:t>but</a:t>
            </a:r>
            <a:r>
              <a:rPr lang="sv-SE" dirty="0" smtClean="0"/>
              <a:t> lots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questions</a:t>
            </a:r>
            <a:r>
              <a:rPr lang="sv-SE" dirty="0" smtClean="0"/>
              <a:t> still</a:t>
            </a:r>
            <a:r>
              <a:rPr lang="sv-SE" baseline="0" dirty="0" smtClean="0"/>
              <a:t> and progress is </a:t>
            </a:r>
            <a:r>
              <a:rPr lang="sv-SE" baseline="0" dirty="0" err="1" smtClean="0"/>
              <a:t>slow</a:t>
            </a:r>
            <a:r>
              <a:rPr lang="sv-SE" baseline="0" dirty="0" smtClean="0"/>
              <a:t>. Main focus </a:t>
            </a:r>
            <a:r>
              <a:rPr lang="sv-SE" baseline="0" dirty="0" err="1" smtClean="0"/>
              <a:t>continues</a:t>
            </a:r>
            <a:r>
              <a:rPr lang="sv-SE" baseline="0" dirty="0" smtClean="0"/>
              <a:t> to be on </a:t>
            </a:r>
            <a:r>
              <a:rPr lang="sv-SE" baseline="0" dirty="0" err="1" smtClean="0"/>
              <a:t>energy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efficiency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quality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requirements</a:t>
            </a:r>
            <a:r>
              <a:rPr lang="sv-SE" baseline="0" dirty="0" smtClean="0"/>
              <a:t>.  </a:t>
            </a:r>
            <a:r>
              <a:rPr lang="sv-SE" baseline="0" dirty="0" err="1" smtClean="0"/>
              <a:t>More</a:t>
            </a:r>
            <a:r>
              <a:rPr lang="sv-SE" baseline="0" dirty="0" smtClean="0"/>
              <a:t> happening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GPP </a:t>
            </a:r>
            <a:r>
              <a:rPr lang="sv-SE" baseline="0" dirty="0" err="1" smtClean="0"/>
              <a:t>currently</a:t>
            </a:r>
            <a:r>
              <a:rPr lang="sv-SE" baseline="0" dirty="0" smtClean="0"/>
              <a:t>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37DB1-B235-4381-B51F-FCACD0F477C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55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7418CE-A954-C548-90D8-FB213139D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E9D7ADB-09D7-6846-B89C-E452A1873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AC5EC97-F96E-2A42-A92B-D1119D95E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03871A-EF17-C14D-9BDE-67E1C9468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AEFED02-11F5-814A-86F7-0DCBC8A8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572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B13ED0-12B9-6C4F-A466-96568F05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29FABCF-3EF3-A144-8469-1DE0C17A4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FFA8546-D23A-DD4B-BCD5-F8732F6CB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CBAE4F8-5060-824E-8EC2-E545E99A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93EC071-4A65-BA44-A76A-63FF94F87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853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D2A02D8-CFD3-4E4A-981F-64A7FE8EC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831D5C1-B868-384B-B735-DE64C1F72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CA0EB81-8530-6545-86E0-9F2F50F9F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A52144A-5B81-1C41-B542-EFECC97A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5728918-DC27-DD4E-8C73-3EA0583C2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1350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Header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807822" y="1849045"/>
            <a:ext cx="10476182" cy="357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0742" tIns="35371" rIns="70742" bIns="35371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GB" noProof="0" dirty="0" smtClean="0"/>
              <a:t>Add text</a:t>
            </a:r>
          </a:p>
          <a:p>
            <a:pPr lvl="1"/>
            <a:r>
              <a:rPr lang="en-GB" noProof="0" dirty="0" smtClean="0"/>
              <a:t>Level two</a:t>
            </a:r>
          </a:p>
          <a:p>
            <a:pPr lvl="2"/>
            <a:r>
              <a:rPr lang="en-GB" noProof="0" dirty="0" smtClean="0"/>
              <a:t>Level three</a:t>
            </a:r>
          </a:p>
          <a:p>
            <a:pPr lvl="3"/>
            <a:r>
              <a:rPr lang="en-GB" noProof="0" dirty="0" smtClean="0"/>
              <a:t>Level four</a:t>
            </a:r>
          </a:p>
          <a:p>
            <a:pPr lvl="0"/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741665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69901" y="1463040"/>
            <a:ext cx="1024128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1ADF73-2C4E-4311-B414-75C57F95A244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1452B9-341F-405B-B0B0-73075E30D327}" type="slidenum">
              <a:rPr lang="sv-SE" smtClean="0"/>
              <a:t>‹#›</a:t>
            </a:fld>
            <a:endParaRPr lang="sv-SE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165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7280-A34A-4059-AD2D-1E665902ADE8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8784"/>
            <a:fld id="{70C88749-AB6A-4AA1-87A6-EAD97D5FD920}" type="slidenum">
              <a:rPr lang="en-US" smtClean="0">
                <a:solidFill>
                  <a:srgbClr val="9C6114"/>
                </a:solidFill>
              </a:rPr>
              <a:pPr defTabSz="428784"/>
              <a:t>‹#›</a:t>
            </a:fld>
            <a:endParaRPr lang="en-US">
              <a:solidFill>
                <a:srgbClr val="9C61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96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DF73-2C4E-4311-B414-75C57F95A244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52B9-341F-405B-B0B0-73075E30D3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786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6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279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55857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785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711714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139643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56757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9955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42342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7280-A34A-4059-AD2D-1E665902ADE8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A304-66DE-487B-BF05-7462FE316A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575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7280-A34A-4059-AD2D-1E665902ADE8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A304-66DE-487B-BF05-7462FE316A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519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28" indent="0">
              <a:buNone/>
              <a:defRPr sz="1920" b="1"/>
            </a:lvl2pPr>
            <a:lvl3pPr marL="855857" indent="0">
              <a:buNone/>
              <a:defRPr sz="1800" b="1"/>
            </a:lvl3pPr>
            <a:lvl4pPr marL="1283785" indent="0">
              <a:buNone/>
              <a:defRPr sz="1440" b="1"/>
            </a:lvl4pPr>
            <a:lvl5pPr marL="1711714" indent="0">
              <a:buNone/>
              <a:defRPr sz="1440" b="1"/>
            </a:lvl5pPr>
            <a:lvl6pPr marL="2139643" indent="0">
              <a:buNone/>
              <a:defRPr sz="1440" b="1"/>
            </a:lvl6pPr>
            <a:lvl7pPr marL="2567570" indent="0">
              <a:buNone/>
              <a:defRPr sz="1440" b="1"/>
            </a:lvl7pPr>
            <a:lvl8pPr marL="2995500" indent="0">
              <a:buNone/>
              <a:defRPr sz="1440" b="1"/>
            </a:lvl8pPr>
            <a:lvl9pPr marL="3423428" indent="0">
              <a:buNone/>
              <a:defRPr sz="144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8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28" indent="0">
              <a:buNone/>
              <a:defRPr sz="1920" b="1"/>
            </a:lvl2pPr>
            <a:lvl3pPr marL="855857" indent="0">
              <a:buNone/>
              <a:defRPr sz="1800" b="1"/>
            </a:lvl3pPr>
            <a:lvl4pPr marL="1283785" indent="0">
              <a:buNone/>
              <a:defRPr sz="1440" b="1"/>
            </a:lvl4pPr>
            <a:lvl5pPr marL="1711714" indent="0">
              <a:buNone/>
              <a:defRPr sz="1440" b="1"/>
            </a:lvl5pPr>
            <a:lvl6pPr marL="2139643" indent="0">
              <a:buNone/>
              <a:defRPr sz="1440" b="1"/>
            </a:lvl6pPr>
            <a:lvl7pPr marL="2567570" indent="0">
              <a:buNone/>
              <a:defRPr sz="1440" b="1"/>
            </a:lvl7pPr>
            <a:lvl8pPr marL="2995500" indent="0">
              <a:buNone/>
              <a:defRPr sz="1440" b="1"/>
            </a:lvl8pPr>
            <a:lvl9pPr marL="3423428" indent="0">
              <a:buNone/>
              <a:defRPr sz="144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8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7280-A34A-4059-AD2D-1E665902ADE8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A304-66DE-487B-BF05-7462FE316A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178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7280-A34A-4059-AD2D-1E665902ADE8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A304-66DE-487B-BF05-7462FE316A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99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30E8D9-09D4-1B48-9276-5692FC527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47F08EB-6215-8C49-B9D2-672BCB912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486A421-C7A4-2A42-B073-25BE88F7A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D878E6-05F7-4443-A868-778D18FD9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479E987-F73B-074E-80DF-0C64611B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8786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DF73-2C4E-4311-B414-75C57F95A244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52B9-341F-405B-B0B0-73075E30D32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8483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40"/>
            </a:lvl1pPr>
            <a:lvl2pPr marL="427928" indent="0">
              <a:buNone/>
              <a:defRPr sz="1080"/>
            </a:lvl2pPr>
            <a:lvl3pPr marL="855857" indent="0">
              <a:buNone/>
              <a:defRPr sz="1080"/>
            </a:lvl3pPr>
            <a:lvl4pPr marL="1283785" indent="0">
              <a:buNone/>
              <a:defRPr sz="840"/>
            </a:lvl4pPr>
            <a:lvl5pPr marL="1711714" indent="0">
              <a:buNone/>
              <a:defRPr sz="840"/>
            </a:lvl5pPr>
            <a:lvl6pPr marL="2139643" indent="0">
              <a:buNone/>
              <a:defRPr sz="840"/>
            </a:lvl6pPr>
            <a:lvl7pPr marL="2567570" indent="0">
              <a:buNone/>
              <a:defRPr sz="840"/>
            </a:lvl7pPr>
            <a:lvl8pPr marL="2995500" indent="0">
              <a:buNone/>
              <a:defRPr sz="840"/>
            </a:lvl8pPr>
            <a:lvl9pPr marL="3423428" indent="0">
              <a:buNone/>
              <a:defRPr sz="84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7280-A34A-4059-AD2D-1E665902ADE8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A304-66DE-487B-BF05-7462FE316A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654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4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7928" indent="0">
              <a:buNone/>
              <a:defRPr sz="2640"/>
            </a:lvl2pPr>
            <a:lvl3pPr marL="855857" indent="0">
              <a:buNone/>
              <a:defRPr sz="2280"/>
            </a:lvl3pPr>
            <a:lvl4pPr marL="1283785" indent="0">
              <a:buNone/>
              <a:defRPr sz="1920"/>
            </a:lvl4pPr>
            <a:lvl5pPr marL="1711714" indent="0">
              <a:buNone/>
              <a:defRPr sz="1920"/>
            </a:lvl5pPr>
            <a:lvl6pPr marL="2139643" indent="0">
              <a:buNone/>
              <a:defRPr sz="1920"/>
            </a:lvl6pPr>
            <a:lvl7pPr marL="2567570" indent="0">
              <a:buNone/>
              <a:defRPr sz="1920"/>
            </a:lvl7pPr>
            <a:lvl8pPr marL="2995500" indent="0">
              <a:buNone/>
              <a:defRPr sz="1920"/>
            </a:lvl8pPr>
            <a:lvl9pPr marL="3423428" indent="0">
              <a:buNone/>
              <a:defRPr sz="192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40"/>
            </a:lvl1pPr>
            <a:lvl2pPr marL="427928" indent="0">
              <a:buNone/>
              <a:defRPr sz="1080"/>
            </a:lvl2pPr>
            <a:lvl3pPr marL="855857" indent="0">
              <a:buNone/>
              <a:defRPr sz="1080"/>
            </a:lvl3pPr>
            <a:lvl4pPr marL="1283785" indent="0">
              <a:buNone/>
              <a:defRPr sz="840"/>
            </a:lvl4pPr>
            <a:lvl5pPr marL="1711714" indent="0">
              <a:buNone/>
              <a:defRPr sz="840"/>
            </a:lvl5pPr>
            <a:lvl6pPr marL="2139643" indent="0">
              <a:buNone/>
              <a:defRPr sz="840"/>
            </a:lvl6pPr>
            <a:lvl7pPr marL="2567570" indent="0">
              <a:buNone/>
              <a:defRPr sz="840"/>
            </a:lvl7pPr>
            <a:lvl8pPr marL="2995500" indent="0">
              <a:buNone/>
              <a:defRPr sz="840"/>
            </a:lvl8pPr>
            <a:lvl9pPr marL="3423428" indent="0">
              <a:buNone/>
              <a:defRPr sz="84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7280-A34A-4059-AD2D-1E665902ADE8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A304-66DE-487B-BF05-7462FE316A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394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7280-A34A-4059-AD2D-1E665902ADE8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A304-66DE-487B-BF05-7462FE316A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846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6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6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7280-A34A-4059-AD2D-1E665902ADE8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A304-66DE-487B-BF05-7462FE316A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078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Header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807822" y="1849045"/>
            <a:ext cx="10476182" cy="357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0742" tIns="35371" rIns="70742" bIns="35371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GB" noProof="0" dirty="0" smtClean="0"/>
              <a:t>Add text</a:t>
            </a:r>
          </a:p>
          <a:p>
            <a:pPr lvl="1"/>
            <a:r>
              <a:rPr lang="en-GB" noProof="0" dirty="0" smtClean="0"/>
              <a:t>Level two</a:t>
            </a:r>
          </a:p>
          <a:p>
            <a:pPr lvl="2"/>
            <a:r>
              <a:rPr lang="en-GB" noProof="0" dirty="0" smtClean="0"/>
              <a:t>Level three</a:t>
            </a:r>
          </a:p>
          <a:p>
            <a:pPr lvl="3"/>
            <a:r>
              <a:rPr lang="en-GB" noProof="0" dirty="0" smtClean="0"/>
              <a:t>Level four</a:t>
            </a:r>
          </a:p>
          <a:p>
            <a:pPr lvl="0"/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77877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69901" y="1463040"/>
            <a:ext cx="1024128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1ADF73-2C4E-4311-B414-75C57F95A244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1452B9-341F-405B-B0B0-73075E30D327}" type="slidenum">
              <a:rPr lang="sv-SE" smtClean="0"/>
              <a:t>‹#›</a:t>
            </a:fld>
            <a:endParaRPr lang="sv-SE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30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667ABB-78D1-B64B-B71E-7BB94FE5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D83B7FC-2CA5-3743-A4AF-2F0B3C724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5D40B4E-6AF0-CF47-8C4D-C0DBB5848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EC470B-78BB-3F42-AF01-07FD93858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A105366-9BAC-404F-A586-6BD159A1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795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55A0CD-62E4-4741-8CE6-BF4E0362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BEE2EC7-C4E8-9F4A-BB07-87FB8198B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EBEE581-2797-D543-832F-57EE08737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0C3FE8B-3D1F-D642-B87A-F684FB117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B2B583A-1B97-E947-999D-A302FDDB3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915BD23-0772-F247-8317-CCF8E7993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310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2C3B68-C37F-2840-B1CC-DDB3D906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83B3845-BB40-0545-B58C-FEC69BB60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26D6339-644A-044C-AF37-861236218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30B5519-2809-F548-A71A-C73A89580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E9BC8AB-945E-784A-95C2-676382738A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D1E3DE5-99C9-384C-8E04-B839303E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77A1F14-2E19-B541-AFBD-CDFFB322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441DD3B-FFF4-E54B-9F0A-F2AC63950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8603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78CAA2-9663-A54E-8408-73D1619D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A3EEB61-23BA-A043-A293-E4639820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1C230B6-55D5-F64E-B271-29F07509E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6D1A1D1-75DA-A34A-820E-1AFDA2BC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52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6BB6CC2-176A-AA42-9758-4541B393B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531D45D-66E4-1C46-91BE-808C2160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69F2458-6EBE-E04B-913B-EF0452E6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9723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641579-9DB2-6E49-BC66-91FD4AF24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DE4DFE-4B03-0440-AB2F-B7249B317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3077572-7063-F14B-A501-6E11D4EE7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39A5658-6379-3A4D-9E7D-94DA0215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B2012A5-83AF-5040-9197-EFF8057D2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0824A57-DE6D-CA48-A18B-43DFFA578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886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28D99B-1674-AE4B-AB5D-FE5EBB9D7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2B00539-BA58-F045-88C7-7E5F62B249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1E2876A-9223-5F41-AF2E-B20CE7324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D8E70AA-C210-0A42-9422-0B6AC96D1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F95916-32EB-234C-883D-5EAACF13B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B80FF7E-3E7F-2848-B170-60D85873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479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C6B0389-AAA0-884E-8FDA-1F9690078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3C5C6C2-5C57-DC40-8EB1-DC2498636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1540C9F-F942-254C-9451-54A4093988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9E269-9F16-FE4E-842E-B3E17E912FAF}" type="datetimeFigureOut">
              <a:rPr lang="sv-SE" smtClean="0"/>
              <a:t>2018-09-11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CE9D08-EBF5-014D-95E6-4FE5825C0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3D280A-E83A-B945-AECB-2FA13FF0A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275D-9144-184A-8022-ED81E73085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645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71322" tIns="35661" rIns="71322" bIns="3566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71322" tIns="35661" rIns="71322" bIns="3566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71322" tIns="35661" rIns="71322" bIns="35661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C7280-A34A-4059-AD2D-1E665902ADE8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71322" tIns="35661" rIns="71322" bIns="35661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71322" tIns="35661" rIns="71322" bIns="35661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3A304-66DE-487B-BF05-7462FE316AD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image1.png"/>
          <p:cNvPicPr/>
          <p:nvPr userDrawn="1"/>
        </p:nvPicPr>
        <p:blipFill>
          <a:blip r:embed="rId15">
            <a:extLst/>
          </a:blip>
          <a:stretch>
            <a:fillRect/>
          </a:stretch>
        </p:blipFill>
        <p:spPr>
          <a:xfrm>
            <a:off x="9912659" y="5852718"/>
            <a:ext cx="2021783" cy="7338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7813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855857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46" indent="-320946" algn="l" defTabSz="85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384" indent="-267456" algn="l" defTabSz="855857" rtl="0" eaLnBrk="1" latinLnBrk="0" hangingPunct="1">
        <a:spcBef>
          <a:spcPct val="20000"/>
        </a:spcBef>
        <a:buFont typeface="Arial" panose="020B0604020202020204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20" indent="-213964" algn="l" defTabSz="85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50" indent="-213964" algn="l" defTabSz="855857" rtl="0" eaLnBrk="1" latinLnBrk="0" hangingPunct="1">
        <a:spcBef>
          <a:spcPct val="20000"/>
        </a:spcBef>
        <a:buFont typeface="Arial" panose="020B0604020202020204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678" indent="-213964" algn="l" defTabSz="855857" rtl="0" eaLnBrk="1" latinLnBrk="0" hangingPunct="1">
        <a:spcBef>
          <a:spcPct val="20000"/>
        </a:spcBef>
        <a:buFont typeface="Arial" panose="020B0604020202020204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07" indent="-213964" algn="l" defTabSz="85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535" indent="-213964" algn="l" defTabSz="85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464" indent="-213964" algn="l" defTabSz="85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392" indent="-213964" algn="l" defTabSz="85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7928" algn="l" defTabSz="8558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857" algn="l" defTabSz="8558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3785" algn="l" defTabSz="8558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14" algn="l" defTabSz="8558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43" algn="l" defTabSz="8558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67570" algn="l" defTabSz="8558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00" algn="l" defTabSz="8558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23428" algn="l" defTabSz="8558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se/url?sa=t&amp;rct=j&amp;q=&amp;esrc=s&amp;source=web&amp;cd=2&amp;cad=rja&amp;uact=8&amp;ved=0ahUKEwj59oLNtdnOAhWmO5oKHZiIA40QFggoMAE&amp;url=http://www.iea-4e.org/document/341/life-cycle-assessment-of-solid-state-lighting-final-report&amp;usg=AFQjCNGefVfGg_-N_rGRkYL7VpXdL5r9wQ&amp;sig2=Y4wZvWEUElUF0LjUFc_Hy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unknownfieldsdivision.com/summer2014china-aworldadriftpart02.html#6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attle.gov/CityArchives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s.gov/grca/learn/nature/night-skies.htm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72999EE2-CCC6-DF41-BF4A-6210817A6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429" y="2093709"/>
            <a:ext cx="9144000" cy="1655762"/>
          </a:xfrm>
        </p:spPr>
        <p:txBody>
          <a:bodyPr/>
          <a:lstStyle/>
          <a:p>
            <a:pPr algn="l"/>
            <a:r>
              <a:rPr lang="sv-SE" b="1" dirty="0" smtClean="0"/>
              <a:t>New Research in </a:t>
            </a:r>
            <a:r>
              <a:rPr lang="en-GB" b="1" dirty="0" smtClean="0"/>
              <a:t>Lighting</a:t>
            </a:r>
          </a:p>
          <a:p>
            <a:pPr algn="l"/>
            <a:r>
              <a:rPr lang="sv-SE" i="1" dirty="0" smtClean="0"/>
              <a:t>Jessika Luth Richter</a:t>
            </a:r>
            <a:endParaRPr lang="sv-SE" i="1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0F07E5C-3A3E-4341-BF94-B0521FC5C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7492" y="-356704"/>
            <a:ext cx="8212350" cy="821235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56281715-9AAB-FF47-9353-ECFC8E425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535" y="933945"/>
            <a:ext cx="4615711" cy="47884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5EEC460-270C-314E-8871-6FD7E3EF6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92390">
            <a:off x="10069599" y="4850061"/>
            <a:ext cx="1585906" cy="158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6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Energy </a:t>
            </a:r>
            <a:r>
              <a:rPr lang="sv-SE" dirty="0" err="1" smtClean="0"/>
              <a:t>efficient</a:t>
            </a:r>
            <a:r>
              <a:rPr lang="sv-SE" dirty="0" smtClean="0"/>
              <a:t> </a:t>
            </a:r>
            <a:r>
              <a:rPr lang="sv-SE" dirty="0" err="1"/>
              <a:t>l</a:t>
            </a:r>
            <a:r>
              <a:rPr lang="sv-SE" dirty="0" err="1" smtClean="0"/>
              <a:t>ighting</a:t>
            </a:r>
            <a:r>
              <a:rPr lang="sv-SE" dirty="0" smtClean="0"/>
              <a:t> </a:t>
            </a:r>
            <a:r>
              <a:rPr lang="sv-SE" dirty="0" err="1" smtClean="0"/>
              <a:t>products</a:t>
            </a:r>
            <a:r>
              <a:rPr lang="sv-SE" dirty="0" smtClean="0"/>
              <a:t>: </a:t>
            </a:r>
            <a:br>
              <a:rPr lang="sv-SE" dirty="0" smtClean="0"/>
            </a:br>
            <a:r>
              <a:rPr lang="sv-SE" sz="3600" i="1" dirty="0" err="1"/>
              <a:t>largest</a:t>
            </a:r>
            <a:r>
              <a:rPr lang="sv-SE" sz="3600" i="1" dirty="0"/>
              <a:t> </a:t>
            </a:r>
            <a:r>
              <a:rPr lang="sv-SE" sz="3600" i="1" dirty="0" err="1"/>
              <a:t>impact</a:t>
            </a:r>
            <a:r>
              <a:rPr lang="sv-SE" sz="3600" i="1" dirty="0"/>
              <a:t> areas </a:t>
            </a:r>
            <a:r>
              <a:rPr lang="sv-SE" sz="3600" i="1" dirty="0" err="1"/>
              <a:t>based</a:t>
            </a:r>
            <a:r>
              <a:rPr lang="sv-SE" sz="3600" i="1" dirty="0"/>
              <a:t> </a:t>
            </a:r>
            <a:r>
              <a:rPr lang="sv-SE" sz="3600" i="1" dirty="0" smtClean="0"/>
              <a:t>on 13 LCAs from 2009-2017</a:t>
            </a:r>
            <a:endParaRPr lang="en-GB" sz="3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429" y="1971114"/>
            <a:ext cx="6694883" cy="39529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1) use </a:t>
            </a:r>
            <a:r>
              <a:rPr lang="en-GB" dirty="0" smtClean="0"/>
              <a:t>phase generally dominates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2) manufacturing stage rising in importance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3) </a:t>
            </a:r>
            <a:r>
              <a:rPr lang="sv-SE" dirty="0" smtClean="0"/>
              <a:t>end-of-</a:t>
            </a:r>
            <a:r>
              <a:rPr lang="sv-SE" dirty="0" err="1" smtClean="0"/>
              <a:t>life</a:t>
            </a:r>
            <a:r>
              <a:rPr lang="sv-SE" dirty="0" smtClean="0"/>
              <a:t> </a:t>
            </a:r>
            <a:r>
              <a:rPr lang="sv-SE" dirty="0" err="1"/>
              <a:t>phase</a:t>
            </a:r>
            <a:r>
              <a:rPr lang="sv-SE" dirty="0"/>
              <a:t> </a:t>
            </a:r>
            <a:r>
              <a:rPr lang="sv-SE" dirty="0" err="1"/>
              <a:t>impacts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en-GB" dirty="0"/>
              <a:t> generally </a:t>
            </a:r>
            <a:r>
              <a:rPr lang="en-GB" dirty="0" smtClean="0"/>
              <a:t>low, except for particular impact categories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4) </a:t>
            </a:r>
            <a:r>
              <a:rPr lang="en-GB" dirty="0" smtClean="0"/>
              <a:t>transport and packaging always smallest impact (&lt;1%-2%)</a:t>
            </a:r>
            <a:endParaRPr lang="en-GB" dirty="0"/>
          </a:p>
          <a:p>
            <a:pPr marL="457200" lvl="1" indent="0">
              <a:buNone/>
            </a:pPr>
            <a:endParaRPr lang="en-GB" dirty="0" smtClean="0"/>
          </a:p>
        </p:txBody>
      </p:sp>
      <p:sp>
        <p:nvSpPr>
          <p:cNvPr id="4" name="Rectangle 3"/>
          <p:cNvSpPr/>
          <p:nvPr/>
        </p:nvSpPr>
        <p:spPr>
          <a:xfrm>
            <a:off x="684486" y="6301775"/>
            <a:ext cx="10823027" cy="465359"/>
          </a:xfrm>
          <a:prstGeom prst="rect">
            <a:avLst/>
          </a:prstGeom>
        </p:spPr>
        <p:txBody>
          <a:bodyPr wrap="square" lIns="95098" tIns="47549" rIns="95098" bIns="47549">
            <a:spAutoFit/>
          </a:bodyPr>
          <a:lstStyle/>
          <a:p>
            <a:r>
              <a:rPr lang="en-GB" sz="1200" dirty="0" smtClean="0"/>
              <a:t>See e.g. </a:t>
            </a:r>
            <a:r>
              <a:rPr lang="en-GB" sz="1200" i="1" dirty="0">
                <a:hlinkClick r:id="rId2"/>
              </a:rPr>
              <a:t>Solid State Lighting Annex – Life Cycle Assessment of Solid State Lighting Final Report </a:t>
            </a:r>
            <a:r>
              <a:rPr lang="en-GB" sz="1200" i="1" dirty="0"/>
              <a:t>(2014)</a:t>
            </a:r>
            <a:r>
              <a:rPr lang="en-GB" sz="1200" b="1" dirty="0"/>
              <a:t> </a:t>
            </a:r>
            <a:r>
              <a:rPr lang="en-GB" sz="1200" dirty="0"/>
              <a:t>Energy Efficient End-Use Equipment (4E), International Energy </a:t>
            </a:r>
            <a:r>
              <a:rPr lang="en-GB" sz="1200" dirty="0" smtClean="0"/>
              <a:t>Agency; Franz &amp; </a:t>
            </a:r>
            <a:r>
              <a:rPr lang="en-GB" sz="1200" dirty="0" err="1" smtClean="0"/>
              <a:t>Wenzl</a:t>
            </a:r>
            <a:r>
              <a:rPr lang="en-GB" sz="1200" dirty="0" smtClean="0"/>
              <a:t> (2017) Critical review on life cycle inventories and environmental assessment of LED-lamps, </a:t>
            </a:r>
            <a:r>
              <a:rPr lang="en-GB" sz="1200" i="1" dirty="0" smtClean="0"/>
              <a:t>Critical Reviews in Environmental Science and Technology</a:t>
            </a:r>
            <a:r>
              <a:rPr lang="en-GB" sz="1200" dirty="0" smtClean="0"/>
              <a:t> 47:21.</a:t>
            </a:r>
            <a:endParaRPr lang="en-GB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2" r="15187"/>
          <a:stretch/>
        </p:blipFill>
        <p:spPr>
          <a:xfrm>
            <a:off x="7227932" y="1780151"/>
            <a:ext cx="1865374" cy="3035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306" y="1780151"/>
            <a:ext cx="3522042" cy="2121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932" y="3901440"/>
            <a:ext cx="2739807" cy="2400335"/>
          </a:xfrm>
          <a:prstGeom prst="rect">
            <a:avLst/>
          </a:prstGeom>
        </p:spPr>
      </p:pic>
      <p:pic>
        <p:nvPicPr>
          <p:cNvPr id="1026" name="Picture 2" descr="Transportation, Boat, Bus, Car, Globe, Hou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479" y="4091023"/>
            <a:ext cx="2028585" cy="197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84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Life </a:t>
            </a:r>
            <a:r>
              <a:rPr lang="sv-SE" dirty="0" err="1" smtClean="0"/>
              <a:t>cycle</a:t>
            </a:r>
            <a:r>
              <a:rPr lang="sv-SE" dirty="0" smtClean="0"/>
              <a:t> </a:t>
            </a:r>
            <a:r>
              <a:rPr lang="sv-SE" dirty="0" err="1" smtClean="0"/>
              <a:t>environmental</a:t>
            </a:r>
            <a:r>
              <a:rPr lang="sv-SE" dirty="0" smtClean="0"/>
              <a:t> </a:t>
            </a:r>
            <a:r>
              <a:rPr lang="sv-SE" dirty="0" err="1" smtClean="0"/>
              <a:t>aspects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7311"/>
            <a:ext cx="9988296" cy="5162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66" dirty="0"/>
              <a:t>The two most significant parameters contributing to the environmental impacts of lighting products are </a:t>
            </a:r>
            <a:r>
              <a:rPr lang="en-GB" sz="2666" b="1" dirty="0"/>
              <a:t>luminous efficacy (lm/W) </a:t>
            </a:r>
            <a:r>
              <a:rPr lang="en-GB" sz="2666" dirty="0"/>
              <a:t>and </a:t>
            </a:r>
            <a:r>
              <a:rPr lang="en-GB" sz="2666" b="1" dirty="0"/>
              <a:t>useful life (hours of operation during lifetime)</a:t>
            </a:r>
            <a:r>
              <a:rPr lang="en-GB" sz="2666" dirty="0"/>
              <a:t>.</a:t>
            </a:r>
          </a:p>
          <a:p>
            <a:endParaRPr lang="en-GB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08" y="2797427"/>
            <a:ext cx="2944836" cy="3926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4" y="2795859"/>
            <a:ext cx="2946012" cy="39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5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295" y="1019359"/>
            <a:ext cx="7803937" cy="4833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LCA: </a:t>
            </a:r>
            <a:r>
              <a:rPr lang="sv-SE" dirty="0" err="1" smtClean="0"/>
              <a:t>environmental</a:t>
            </a:r>
            <a:r>
              <a:rPr lang="sv-SE" dirty="0" smtClean="0"/>
              <a:t> </a:t>
            </a:r>
            <a:r>
              <a:rPr lang="sv-SE" dirty="0" err="1" smtClean="0"/>
              <a:t>aspects</a:t>
            </a:r>
            <a:r>
              <a:rPr lang="sv-SE" dirty="0" smtClean="0"/>
              <a:t> and </a:t>
            </a:r>
            <a:r>
              <a:rPr lang="sv-SE" dirty="0" err="1" smtClean="0"/>
              <a:t>trade-offs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986" y="1470296"/>
            <a:ext cx="4581038" cy="5162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 err="1" smtClean="0"/>
              <a:t>Electricity</a:t>
            </a:r>
            <a:r>
              <a:rPr lang="sv-SE" dirty="0" smtClean="0"/>
              <a:t> mix and </a:t>
            </a:r>
            <a:r>
              <a:rPr lang="sv-SE" dirty="0" err="1" smtClean="0"/>
              <a:t>product</a:t>
            </a:r>
            <a:r>
              <a:rPr lang="sv-SE" dirty="0" smtClean="0"/>
              <a:t> </a:t>
            </a:r>
            <a:r>
              <a:rPr lang="sv-SE" dirty="0" err="1" smtClean="0"/>
              <a:t>development</a:t>
            </a:r>
            <a:r>
              <a:rPr lang="sv-SE" dirty="0" smtClean="0"/>
              <a:t> </a:t>
            </a:r>
            <a:r>
              <a:rPr lang="sv-SE" dirty="0" err="1" smtClean="0"/>
              <a:t>matters</a:t>
            </a:r>
            <a:endParaRPr lang="sv-SE" dirty="0" smtClean="0"/>
          </a:p>
          <a:p>
            <a:pPr lvl="1"/>
            <a:r>
              <a:rPr lang="sv-SE" dirty="0" err="1" smtClean="0"/>
              <a:t>Improving</a:t>
            </a:r>
            <a:r>
              <a:rPr lang="sv-SE" dirty="0" smtClean="0"/>
              <a:t> </a:t>
            </a:r>
            <a:r>
              <a:rPr lang="sv-SE" dirty="0" err="1" smtClean="0"/>
              <a:t>efficiency</a:t>
            </a:r>
            <a:r>
              <a:rPr lang="sv-SE" dirty="0" smtClean="0"/>
              <a:t> has </a:t>
            </a:r>
            <a:r>
              <a:rPr lang="sv-SE" dirty="0" err="1" smtClean="0"/>
              <a:t>greater</a:t>
            </a:r>
            <a:r>
              <a:rPr lang="sv-SE" dirty="0" smtClean="0"/>
              <a:t> </a:t>
            </a:r>
            <a:r>
              <a:rPr lang="sv-SE" dirty="0" err="1" smtClean="0"/>
              <a:t>environmental</a:t>
            </a:r>
            <a:r>
              <a:rPr lang="sv-SE" dirty="0" smtClean="0"/>
              <a:t> </a:t>
            </a:r>
            <a:r>
              <a:rPr lang="sv-SE" dirty="0" err="1" smtClean="0"/>
              <a:t>benefits</a:t>
            </a:r>
            <a:r>
              <a:rPr lang="sv-SE" dirty="0" smtClean="0"/>
              <a:t> </a:t>
            </a:r>
            <a:r>
              <a:rPr lang="sv-SE" dirty="0" err="1" smtClean="0"/>
              <a:t>than</a:t>
            </a:r>
            <a:r>
              <a:rPr lang="sv-SE" dirty="0" smtClean="0"/>
              <a:t> long </a:t>
            </a:r>
            <a:r>
              <a:rPr lang="sv-SE" dirty="0" err="1" smtClean="0"/>
              <a:t>lifetimes</a:t>
            </a:r>
            <a:r>
              <a:rPr lang="sv-SE" dirty="0" smtClean="0"/>
              <a:t> in </a:t>
            </a:r>
            <a:r>
              <a:rPr lang="sv-SE" dirty="0" err="1" smtClean="0"/>
              <a:t>electricity</a:t>
            </a:r>
            <a:r>
              <a:rPr lang="sv-SE" dirty="0" smtClean="0"/>
              <a:t> </a:t>
            </a:r>
            <a:r>
              <a:rPr lang="sv-SE" dirty="0" err="1" smtClean="0"/>
              <a:t>mixes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fossil </a:t>
            </a:r>
            <a:r>
              <a:rPr lang="sv-SE" dirty="0" err="1" smtClean="0"/>
              <a:t>fuels</a:t>
            </a:r>
            <a:endParaRPr lang="sv-SE" dirty="0" smtClean="0"/>
          </a:p>
          <a:p>
            <a:pPr lvl="1"/>
            <a:r>
              <a:rPr lang="sv-SE" dirty="0" err="1" smtClean="0"/>
              <a:t>Longer</a:t>
            </a:r>
            <a:r>
              <a:rPr lang="sv-SE" dirty="0" smtClean="0"/>
              <a:t> </a:t>
            </a:r>
            <a:r>
              <a:rPr lang="sv-SE" dirty="0" err="1" smtClean="0"/>
              <a:t>lifetimes</a:t>
            </a:r>
            <a:r>
              <a:rPr lang="sv-SE" dirty="0" smtClean="0"/>
              <a:t> </a:t>
            </a:r>
            <a:r>
              <a:rPr lang="sv-SE" dirty="0" err="1" smtClean="0"/>
              <a:t>have</a:t>
            </a:r>
            <a:r>
              <a:rPr lang="sv-SE" dirty="0" smtClean="0"/>
              <a:t> </a:t>
            </a:r>
            <a:r>
              <a:rPr lang="sv-SE" dirty="0" err="1" smtClean="0"/>
              <a:t>environmental</a:t>
            </a:r>
            <a:r>
              <a:rPr lang="sv-SE" dirty="0" smtClean="0"/>
              <a:t> </a:t>
            </a:r>
            <a:r>
              <a:rPr lang="sv-SE" dirty="0" err="1" smtClean="0"/>
              <a:t>benefits</a:t>
            </a:r>
            <a:r>
              <a:rPr lang="sv-SE" dirty="0" smtClean="0"/>
              <a:t> in </a:t>
            </a:r>
            <a:r>
              <a:rPr lang="sv-SE" dirty="0" err="1" smtClean="0"/>
              <a:t>descarbonised</a:t>
            </a:r>
            <a:r>
              <a:rPr lang="sv-SE" dirty="0" smtClean="0"/>
              <a:t> </a:t>
            </a:r>
            <a:r>
              <a:rPr lang="sv-SE" dirty="0" err="1" smtClean="0"/>
              <a:t>electricity</a:t>
            </a:r>
            <a:r>
              <a:rPr lang="sv-SE" dirty="0" smtClean="0"/>
              <a:t> </a:t>
            </a:r>
            <a:r>
              <a:rPr lang="sv-SE" dirty="0" err="1" smtClean="0"/>
              <a:t>mixes</a:t>
            </a:r>
            <a:r>
              <a:rPr lang="sv-SE" dirty="0" smtClean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832953" y="5576066"/>
            <a:ext cx="53152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LED </a:t>
            </a:r>
            <a:r>
              <a:rPr lang="en-US" sz="16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Package Efficacy Projections for Commercial Products </a:t>
            </a:r>
          </a:p>
          <a:p>
            <a:r>
              <a:rPr lang="sv-SE" sz="1400" i="1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Source: U.S. Solid State </a:t>
            </a:r>
            <a:r>
              <a:rPr lang="sv-SE" sz="1400" i="1" dirty="0" err="1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Lighting</a:t>
            </a:r>
            <a:r>
              <a:rPr lang="sv-SE" sz="1400" i="1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 R&amp;D Plan, 2017</a:t>
            </a:r>
            <a:endParaRPr lang="sv-SE" sz="1400" i="1" dirty="0"/>
          </a:p>
        </p:txBody>
      </p:sp>
    </p:spTree>
    <p:extLst>
      <p:ext uri="{BB962C8B-B14F-4D97-AF65-F5344CB8AC3E}">
        <p14:creationId xmlns:p14="http://schemas.microsoft.com/office/powerpoint/2010/main" val="130909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89518109"/>
              </p:ext>
            </p:extLst>
          </p:nvPr>
        </p:nvGraphicFramePr>
        <p:xfrm>
          <a:off x="865633" y="566526"/>
          <a:ext cx="10914491" cy="629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" y="3885836"/>
            <a:ext cx="1314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rgbClr val="FF0000"/>
                </a:solidFill>
              </a:rPr>
              <a:t>EU </a:t>
            </a:r>
            <a:r>
              <a:rPr lang="sv-SE" sz="2000" dirty="0" err="1">
                <a:solidFill>
                  <a:srgbClr val="FF0000"/>
                </a:solidFill>
              </a:rPr>
              <a:t>average</a:t>
            </a:r>
            <a:r>
              <a:rPr lang="sv-SE" sz="2000" dirty="0">
                <a:solidFill>
                  <a:srgbClr val="FF0000"/>
                </a:solidFill>
              </a:rPr>
              <a:t> </a:t>
            </a:r>
            <a:r>
              <a:rPr lang="sv-SE" sz="2000" dirty="0" err="1">
                <a:solidFill>
                  <a:srgbClr val="FF0000"/>
                </a:solidFill>
              </a:rPr>
              <a:t>electricity</a:t>
            </a:r>
            <a:r>
              <a:rPr lang="sv-SE" sz="2000" dirty="0">
                <a:solidFill>
                  <a:srgbClr val="FF0000"/>
                </a:solidFill>
              </a:rPr>
              <a:t> mix</a:t>
            </a:r>
            <a:endParaRPr lang="en-GB" sz="2000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812915" y="476558"/>
            <a:ext cx="7262195" cy="4055044"/>
            <a:chOff x="2067335" y="148408"/>
            <a:chExt cx="5446646" cy="3101023"/>
          </a:xfrm>
        </p:grpSpPr>
        <p:grpSp>
          <p:nvGrpSpPr>
            <p:cNvPr id="4" name="Group 3"/>
            <p:cNvGrpSpPr/>
            <p:nvPr/>
          </p:nvGrpSpPr>
          <p:grpSpPr>
            <a:xfrm>
              <a:off x="2480802" y="148408"/>
              <a:ext cx="5033179" cy="3101023"/>
              <a:chOff x="2452972" y="148408"/>
              <a:chExt cx="5033179" cy="3101023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2452972" y="148409"/>
                <a:ext cx="413467" cy="3101009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5844203" y="148408"/>
                <a:ext cx="413467" cy="3101009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508387" y="148411"/>
                <a:ext cx="413467" cy="3101009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072684" y="148408"/>
                <a:ext cx="413467" cy="3101009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681452" y="148422"/>
                <a:ext cx="413467" cy="3101009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4122750" y="148422"/>
              <a:ext cx="413467" cy="3101009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5" name="Oval 14"/>
            <p:cNvSpPr/>
            <p:nvPr/>
          </p:nvSpPr>
          <p:spPr>
            <a:xfrm>
              <a:off x="2067335" y="148410"/>
              <a:ext cx="413467" cy="3101009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</p:grpSp>
    </p:spTree>
    <p:extLst>
      <p:ext uri="{BB962C8B-B14F-4D97-AF65-F5344CB8AC3E}">
        <p14:creationId xmlns:p14="http://schemas.microsoft.com/office/powerpoint/2010/main" val="282536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3885831"/>
            <a:ext cx="1424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rgbClr val="FF0000"/>
                </a:solidFill>
              </a:rPr>
              <a:t>Swedish </a:t>
            </a:r>
            <a:r>
              <a:rPr lang="sv-SE" sz="2000" dirty="0" err="1">
                <a:solidFill>
                  <a:srgbClr val="FF0000"/>
                </a:solidFill>
              </a:rPr>
              <a:t>electricity</a:t>
            </a:r>
            <a:r>
              <a:rPr lang="sv-SE" sz="2000" dirty="0">
                <a:solidFill>
                  <a:srgbClr val="FF0000"/>
                </a:solidFill>
              </a:rPr>
              <a:t> mix</a:t>
            </a:r>
            <a:endParaRPr lang="en-GB" sz="2000" dirty="0">
              <a:solidFill>
                <a:srgbClr val="FF0000"/>
              </a:solidFill>
            </a:endParaRPr>
          </a:p>
        </p:txBody>
      </p:sp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516671"/>
              </p:ext>
            </p:extLst>
          </p:nvPr>
        </p:nvGraphicFramePr>
        <p:xfrm>
          <a:off x="1219201" y="402336"/>
          <a:ext cx="10146454" cy="6521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1897412" y="212580"/>
            <a:ext cx="8890739" cy="4688914"/>
            <a:chOff x="1423058" y="129382"/>
            <a:chExt cx="6668054" cy="3516685"/>
          </a:xfrm>
        </p:grpSpPr>
        <p:sp>
          <p:nvSpPr>
            <p:cNvPr id="12" name="Oval 11"/>
            <p:cNvSpPr/>
            <p:nvPr/>
          </p:nvSpPr>
          <p:spPr>
            <a:xfrm>
              <a:off x="4697673" y="200501"/>
              <a:ext cx="413467" cy="3445566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9" name="Oval 18"/>
            <p:cNvSpPr/>
            <p:nvPr/>
          </p:nvSpPr>
          <p:spPr>
            <a:xfrm>
              <a:off x="7327124" y="182530"/>
              <a:ext cx="413467" cy="3445565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22" name="Oval 21"/>
            <p:cNvSpPr/>
            <p:nvPr/>
          </p:nvSpPr>
          <p:spPr>
            <a:xfrm>
              <a:off x="2485884" y="129382"/>
              <a:ext cx="413467" cy="3445565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423058" y="129382"/>
              <a:ext cx="6668054" cy="3516685"/>
              <a:chOff x="1423058" y="129382"/>
              <a:chExt cx="6668054" cy="351668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2126085" y="129382"/>
                <a:ext cx="5965027" cy="3516685"/>
                <a:chOff x="1467452" y="84415"/>
                <a:chExt cx="5965027" cy="3165016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1467452" y="84415"/>
                  <a:ext cx="413467" cy="3101009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5559940" y="132248"/>
                  <a:ext cx="413467" cy="3101009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4401707" y="132248"/>
                  <a:ext cx="413467" cy="3101009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7019012" y="132248"/>
                  <a:ext cx="413467" cy="3101009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3681452" y="148422"/>
                  <a:ext cx="413467" cy="3101009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/>
                </a:p>
              </p:txBody>
            </p:sp>
          </p:grpSp>
          <p:sp>
            <p:nvSpPr>
              <p:cNvPr id="13" name="Oval 12"/>
              <p:cNvSpPr/>
              <p:nvPr/>
            </p:nvSpPr>
            <p:spPr>
              <a:xfrm>
                <a:off x="1423058" y="146971"/>
                <a:ext cx="413467" cy="3445566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253845" y="146971"/>
                <a:ext cx="413467" cy="3445566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612978" y="146971"/>
                <a:ext cx="413467" cy="3445566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899351" y="146972"/>
                <a:ext cx="413467" cy="3445565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88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"/>
            <a:ext cx="11237165" cy="6882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" y="6366102"/>
            <a:ext cx="4922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rgbClr val="FF0000"/>
                </a:solidFill>
              </a:rPr>
              <a:t>EU </a:t>
            </a:r>
            <a:r>
              <a:rPr lang="sv-SE" sz="2000" dirty="0" err="1">
                <a:solidFill>
                  <a:srgbClr val="FF0000"/>
                </a:solidFill>
              </a:rPr>
              <a:t>average</a:t>
            </a:r>
            <a:r>
              <a:rPr lang="sv-SE" sz="2000" dirty="0">
                <a:solidFill>
                  <a:srgbClr val="FF0000"/>
                </a:solidFill>
              </a:rPr>
              <a:t> </a:t>
            </a:r>
            <a:r>
              <a:rPr lang="sv-SE" sz="2000" dirty="0" err="1">
                <a:solidFill>
                  <a:srgbClr val="FF0000"/>
                </a:solidFill>
              </a:rPr>
              <a:t>electricity</a:t>
            </a:r>
            <a:r>
              <a:rPr lang="sv-SE" sz="2000" dirty="0">
                <a:solidFill>
                  <a:srgbClr val="FF0000"/>
                </a:solidFill>
              </a:rPr>
              <a:t> mix, no </a:t>
            </a:r>
            <a:r>
              <a:rPr lang="sv-SE" sz="2000" dirty="0" err="1">
                <a:solidFill>
                  <a:srgbClr val="FF0000"/>
                </a:solidFill>
              </a:rPr>
              <a:t>improvements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1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60498" y="-37635"/>
            <a:ext cx="6031523" cy="1100666"/>
          </a:xfrm>
        </p:spPr>
        <p:txBody>
          <a:bodyPr/>
          <a:lstStyle/>
          <a:p>
            <a:pPr algn="l" eaLnBrk="1" hangingPunct="1"/>
            <a:r>
              <a:rPr lang="en-US" altLang="sv-SE" sz="3334" dirty="0"/>
              <a:t>Impact categories (e.g.)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09601" y="1199442"/>
            <a:ext cx="6400800" cy="4544429"/>
          </a:xfrm>
        </p:spPr>
        <p:txBody>
          <a:bodyPr vert="horz" lIns="95759" tIns="47880" rIns="95759" bIns="47880" rtlCol="0"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altLang="sv-SE" sz="2533" b="1" u="sng" dirty="0">
                <a:solidFill>
                  <a:srgbClr val="FF0000"/>
                </a:solidFill>
              </a:rPr>
              <a:t>Resource use</a:t>
            </a:r>
            <a:endParaRPr lang="en-US" altLang="sv-SE" sz="2533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sv-SE" sz="2533" b="1" dirty="0">
                <a:solidFill>
                  <a:srgbClr val="000066"/>
                </a:solidFill>
              </a:rPr>
              <a:t>energy and materials</a:t>
            </a:r>
          </a:p>
          <a:p>
            <a:pPr eaLnBrk="1" hangingPunct="1"/>
            <a:r>
              <a:rPr lang="en-US" altLang="sv-SE" sz="2533" b="1" dirty="0">
                <a:solidFill>
                  <a:srgbClr val="000066"/>
                </a:solidFill>
              </a:rPr>
              <a:t>water</a:t>
            </a:r>
          </a:p>
          <a:p>
            <a:pPr eaLnBrk="1" hangingPunct="1"/>
            <a:r>
              <a:rPr lang="en-US" altLang="sv-SE" sz="2533" b="1" dirty="0">
                <a:solidFill>
                  <a:srgbClr val="000066"/>
                </a:solidFill>
              </a:rPr>
              <a:t>land (including wetlands)</a:t>
            </a:r>
          </a:p>
          <a:p>
            <a:pPr eaLnBrk="1" hangingPunct="1"/>
            <a:r>
              <a:rPr lang="en-US" altLang="sv-SE" sz="2533" b="1" dirty="0">
                <a:solidFill>
                  <a:srgbClr val="000066"/>
                </a:solidFill>
              </a:rPr>
              <a:t>landfill</a:t>
            </a:r>
          </a:p>
          <a:p>
            <a:pPr eaLnBrk="1" hangingPunct="1"/>
            <a:endParaRPr lang="en-US" altLang="sv-SE" sz="2533" b="1" dirty="0">
              <a:solidFill>
                <a:srgbClr val="000066"/>
              </a:solidFill>
            </a:endParaRPr>
          </a:p>
          <a:p>
            <a:pPr eaLnBrk="1" hangingPunct="1">
              <a:buFontTx/>
              <a:buNone/>
            </a:pPr>
            <a:r>
              <a:rPr lang="en-US" altLang="sv-SE" sz="2533" b="1" u="sng" dirty="0">
                <a:solidFill>
                  <a:srgbClr val="FF0000"/>
                </a:solidFill>
              </a:rPr>
              <a:t>Human health</a:t>
            </a:r>
            <a:endParaRPr lang="en-US" altLang="sv-SE" sz="2533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sv-SE" sz="2533" b="1" dirty="0">
                <a:solidFill>
                  <a:srgbClr val="000066"/>
                </a:solidFill>
              </a:rPr>
              <a:t>toxic impacts</a:t>
            </a:r>
          </a:p>
          <a:p>
            <a:pPr eaLnBrk="1" hangingPunct="1"/>
            <a:r>
              <a:rPr lang="en-US" altLang="sv-SE" sz="2533" b="1" dirty="0">
                <a:solidFill>
                  <a:srgbClr val="000066"/>
                </a:solidFill>
              </a:rPr>
              <a:t>non-toxic impacts</a:t>
            </a:r>
          </a:p>
          <a:p>
            <a:pPr eaLnBrk="1" hangingPunct="1"/>
            <a:r>
              <a:rPr lang="en-US" altLang="sv-SE" sz="2533" b="1" dirty="0">
                <a:solidFill>
                  <a:srgbClr val="000066"/>
                </a:solidFill>
              </a:rPr>
              <a:t>impacts in work environment</a:t>
            </a:r>
          </a:p>
          <a:p>
            <a:r>
              <a:rPr lang="en-US" altLang="sv-SE" sz="2533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Light pollution?</a:t>
            </a:r>
          </a:p>
          <a:p>
            <a:pPr eaLnBrk="1" hangingPunct="1"/>
            <a:endParaRPr lang="en-US" altLang="sv-SE" sz="2533" b="1" dirty="0">
              <a:solidFill>
                <a:srgbClr val="000066"/>
              </a:solidFill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7162800" y="1199443"/>
            <a:ext cx="4927600" cy="541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59" tIns="47880" rIns="95759" bIns="47880"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sv-SE" sz="2300" b="1" u="sng" dirty="0">
                <a:solidFill>
                  <a:srgbClr val="FF0000"/>
                </a:solidFill>
                <a:latin typeface="+mn-lt"/>
              </a:rPr>
              <a:t>Ecological impacts</a:t>
            </a:r>
          </a:p>
          <a:p>
            <a:pPr eaLnBrk="1" hangingPunct="1"/>
            <a:r>
              <a:rPr lang="en-US" altLang="sv-SE" sz="2300" b="1" dirty="0">
                <a:solidFill>
                  <a:srgbClr val="000066"/>
                </a:solidFill>
                <a:latin typeface="+mn-lt"/>
              </a:rPr>
              <a:t>Global warming</a:t>
            </a:r>
          </a:p>
          <a:p>
            <a:pPr eaLnBrk="1" hangingPunct="1"/>
            <a:r>
              <a:rPr lang="en-US" altLang="sv-SE" sz="2300" b="1" dirty="0">
                <a:solidFill>
                  <a:srgbClr val="000066"/>
                </a:solidFill>
                <a:latin typeface="+mn-lt"/>
              </a:rPr>
              <a:t>Ozone depletion</a:t>
            </a:r>
          </a:p>
          <a:p>
            <a:pPr eaLnBrk="1" hangingPunct="1"/>
            <a:r>
              <a:rPr lang="en-US" altLang="sv-SE" sz="2300" b="1" dirty="0">
                <a:solidFill>
                  <a:srgbClr val="000066"/>
                </a:solidFill>
                <a:latin typeface="+mn-lt"/>
              </a:rPr>
              <a:t>Acidification</a:t>
            </a:r>
          </a:p>
          <a:p>
            <a:pPr eaLnBrk="1" hangingPunct="1"/>
            <a:r>
              <a:rPr lang="en-US" altLang="sv-SE" sz="2300" b="1" dirty="0">
                <a:solidFill>
                  <a:srgbClr val="000066"/>
                </a:solidFill>
                <a:latin typeface="+mn-lt"/>
              </a:rPr>
              <a:t>Eutrophication</a:t>
            </a:r>
          </a:p>
          <a:p>
            <a:pPr eaLnBrk="1" hangingPunct="1"/>
            <a:r>
              <a:rPr lang="en-US" altLang="sv-SE" sz="2300" b="1" dirty="0">
                <a:solidFill>
                  <a:srgbClr val="000066"/>
                </a:solidFill>
                <a:latin typeface="+mn-lt"/>
              </a:rPr>
              <a:t>Photochemical oxidation</a:t>
            </a:r>
          </a:p>
          <a:p>
            <a:pPr eaLnBrk="1" hangingPunct="1"/>
            <a:r>
              <a:rPr lang="en-US" altLang="sv-SE" sz="2300" b="1" dirty="0">
                <a:solidFill>
                  <a:srgbClr val="000066"/>
                </a:solidFill>
                <a:latin typeface="+mn-lt"/>
              </a:rPr>
              <a:t>Eco-toxic impacts</a:t>
            </a:r>
          </a:p>
          <a:p>
            <a:pPr eaLnBrk="1" hangingPunct="1"/>
            <a:r>
              <a:rPr lang="en-US" altLang="sv-SE" sz="2300" b="1" dirty="0">
                <a:solidFill>
                  <a:srgbClr val="000066"/>
                </a:solidFill>
                <a:latin typeface="+mn-lt"/>
              </a:rPr>
              <a:t>Biodiversity</a:t>
            </a:r>
          </a:p>
          <a:p>
            <a:pPr eaLnBrk="1" hangingPunct="1"/>
            <a:r>
              <a:rPr lang="en-US" altLang="sv-SE" sz="23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Light pollution?</a:t>
            </a:r>
          </a:p>
          <a:p>
            <a:pPr eaLnBrk="1" hangingPunct="1"/>
            <a:r>
              <a:rPr lang="en-US" altLang="sv-SE" sz="23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…</a:t>
            </a:r>
          </a:p>
        </p:txBody>
      </p:sp>
      <p:sp>
        <p:nvSpPr>
          <p:cNvPr id="43014" name="Line 7"/>
          <p:cNvSpPr>
            <a:spLocks noChangeShapeType="1"/>
          </p:cNvSpPr>
          <p:nvPr/>
        </p:nvSpPr>
        <p:spPr bwMode="auto">
          <a:xfrm flipH="1" flipV="1">
            <a:off x="6908800" y="1142998"/>
            <a:ext cx="47672" cy="4881496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4880" tIns="37440" rIns="74880" bIns="37440">
            <a:spAutoFit/>
          </a:bodyPr>
          <a:lstStyle/>
          <a:p>
            <a:endParaRPr lang="en-GB" sz="2000"/>
          </a:p>
        </p:txBody>
      </p:sp>
      <p:sp>
        <p:nvSpPr>
          <p:cNvPr id="43015" name="Line 8"/>
          <p:cNvSpPr>
            <a:spLocks noChangeShapeType="1"/>
          </p:cNvSpPr>
          <p:nvPr/>
        </p:nvSpPr>
        <p:spPr bwMode="auto">
          <a:xfrm rot="16200000" flipV="1">
            <a:off x="3606799" y="114522"/>
            <a:ext cx="0" cy="660400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4880" tIns="37440" rIns="74880" bIns="37440">
            <a:spAutoFit/>
          </a:bodyPr>
          <a:lstStyle/>
          <a:p>
            <a:endParaRPr lang="en-GB" sz="2000"/>
          </a:p>
        </p:txBody>
      </p:sp>
      <p:sp>
        <p:nvSpPr>
          <p:cNvPr id="2" name="Rectangle 1"/>
          <p:cNvSpPr/>
          <p:nvPr/>
        </p:nvSpPr>
        <p:spPr>
          <a:xfrm>
            <a:off x="629920" y="6072074"/>
            <a:ext cx="8393723" cy="1077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sv-SE" sz="2134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Social Aspects</a:t>
            </a:r>
          </a:p>
          <a:p>
            <a:pPr indent="-239998">
              <a:buFont typeface="Arial" panose="020B0604020202020204" pitchFamily="34" charset="0"/>
              <a:buChar char="•"/>
            </a:pPr>
            <a:r>
              <a:rPr lang="en-US" altLang="sv-SE" sz="2134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Socio-economic</a:t>
            </a:r>
          </a:p>
          <a:p>
            <a:endParaRPr lang="en-US" altLang="sv-SE" sz="2134" b="1" dirty="0">
              <a:solidFill>
                <a:srgbClr val="FF0000"/>
              </a:solidFill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rot="16200000" flipV="1">
            <a:off x="5067037" y="1262256"/>
            <a:ext cx="9509" cy="9533987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4880" tIns="37440" rIns="74880" bIns="37440">
            <a:spAutoFit/>
          </a:bodyPr>
          <a:lstStyle/>
          <a:p>
            <a:endParaRPr lang="en-GB" sz="2000"/>
          </a:p>
        </p:txBody>
      </p:sp>
      <p:sp>
        <p:nvSpPr>
          <p:cNvPr id="3" name="Rectangle 2"/>
          <p:cNvSpPr/>
          <p:nvPr/>
        </p:nvSpPr>
        <p:spPr>
          <a:xfrm>
            <a:off x="2924821" y="6393932"/>
            <a:ext cx="2636747" cy="420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39998">
              <a:buFont typeface="Arial" panose="020B0604020202020204" pitchFamily="34" charset="0"/>
              <a:buChar char="•"/>
            </a:pPr>
            <a:r>
              <a:rPr lang="en-US" altLang="sv-SE" sz="2134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Working conditions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5619488" y="6400719"/>
            <a:ext cx="2014654" cy="420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39998">
              <a:buFont typeface="Arial" panose="020B0604020202020204" pitchFamily="34" charset="0"/>
              <a:buChar char="•"/>
            </a:pPr>
            <a:r>
              <a:rPr lang="en-US" altLang="sv-SE" sz="2134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Human Rights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64562" y="6393932"/>
            <a:ext cx="1792607" cy="420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39998">
              <a:buFont typeface="Arial" panose="020B0604020202020204" pitchFamily="34" charset="0"/>
              <a:buChar char="•"/>
            </a:pPr>
            <a:r>
              <a:rPr lang="en-US" altLang="sv-SE" sz="2134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Governance</a:t>
            </a:r>
          </a:p>
        </p:txBody>
      </p:sp>
    </p:spTree>
    <p:extLst>
      <p:ext uri="{BB962C8B-B14F-4D97-AF65-F5344CB8AC3E}">
        <p14:creationId xmlns:p14="http://schemas.microsoft.com/office/powerpoint/2010/main" val="613296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environmental</a:t>
            </a:r>
            <a:r>
              <a:rPr lang="sv-SE" dirty="0" smtClean="0"/>
              <a:t> </a:t>
            </a:r>
            <a:r>
              <a:rPr lang="sv-SE" dirty="0" err="1" smtClean="0"/>
              <a:t>issues</a:t>
            </a:r>
            <a:r>
              <a:rPr lang="sv-SE" dirty="0" smtClean="0"/>
              <a:t> in </a:t>
            </a:r>
            <a:r>
              <a:rPr lang="sv-SE" dirty="0" err="1" smtClean="0"/>
              <a:t>life</a:t>
            </a:r>
            <a:r>
              <a:rPr lang="sv-SE" dirty="0" smtClean="0"/>
              <a:t> </a:t>
            </a:r>
            <a:r>
              <a:rPr lang="sv-SE" dirty="0" err="1" smtClean="0"/>
              <a:t>cycle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 smtClean="0"/>
              <a:t>Rapid </a:t>
            </a:r>
            <a:r>
              <a:rPr lang="sv-SE" dirty="0" err="1" smtClean="0"/>
              <a:t>changes</a:t>
            </a:r>
            <a:r>
              <a:rPr lang="sv-SE" dirty="0" smtClean="0"/>
              <a:t> in design</a:t>
            </a:r>
          </a:p>
          <a:p>
            <a:pPr lvl="2"/>
            <a:r>
              <a:rPr lang="sv-SE" dirty="0" err="1" smtClean="0"/>
              <a:t>Lifetimes</a:t>
            </a:r>
            <a:r>
              <a:rPr lang="sv-SE" dirty="0" smtClean="0"/>
              <a:t>?</a:t>
            </a:r>
          </a:p>
          <a:p>
            <a:pPr lvl="2"/>
            <a:r>
              <a:rPr lang="sv-SE" dirty="0" err="1" smtClean="0"/>
              <a:t>Modularity</a:t>
            </a:r>
            <a:r>
              <a:rPr lang="sv-SE" dirty="0" smtClean="0"/>
              <a:t> / </a:t>
            </a:r>
            <a:r>
              <a:rPr lang="sv-SE" dirty="0" err="1" smtClean="0"/>
              <a:t>repairability</a:t>
            </a:r>
            <a:r>
              <a:rPr lang="sv-SE" dirty="0" smtClean="0"/>
              <a:t>?</a:t>
            </a:r>
          </a:p>
          <a:p>
            <a:pPr lvl="2"/>
            <a:r>
              <a:rPr lang="sv-SE" dirty="0" err="1" smtClean="0"/>
              <a:t>Availability</a:t>
            </a:r>
            <a:r>
              <a:rPr lang="sv-SE" dirty="0" smtClean="0"/>
              <a:t> of </a:t>
            </a:r>
            <a:r>
              <a:rPr lang="sv-SE" dirty="0" err="1" smtClean="0"/>
              <a:t>spare</a:t>
            </a:r>
            <a:r>
              <a:rPr lang="sv-SE" dirty="0" smtClean="0"/>
              <a:t> parts?</a:t>
            </a:r>
          </a:p>
          <a:p>
            <a:pPr lvl="2"/>
            <a:r>
              <a:rPr lang="sv-SE" dirty="0" err="1" smtClean="0"/>
              <a:t>Standardization</a:t>
            </a:r>
            <a:r>
              <a:rPr lang="sv-SE" dirty="0" smtClean="0"/>
              <a:t>?</a:t>
            </a:r>
            <a:endParaRPr lang="sv-SE" dirty="0"/>
          </a:p>
          <a:p>
            <a:pPr lvl="2"/>
            <a:r>
              <a:rPr lang="sv-SE" dirty="0" err="1" smtClean="0"/>
              <a:t>Use</a:t>
            </a:r>
            <a:r>
              <a:rPr lang="sv-SE" dirty="0" smtClean="0"/>
              <a:t> of </a:t>
            </a:r>
            <a:r>
              <a:rPr lang="sv-SE" dirty="0" err="1" smtClean="0"/>
              <a:t>recycled</a:t>
            </a:r>
            <a:r>
              <a:rPr lang="sv-SE" dirty="0" smtClean="0"/>
              <a:t> materials?</a:t>
            </a:r>
          </a:p>
          <a:p>
            <a:pPr lvl="2"/>
            <a:r>
              <a:rPr lang="sv-SE" dirty="0" err="1" smtClean="0"/>
              <a:t>Critical</a:t>
            </a:r>
            <a:r>
              <a:rPr lang="sv-SE" dirty="0" smtClean="0"/>
              <a:t> materials?</a:t>
            </a:r>
          </a:p>
          <a:p>
            <a:pPr lvl="2"/>
            <a:r>
              <a:rPr lang="sv-SE" dirty="0" err="1" smtClean="0"/>
              <a:t>Rebound</a:t>
            </a:r>
            <a:r>
              <a:rPr lang="sv-SE" dirty="0" smtClean="0"/>
              <a:t>?</a:t>
            </a:r>
          </a:p>
          <a:p>
            <a:pPr lvl="2"/>
            <a:endParaRPr lang="sv-SE" dirty="0" smtClean="0"/>
          </a:p>
          <a:p>
            <a:r>
              <a:rPr lang="sv-SE" dirty="0" err="1" smtClean="0"/>
              <a:t>Mandatory</a:t>
            </a:r>
            <a:r>
              <a:rPr lang="sv-SE" dirty="0" smtClean="0"/>
              <a:t> </a:t>
            </a:r>
            <a:r>
              <a:rPr lang="sv-SE" dirty="0" err="1" smtClean="0"/>
              <a:t>requirements</a:t>
            </a:r>
            <a:r>
              <a:rPr lang="sv-SE" dirty="0" smtClean="0"/>
              <a:t> (</a:t>
            </a:r>
            <a:r>
              <a:rPr lang="sv-SE" dirty="0" err="1" smtClean="0"/>
              <a:t>e.g</a:t>
            </a:r>
            <a:r>
              <a:rPr lang="sv-SE" dirty="0" smtClean="0"/>
              <a:t>. Ecodesign </a:t>
            </a:r>
            <a:r>
              <a:rPr lang="sv-SE" dirty="0" err="1" smtClean="0"/>
              <a:t>Directive</a:t>
            </a:r>
            <a:r>
              <a:rPr lang="sv-SE" dirty="0" smtClean="0"/>
              <a:t>)</a:t>
            </a:r>
          </a:p>
          <a:p>
            <a:r>
              <a:rPr lang="sv-SE" dirty="0" err="1" smtClean="0"/>
              <a:t>Voluntary</a:t>
            </a:r>
            <a:r>
              <a:rPr lang="sv-SE" dirty="0" smtClean="0"/>
              <a:t> </a:t>
            </a:r>
            <a:r>
              <a:rPr lang="sv-SE" dirty="0" err="1" smtClean="0"/>
              <a:t>ecolabel</a:t>
            </a:r>
            <a:r>
              <a:rPr lang="sv-SE" dirty="0" smtClean="0"/>
              <a:t> and green public </a:t>
            </a:r>
            <a:r>
              <a:rPr lang="sv-SE" dirty="0" err="1" smtClean="0"/>
              <a:t>procurement</a:t>
            </a:r>
            <a:r>
              <a:rPr lang="sv-SE" dirty="0" smtClean="0"/>
              <a:t> (GPP) </a:t>
            </a:r>
            <a:r>
              <a:rPr lang="sv-SE" dirty="0" err="1" smtClean="0"/>
              <a:t>criteria</a:t>
            </a:r>
            <a:endParaRPr lang="sv-SE" dirty="0"/>
          </a:p>
        </p:txBody>
      </p:sp>
      <p:pic>
        <p:nvPicPr>
          <p:cNvPr id="2050" name="Picture 2" descr="Image result for light bulb teardo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381" y="1407776"/>
            <a:ext cx="5836709" cy="437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279" y="1311736"/>
            <a:ext cx="6120914" cy="45906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853092" y="1825625"/>
            <a:ext cx="5102794" cy="3348400"/>
            <a:chOff x="5995195" y="1542163"/>
            <a:chExt cx="5102794" cy="3348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5195" y="1542163"/>
              <a:ext cx="5102794" cy="287146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333124" y="4479988"/>
              <a:ext cx="1490561" cy="410575"/>
            </a:xfrm>
            <a:prstGeom prst="rect">
              <a:avLst/>
            </a:prstGeom>
            <a:noFill/>
          </p:spPr>
          <p:txBody>
            <a:bodyPr wrap="none" lIns="71323" tIns="35662" rIns="71323" bIns="35662" rtlCol="0">
              <a:spAutoFit/>
            </a:bodyPr>
            <a:lstStyle/>
            <a:p>
              <a:r>
                <a:rPr lang="sv-SE" sz="1100" dirty="0" smtClean="0"/>
                <a:t>Image: </a:t>
              </a:r>
              <a:r>
                <a:rPr lang="sv-SE" sz="1100" dirty="0"/>
                <a:t/>
              </a:r>
              <a:br>
                <a:rPr lang="sv-SE" sz="1100" dirty="0"/>
              </a:br>
              <a:r>
                <a:rPr lang="sv-SE" sz="1100" dirty="0" err="1">
                  <a:hlinkClick r:id="rId6"/>
                </a:rPr>
                <a:t>Unknown</a:t>
              </a:r>
              <a:r>
                <a:rPr lang="sv-SE" sz="1100" dirty="0">
                  <a:hlinkClick r:id="rId6"/>
                </a:rPr>
                <a:t> Fields Project</a:t>
              </a:r>
              <a:endParaRPr lang="en-GB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8873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cycle perspective can inform decision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2156" y="1656984"/>
            <a:ext cx="9527688" cy="50288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66" dirty="0" smtClean="0"/>
              <a:t>Simplified LCA approach used in policy-making</a:t>
            </a:r>
          </a:p>
          <a:p>
            <a:pPr marL="0" indent="0">
              <a:buNone/>
            </a:pPr>
            <a:r>
              <a:rPr lang="en-US" sz="2666" dirty="0" smtClean="0"/>
              <a:t>Lowest </a:t>
            </a:r>
            <a:r>
              <a:rPr lang="en-US" sz="2666" dirty="0"/>
              <a:t>life cycle cost </a:t>
            </a:r>
            <a:r>
              <a:rPr lang="en-US" sz="2666" dirty="0" smtClean="0"/>
              <a:t>(LLCC) also used in policy and procurement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96660" y="1356362"/>
            <a:ext cx="5488289" cy="5028848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263" y="2646610"/>
            <a:ext cx="5607900" cy="37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6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500" y="183643"/>
            <a:ext cx="10515600" cy="1325563"/>
          </a:xfrm>
        </p:spPr>
        <p:txBody>
          <a:bodyPr/>
          <a:lstStyle/>
          <a:p>
            <a:r>
              <a:rPr lang="sv-SE" dirty="0" err="1" smtClean="0"/>
              <a:t>Expanding</a:t>
            </a:r>
            <a:r>
              <a:rPr lang="sv-SE" dirty="0" smtClean="0"/>
              <a:t> standards and </a:t>
            </a:r>
            <a:r>
              <a:rPr lang="sv-SE" dirty="0" err="1" smtClean="0"/>
              <a:t>voluntary</a:t>
            </a:r>
            <a:r>
              <a:rPr lang="sv-SE" dirty="0" smtClean="0"/>
              <a:t> </a:t>
            </a:r>
            <a:r>
              <a:rPr lang="sv-SE" dirty="0" err="1" smtClean="0"/>
              <a:t>criteria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824" y="1509206"/>
            <a:ext cx="5304476" cy="50920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v-SE" dirty="0" smtClean="0"/>
              <a:t>Minimum </a:t>
            </a:r>
            <a:r>
              <a:rPr lang="sv-SE" dirty="0" err="1" smtClean="0"/>
              <a:t>lifetimes</a:t>
            </a:r>
            <a:r>
              <a:rPr lang="sv-SE" dirty="0" smtClean="0"/>
              <a:t> for LEDs in Ecodesign standards</a:t>
            </a:r>
          </a:p>
          <a:p>
            <a:r>
              <a:rPr lang="sv-SE" dirty="0" smtClean="0"/>
              <a:t> 6000 </a:t>
            </a:r>
            <a:r>
              <a:rPr lang="sv-SE" dirty="0" err="1" smtClean="0"/>
              <a:t>hours</a:t>
            </a:r>
            <a:endParaRPr lang="sv-SE" dirty="0" smtClean="0"/>
          </a:p>
          <a:p>
            <a:pPr lvl="1"/>
            <a:r>
              <a:rPr lang="sv-SE" dirty="0" err="1" smtClean="0"/>
              <a:t>Constrained</a:t>
            </a:r>
            <a:r>
              <a:rPr lang="sv-SE" dirty="0" smtClean="0"/>
              <a:t> by </a:t>
            </a:r>
            <a:r>
              <a:rPr lang="sv-SE" dirty="0" err="1" smtClean="0"/>
              <a:t>testing</a:t>
            </a:r>
            <a:r>
              <a:rPr lang="sv-SE" dirty="0" smtClean="0"/>
              <a:t> </a:t>
            </a:r>
            <a:r>
              <a:rPr lang="sv-SE" dirty="0" err="1" smtClean="0"/>
              <a:t>methods</a:t>
            </a: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dirty="0" err="1" smtClean="0"/>
              <a:t>Lifetime</a:t>
            </a:r>
            <a:r>
              <a:rPr lang="sv-SE" dirty="0" smtClean="0"/>
              <a:t> extension GPP </a:t>
            </a:r>
            <a:r>
              <a:rPr lang="sv-SE" dirty="0" err="1" smtClean="0"/>
              <a:t>criteria</a:t>
            </a:r>
            <a:endParaRPr lang="sv-SE" dirty="0" smtClean="0"/>
          </a:p>
          <a:p>
            <a:r>
              <a:rPr lang="sv-SE" dirty="0" err="1" smtClean="0"/>
              <a:t>Warranties</a:t>
            </a:r>
            <a:r>
              <a:rPr lang="sv-SE" dirty="0" smtClean="0"/>
              <a:t> </a:t>
            </a:r>
          </a:p>
          <a:p>
            <a:pPr lvl="1"/>
            <a:r>
              <a:rPr lang="sv-SE" dirty="0" smtClean="0"/>
              <a:t>4 </a:t>
            </a:r>
            <a:r>
              <a:rPr lang="sv-SE" dirty="0" err="1" smtClean="0"/>
              <a:t>years</a:t>
            </a:r>
            <a:r>
              <a:rPr lang="sv-SE" dirty="0" smtClean="0"/>
              <a:t>, </a:t>
            </a:r>
            <a:r>
              <a:rPr lang="sv-SE" dirty="0" err="1" smtClean="0"/>
              <a:t>some</a:t>
            </a:r>
            <a:r>
              <a:rPr lang="sv-SE" dirty="0" smtClean="0"/>
              <a:t> </a:t>
            </a:r>
            <a:r>
              <a:rPr lang="sv-SE" dirty="0" err="1" smtClean="0"/>
              <a:t>asking</a:t>
            </a:r>
            <a:r>
              <a:rPr lang="sv-SE" dirty="0" smtClean="0"/>
              <a:t> 8 </a:t>
            </a:r>
            <a:r>
              <a:rPr lang="sv-SE" dirty="0" err="1" smtClean="0"/>
              <a:t>years</a:t>
            </a:r>
            <a:endParaRPr lang="sv-SE" dirty="0"/>
          </a:p>
          <a:p>
            <a:r>
              <a:rPr lang="sv-SE" dirty="0" err="1" smtClean="0"/>
              <a:t>Ensure</a:t>
            </a:r>
            <a:r>
              <a:rPr lang="sv-SE" dirty="0" smtClean="0"/>
              <a:t> </a:t>
            </a:r>
            <a:r>
              <a:rPr lang="sv-SE" dirty="0" err="1" smtClean="0"/>
              <a:t>reparability</a:t>
            </a:r>
            <a:endParaRPr lang="sv-SE" dirty="0"/>
          </a:p>
          <a:p>
            <a:pPr lvl="1"/>
            <a:r>
              <a:rPr lang="sv-SE" dirty="0" smtClean="0"/>
              <a:t>Diagram </a:t>
            </a:r>
            <a:r>
              <a:rPr lang="sv-SE" dirty="0"/>
              <a:t>to </a:t>
            </a:r>
            <a:r>
              <a:rPr lang="sv-SE" dirty="0" err="1"/>
              <a:t>aid</a:t>
            </a:r>
            <a:r>
              <a:rPr lang="sv-SE" dirty="0"/>
              <a:t> </a:t>
            </a:r>
            <a:r>
              <a:rPr lang="sv-SE" dirty="0" err="1"/>
              <a:t>repair</a:t>
            </a:r>
            <a:r>
              <a:rPr lang="sv-SE" dirty="0"/>
              <a:t> </a:t>
            </a:r>
          </a:p>
          <a:p>
            <a:pPr lvl="1"/>
            <a:r>
              <a:rPr lang="sv-SE" dirty="0" err="1" smtClean="0"/>
              <a:t>Guarantee</a:t>
            </a:r>
            <a:r>
              <a:rPr lang="sv-SE" dirty="0" smtClean="0"/>
              <a:t> </a:t>
            </a:r>
            <a:r>
              <a:rPr lang="sv-SE" dirty="0"/>
              <a:t>of </a:t>
            </a:r>
            <a:r>
              <a:rPr lang="sv-SE" dirty="0" err="1" smtClean="0"/>
              <a:t>accessibility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dirty="0" smtClean="0"/>
              <a:t>(</a:t>
            </a:r>
            <a:r>
              <a:rPr lang="sv-SE" dirty="0" err="1" smtClean="0"/>
              <a:t>with</a:t>
            </a:r>
            <a:r>
              <a:rPr lang="sv-SE" dirty="0" smtClean="0"/>
              <a:t> common </a:t>
            </a:r>
            <a:r>
              <a:rPr lang="sv-SE" dirty="0" err="1" smtClean="0"/>
              <a:t>tools</a:t>
            </a:r>
            <a:r>
              <a:rPr lang="sv-SE" dirty="0" smtClean="0"/>
              <a:t>)</a:t>
            </a:r>
            <a:endParaRPr lang="sv-SE" dirty="0"/>
          </a:p>
          <a:p>
            <a:pPr lvl="1"/>
            <a:r>
              <a:rPr lang="sv-SE" dirty="0" err="1" smtClean="0"/>
              <a:t>Availability</a:t>
            </a:r>
            <a:r>
              <a:rPr lang="sv-SE" dirty="0" smtClean="0"/>
              <a:t> </a:t>
            </a:r>
            <a:r>
              <a:rPr lang="sv-SE" dirty="0"/>
              <a:t>of </a:t>
            </a:r>
            <a:r>
              <a:rPr lang="sv-SE" dirty="0" err="1"/>
              <a:t>spare</a:t>
            </a:r>
            <a:r>
              <a:rPr lang="sv-SE" dirty="0"/>
              <a:t> </a:t>
            </a:r>
            <a:r>
              <a:rPr lang="sv-SE" dirty="0" smtClean="0"/>
              <a:t>parts</a:t>
            </a:r>
          </a:p>
          <a:p>
            <a:pPr lvl="2"/>
            <a:r>
              <a:rPr lang="sv-SE" dirty="0" err="1" smtClean="0"/>
              <a:t>Enforcement</a:t>
            </a:r>
            <a:r>
              <a:rPr lang="sv-SE" dirty="0" smtClean="0"/>
              <a:t>?</a:t>
            </a:r>
            <a:endParaRPr lang="en-GB" dirty="0"/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976" y="1509206"/>
            <a:ext cx="5495432" cy="429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17985" y="5807880"/>
            <a:ext cx="3098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Source: </a:t>
            </a:r>
            <a:r>
              <a:rPr lang="en-GB" sz="1600" dirty="0">
                <a:hlinkClick r:id="rId3"/>
              </a:rPr>
              <a:t>Seattle Municipal Archives</a:t>
            </a:r>
            <a:r>
              <a:rPr lang="en-GB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190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24" descr="huset-rosa_16-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7" y="187693"/>
            <a:ext cx="11807952" cy="6424862"/>
          </a:xfrm>
          <a:prstGeom prst="rect">
            <a:avLst/>
          </a:prstGeom>
        </p:spPr>
      </p:pic>
      <p:pic>
        <p:nvPicPr>
          <p:cNvPr id="5" name="Bildobjekt 12" descr="Lunds sigill RGB 150.png"/>
          <p:cNvPicPr>
            <a:picLocks noChangeAspect="1"/>
          </p:cNvPicPr>
          <p:nvPr/>
        </p:nvPicPr>
        <p:blipFill>
          <a:blip r:embed="rId3"/>
          <a:srcRect r="17691" b="21541"/>
          <a:stretch>
            <a:fillRect/>
          </a:stretch>
        </p:blipFill>
        <p:spPr>
          <a:xfrm>
            <a:off x="9274492" y="3754792"/>
            <a:ext cx="2917508" cy="31075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ktangel 5"/>
          <p:cNvSpPr/>
          <p:nvPr/>
        </p:nvSpPr>
        <p:spPr bwMode="auto">
          <a:xfrm>
            <a:off x="4109338" y="1250111"/>
            <a:ext cx="8062027" cy="1638718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075" tIns="47539" rIns="95075" bIns="47539" numCol="1" rtlCol="0" anchor="t" anchorCtr="0" compatLnSpc="1">
            <a:prstTxWarp prst="textNoShape">
              <a:avLst/>
            </a:prstTxWarp>
          </a:bodyPr>
          <a:lstStyle/>
          <a:p>
            <a:pPr defTabSz="940841" fontAlgn="base">
              <a:spcBef>
                <a:spcPct val="0"/>
              </a:spcBef>
              <a:spcAft>
                <a:spcPct val="0"/>
              </a:spcAft>
            </a:pPr>
            <a:endParaRPr lang="sv-SE" sz="2000" b="1" kern="0" dirty="0">
              <a:solidFill>
                <a:srgbClr val="9C6114"/>
              </a:solidFill>
              <a:latin typeface="Arial" charset="0"/>
            </a:endParaRPr>
          </a:p>
        </p:txBody>
      </p:sp>
      <p:sp>
        <p:nvSpPr>
          <p:cNvPr id="14" name="Rubrik 1"/>
          <p:cNvSpPr txBox="1">
            <a:spLocks/>
          </p:cNvSpPr>
          <p:nvPr/>
        </p:nvSpPr>
        <p:spPr bwMode="auto">
          <a:xfrm>
            <a:off x="4435861" y="1785222"/>
            <a:ext cx="7490903" cy="79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01065" rIns="0" bIns="86092" numCol="1" anchor="b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Times New Roman"/>
                <a:ea typeface="+mj-ea"/>
                <a:cs typeface="+mj-cs"/>
              </a:defRPr>
            </a:lvl1pPr>
          </a:lstStyle>
          <a:p>
            <a:pPr defTabSz="475373"/>
            <a:r>
              <a:rPr lang="da-DK" sz="4267" dirty="0"/>
              <a:t>L</a:t>
            </a:r>
            <a:r>
              <a:rPr lang="da-DK" sz="4267" dirty="0" smtClean="0"/>
              <a:t>ighting</a:t>
            </a:r>
            <a:r>
              <a:rPr lang="da-DK" sz="4267" dirty="0" smtClean="0"/>
              <a:t>: </a:t>
            </a:r>
            <a:r>
              <a:rPr lang="da-DK" sz="4267" dirty="0" smtClean="0"/>
              <a:t>life</a:t>
            </a:r>
            <a:r>
              <a:rPr lang="da-DK" sz="4267" dirty="0" smtClean="0"/>
              <a:t> </a:t>
            </a:r>
            <a:r>
              <a:rPr lang="da-DK" sz="4267" dirty="0" smtClean="0"/>
              <a:t>cycle</a:t>
            </a:r>
            <a:r>
              <a:rPr lang="da-DK" sz="4267" dirty="0" smtClean="0"/>
              <a:t> and</a:t>
            </a:r>
            <a:br>
              <a:rPr lang="da-DK" sz="4267" dirty="0" smtClean="0"/>
            </a:br>
            <a:r>
              <a:rPr lang="da-DK" sz="4267" dirty="0" smtClean="0"/>
              <a:t>environmental</a:t>
            </a:r>
            <a:r>
              <a:rPr lang="da-DK" sz="4267" dirty="0" smtClean="0"/>
              <a:t> </a:t>
            </a:r>
            <a:r>
              <a:rPr lang="da-DK" sz="4267" dirty="0" smtClean="0"/>
              <a:t>perspectives</a:t>
            </a:r>
            <a:endParaRPr lang="en-GB" sz="4267" dirty="0">
              <a:solidFill>
                <a:srgbClr val="9C6114"/>
              </a:solidFill>
            </a:endParaRPr>
          </a:p>
        </p:txBody>
      </p:sp>
      <p:sp>
        <p:nvSpPr>
          <p:cNvPr id="15" name="Underrubrik 2"/>
          <p:cNvSpPr txBox="1">
            <a:spLocks/>
          </p:cNvSpPr>
          <p:nvPr/>
        </p:nvSpPr>
        <p:spPr bwMode="auto">
          <a:xfrm>
            <a:off x="4334326" y="2587562"/>
            <a:ext cx="7490903" cy="23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None/>
              <a:defRPr sz="1200" b="1" kern="1200" cap="all" spc="1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9C6114"/>
              </a:buClr>
              <a:buFont typeface="Arial"/>
              <a:buNone/>
              <a:defRPr sz="22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9C6114"/>
              </a:buClr>
              <a:buFont typeface="Lucida Grande"/>
              <a:buNone/>
              <a:defRPr sz="20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9C6114"/>
              </a:buClr>
              <a:buFont typeface="Arial"/>
              <a:buNone/>
              <a:defRPr sz="20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75373"/>
            <a:endParaRPr lang="en-GB" sz="1600" dirty="0">
              <a:solidFill>
                <a:srgbClr val="9C6114"/>
              </a:solidFill>
            </a:endParaRPr>
          </a:p>
        </p:txBody>
      </p:sp>
      <p:cxnSp>
        <p:nvCxnSpPr>
          <p:cNvPr id="16" name="Rak 10"/>
          <p:cNvCxnSpPr/>
          <p:nvPr/>
        </p:nvCxnSpPr>
        <p:spPr bwMode="auto">
          <a:xfrm>
            <a:off x="4337633" y="2485504"/>
            <a:ext cx="7605446" cy="0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9C611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3" descr="G:\IIIEE\Communication\IIIEE20 Logotype\IIIEE20 Logotype_horizonta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89" y="196277"/>
            <a:ext cx="4825270" cy="104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06741" y="2475871"/>
            <a:ext cx="4946072" cy="875597"/>
          </a:xfrm>
          <a:prstGeom prst="rect">
            <a:avLst/>
          </a:prstGeom>
          <a:noFill/>
        </p:spPr>
        <p:txBody>
          <a:bodyPr wrap="square" lIns="95096" tIns="47548" rIns="95096" bIns="47548" rtlCol="0">
            <a:spAutoFit/>
          </a:bodyPr>
          <a:lstStyle/>
          <a:p>
            <a:pPr algn="ctr"/>
            <a:r>
              <a:rPr lang="sv-SE" sz="2533" dirty="0"/>
              <a:t>Jessika Luth Richter, PhD researcher</a:t>
            </a:r>
          </a:p>
          <a:p>
            <a:pPr algn="ctr"/>
            <a:endParaRPr lang="sv-SE" sz="2533" dirty="0"/>
          </a:p>
        </p:txBody>
      </p:sp>
    </p:spTree>
    <p:extLst>
      <p:ext uri="{BB962C8B-B14F-4D97-AF65-F5344CB8AC3E}">
        <p14:creationId xmlns:p14="http://schemas.microsoft.com/office/powerpoint/2010/main" val="294009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92" y="2260101"/>
            <a:ext cx="7440336" cy="406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Light</a:t>
            </a:r>
            <a:r>
              <a:rPr lang="sv-SE" dirty="0" smtClean="0"/>
              <a:t> Pollution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824" y="1443059"/>
            <a:ext cx="10080169" cy="1356468"/>
          </a:xfrm>
        </p:spPr>
        <p:txBody>
          <a:bodyPr numCol="2">
            <a:normAutofit fontScale="85000" lnSpcReduction="20000"/>
          </a:bodyPr>
          <a:lstStyle/>
          <a:p>
            <a:pPr lvl="1"/>
            <a:r>
              <a:rPr lang="sv-SE" dirty="0" smtClean="0"/>
              <a:t>Max </a:t>
            </a:r>
            <a:r>
              <a:rPr lang="sv-SE" dirty="0" err="1"/>
              <a:t>light</a:t>
            </a:r>
            <a:r>
              <a:rPr lang="sv-SE" dirty="0"/>
              <a:t> </a:t>
            </a:r>
            <a:r>
              <a:rPr lang="sv-SE" dirty="0" err="1"/>
              <a:t>above</a:t>
            </a:r>
            <a:r>
              <a:rPr lang="sv-SE" dirty="0"/>
              <a:t> </a:t>
            </a:r>
            <a:r>
              <a:rPr lang="sv-SE" dirty="0" err="1"/>
              <a:t>horizon</a:t>
            </a:r>
            <a:r>
              <a:rPr lang="sv-SE" dirty="0"/>
              <a:t> is not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</a:t>
            </a:r>
            <a:r>
              <a:rPr lang="sv-SE" dirty="0" smtClean="0"/>
              <a:t>1%</a:t>
            </a:r>
            <a:endParaRPr lang="sv-SE" dirty="0"/>
          </a:p>
          <a:p>
            <a:pPr lvl="1"/>
            <a:endParaRPr lang="sv-SE" dirty="0" smtClean="0"/>
          </a:p>
          <a:p>
            <a:pPr lvl="1"/>
            <a:endParaRPr lang="sv-SE" dirty="0" smtClean="0"/>
          </a:p>
          <a:p>
            <a:pPr lvl="1"/>
            <a:r>
              <a:rPr lang="sv-SE" dirty="0" smtClean="0"/>
              <a:t>Sensitive </a:t>
            </a:r>
            <a:r>
              <a:rPr lang="sv-SE" dirty="0"/>
              <a:t>areas </a:t>
            </a:r>
            <a:endParaRPr lang="sv-SE" dirty="0" smtClean="0"/>
          </a:p>
          <a:p>
            <a:pPr lvl="2"/>
            <a:r>
              <a:rPr lang="sv-SE" dirty="0" smtClean="0"/>
              <a:t>CCT≤ 3000k, CRI </a:t>
            </a:r>
            <a:r>
              <a:rPr lang="sv-SE" dirty="0"/>
              <a:t>&lt; </a:t>
            </a:r>
            <a:r>
              <a:rPr lang="sv-SE" dirty="0" smtClean="0"/>
              <a:t>70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593950" y="6428381"/>
            <a:ext cx="2988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Source: </a:t>
            </a:r>
            <a:r>
              <a:rPr lang="en-GB" sz="1600" dirty="0">
                <a:hlinkClick r:id="rId3"/>
              </a:rPr>
              <a:t>U.S. National Park Service</a:t>
            </a:r>
            <a:r>
              <a:rPr lang="en-GB" sz="1600" dirty="0"/>
              <a:t/>
            </a:r>
            <a:br>
              <a:rPr lang="en-GB" sz="1600" dirty="0"/>
            </a:b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8097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75782" y="1528175"/>
            <a:ext cx="6634620" cy="4965758"/>
          </a:xfrm>
        </p:spPr>
        <p:txBody>
          <a:bodyPr>
            <a:normAutofit/>
          </a:bodyPr>
          <a:lstStyle/>
          <a:p>
            <a:pPr marL="228598" lvl="1" indent="0">
              <a:buNone/>
            </a:pPr>
            <a:r>
              <a:rPr lang="sv-SE" sz="2666" dirty="0" err="1" smtClean="0"/>
              <a:t>Framing</a:t>
            </a:r>
            <a:r>
              <a:rPr lang="sv-SE" sz="2666" dirty="0" smtClean="0"/>
              <a:t> </a:t>
            </a:r>
            <a:r>
              <a:rPr lang="sv-SE" sz="2666" dirty="0"/>
              <a:t>and </a:t>
            </a:r>
            <a:r>
              <a:rPr lang="sv-SE" sz="2666" dirty="0" err="1"/>
              <a:t>formulation</a:t>
            </a:r>
            <a:r>
              <a:rPr lang="sv-SE" sz="2666" dirty="0"/>
              <a:t> of </a:t>
            </a:r>
            <a:r>
              <a:rPr lang="sv-SE" sz="2666" dirty="0" err="1"/>
              <a:t>efficiency</a:t>
            </a:r>
            <a:r>
              <a:rPr lang="sv-SE" sz="2666" dirty="0"/>
              <a:t> </a:t>
            </a:r>
            <a:r>
              <a:rPr lang="sv-SE" sz="2666" dirty="0" err="1"/>
              <a:t>goals</a:t>
            </a:r>
            <a:endParaRPr lang="sv-SE" sz="2666" dirty="0"/>
          </a:p>
          <a:p>
            <a:pPr marL="840308" lvl="2" indent="-380996"/>
            <a:r>
              <a:rPr lang="sv-SE" sz="2400" dirty="0"/>
              <a:t>Maximum </a:t>
            </a:r>
            <a:r>
              <a:rPr lang="sv-SE" sz="2400" dirty="0" err="1"/>
              <a:t>lighting</a:t>
            </a:r>
            <a:r>
              <a:rPr lang="sv-SE" sz="2400" dirty="0"/>
              <a:t> </a:t>
            </a:r>
            <a:r>
              <a:rPr lang="sv-SE" sz="2400" dirty="0" err="1"/>
              <a:t>requirements</a:t>
            </a:r>
            <a:r>
              <a:rPr lang="sv-SE" sz="2400" dirty="0"/>
              <a:t> as </a:t>
            </a:r>
            <a:r>
              <a:rPr lang="sv-SE" sz="2400" dirty="0" err="1"/>
              <a:t>well</a:t>
            </a:r>
            <a:r>
              <a:rPr lang="sv-SE" sz="2400" dirty="0"/>
              <a:t> as minimum?</a:t>
            </a:r>
          </a:p>
          <a:p>
            <a:pPr marL="840308" lvl="2" indent="-380996"/>
            <a:r>
              <a:rPr lang="sv-SE" sz="2400" dirty="0" smtClean="0"/>
              <a:t>Focus </a:t>
            </a:r>
            <a:r>
              <a:rPr lang="sv-SE" sz="2400" dirty="0"/>
              <a:t>on </a:t>
            </a:r>
            <a:r>
              <a:rPr lang="sv-SE" sz="2400" dirty="0" err="1"/>
              <a:t>function</a:t>
            </a:r>
            <a:r>
              <a:rPr lang="sv-SE" sz="2400" dirty="0"/>
              <a:t> as </a:t>
            </a:r>
            <a:r>
              <a:rPr lang="sv-SE" sz="2400" dirty="0" err="1"/>
              <a:t>well</a:t>
            </a:r>
            <a:r>
              <a:rPr lang="sv-SE" sz="2400" dirty="0"/>
              <a:t> as </a:t>
            </a:r>
            <a:r>
              <a:rPr lang="sv-SE" sz="2400" dirty="0" err="1"/>
              <a:t>efficiency</a:t>
            </a:r>
            <a:endParaRPr lang="sv-SE" sz="2400" dirty="0"/>
          </a:p>
          <a:p>
            <a:pPr marL="840308" lvl="2" indent="-380996"/>
            <a:r>
              <a:rPr lang="sv-SE" sz="2400" dirty="0" smtClean="0"/>
              <a:t>Energy </a:t>
            </a:r>
            <a:r>
              <a:rPr lang="sv-SE" sz="2400" dirty="0"/>
              <a:t>and </a:t>
            </a:r>
            <a:r>
              <a:rPr lang="sv-SE" sz="2400" dirty="0" err="1"/>
              <a:t>monetary</a:t>
            </a:r>
            <a:r>
              <a:rPr lang="sv-SE" sz="2400" dirty="0"/>
              <a:t> </a:t>
            </a:r>
            <a:r>
              <a:rPr lang="sv-SE" sz="2400" dirty="0" err="1"/>
              <a:t>savings</a:t>
            </a:r>
            <a:r>
              <a:rPr lang="sv-SE" sz="2400" dirty="0"/>
              <a:t> </a:t>
            </a:r>
            <a:r>
              <a:rPr lang="sv-SE" sz="2400" dirty="0" err="1" smtClean="0"/>
              <a:t>targets</a:t>
            </a:r>
            <a:r>
              <a:rPr lang="sv-SE" sz="2400" dirty="0" smtClean="0"/>
              <a:t> and plans </a:t>
            </a:r>
            <a:r>
              <a:rPr lang="sv-SE" sz="2400" dirty="0" err="1" smtClean="0"/>
              <a:t>necessary</a:t>
            </a:r>
            <a:r>
              <a:rPr lang="sv-SE" sz="2400" dirty="0" smtClean="0"/>
              <a:t> to </a:t>
            </a:r>
            <a:r>
              <a:rPr lang="sv-SE" sz="2400" dirty="0" err="1"/>
              <a:t>avoid</a:t>
            </a:r>
            <a:r>
              <a:rPr lang="sv-SE" sz="2400" dirty="0"/>
              <a:t> </a:t>
            </a:r>
            <a:r>
              <a:rPr lang="sv-SE" sz="2400" dirty="0" err="1"/>
              <a:t>unwanted</a:t>
            </a:r>
            <a:r>
              <a:rPr lang="sv-SE" sz="2400" dirty="0"/>
              <a:t> </a:t>
            </a:r>
            <a:r>
              <a:rPr lang="sv-SE" sz="2400" dirty="0" err="1"/>
              <a:t>rebound</a:t>
            </a:r>
            <a:r>
              <a:rPr lang="sv-SE" sz="2400" dirty="0"/>
              <a:t> </a:t>
            </a:r>
            <a:endParaRPr lang="sv-SE" sz="2400" dirty="0" smtClean="0"/>
          </a:p>
          <a:p>
            <a:pPr marL="459312" lvl="2" indent="0">
              <a:buNone/>
            </a:pPr>
            <a:endParaRPr lang="sv-SE" sz="2400" dirty="0"/>
          </a:p>
          <a:p>
            <a:pPr lvl="2" indent="0">
              <a:buNone/>
            </a:pPr>
            <a:endParaRPr lang="sv-SE" sz="2666" dirty="0"/>
          </a:p>
          <a:p>
            <a:pPr marL="0" indent="0">
              <a:buNone/>
            </a:pPr>
            <a:r>
              <a:rPr lang="sv-SE" sz="2666" dirty="0" smtClean="0"/>
              <a:t>   Right </a:t>
            </a:r>
            <a:r>
              <a:rPr lang="sv-SE" sz="2666" dirty="0" err="1" smtClean="0"/>
              <a:t>light</a:t>
            </a:r>
            <a:r>
              <a:rPr lang="sv-SE" sz="2666" dirty="0" smtClean="0"/>
              <a:t>, right </a:t>
            </a:r>
            <a:r>
              <a:rPr lang="sv-SE" sz="2666" dirty="0" err="1" smtClean="0"/>
              <a:t>place</a:t>
            </a:r>
            <a:r>
              <a:rPr lang="sv-SE" sz="2666" dirty="0" smtClean="0"/>
              <a:t>, right </a:t>
            </a:r>
            <a:r>
              <a:rPr lang="sv-SE" sz="2666" dirty="0" err="1" smtClean="0"/>
              <a:t>time</a:t>
            </a:r>
            <a:endParaRPr lang="sv-SE" sz="2666" dirty="0" smtClean="0"/>
          </a:p>
          <a:p>
            <a:pPr lvl="2"/>
            <a:r>
              <a:rPr lang="sv-SE" sz="2400" dirty="0" smtClean="0"/>
              <a:t>Focus on </a:t>
            </a:r>
            <a:r>
              <a:rPr lang="sv-SE" sz="2400" dirty="0" err="1" smtClean="0"/>
              <a:t>what</a:t>
            </a:r>
            <a:r>
              <a:rPr lang="sv-SE" sz="2400" dirty="0" smtClean="0"/>
              <a:t> </a:t>
            </a:r>
            <a:r>
              <a:rPr lang="sv-SE" sz="2400" dirty="0" err="1" smtClean="0"/>
              <a:t>contributes</a:t>
            </a:r>
            <a:r>
              <a:rPr lang="sv-SE" sz="2400" dirty="0" smtClean="0"/>
              <a:t> to </a:t>
            </a:r>
            <a:r>
              <a:rPr lang="sv-SE" sz="2400" dirty="0" err="1" smtClean="0"/>
              <a:t>wellbeing</a:t>
            </a:r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2409173" cy="1143000"/>
          </a:xfrm>
        </p:spPr>
        <p:txBody>
          <a:bodyPr/>
          <a:lstStyle/>
          <a:p>
            <a:r>
              <a:rPr lang="sv-SE" dirty="0" err="1" smtClean="0"/>
              <a:t>Rebound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310" y="98514"/>
            <a:ext cx="4948303" cy="285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310" y="3060685"/>
            <a:ext cx="4954041" cy="286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84" y="3377641"/>
            <a:ext cx="6281816" cy="348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0F07E5C-3A3E-4341-BF94-B0521FC5C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333" y="-308472"/>
            <a:ext cx="4120308" cy="412030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25E7D69-7211-D447-822F-2939FAB96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92390">
            <a:off x="11075479" y="5797756"/>
            <a:ext cx="861036" cy="861036"/>
          </a:xfrm>
          <a:prstGeom prst="rect">
            <a:avLst/>
          </a:prstGeom>
        </p:spPr>
      </p:pic>
      <p:pic>
        <p:nvPicPr>
          <p:cNvPr id="11" name="Billede 10" descr="Et billede, der indeholder udendørs, skilt, himmel&#10;&#10;Beskrivelse, der er oprettet med høj sikkerhed">
            <a:extLst>
              <a:ext uri="{FF2B5EF4-FFF2-40B4-BE49-F238E27FC236}">
                <a16:creationId xmlns:a16="http://schemas.microsoft.com/office/drawing/2014/main" id="{F53AD871-947C-441E-9D7F-6D2B5341F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573" y="494335"/>
            <a:ext cx="1857247" cy="695110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72999EE2-CCC6-DF41-BF4A-6210817A6B5C}"/>
              </a:ext>
            </a:extLst>
          </p:cNvPr>
          <p:cNvSpPr>
            <a:spLocks noGrp="1"/>
          </p:cNvSpPr>
          <p:nvPr/>
        </p:nvSpPr>
        <p:spPr>
          <a:xfrm>
            <a:off x="908487" y="2881001"/>
            <a:ext cx="9144000" cy="3953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Key takeaways -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Energy efficiency is important, but</a:t>
            </a:r>
            <a:r>
              <a:rPr kumimoji="0" lang="en-GB" sz="24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increasingly need </a:t>
            </a:r>
            <a:br>
              <a:rPr kumimoji="0" lang="en-GB" sz="24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</a:br>
            <a:r>
              <a:rPr kumimoji="0" lang="en-GB" sz="24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attention on</a:t>
            </a:r>
            <a:r>
              <a:rPr lang="en-GB" i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GB" sz="24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other issues</a:t>
            </a:r>
            <a:r>
              <a:rPr lang="en-GB" i="1" dirty="0" smtClean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kumimoji="0" lang="en-GB" sz="24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e.g. lifetime, durability, etc.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i="1" noProof="0" dirty="0" smtClean="0">
                <a:solidFill>
                  <a:prstClr val="black"/>
                </a:solidFill>
                <a:latin typeface="Calibri" panose="020F0502020204030204"/>
              </a:rPr>
              <a:t>There are still trade-offs in environmental</a:t>
            </a:r>
            <a:r>
              <a:rPr lang="en-GB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i="1" dirty="0" smtClean="0">
                <a:solidFill>
                  <a:prstClr val="black"/>
                </a:solidFill>
                <a:latin typeface="Calibri" panose="020F0502020204030204"/>
              </a:rPr>
              <a:t>impacts to be considered </a:t>
            </a:r>
            <a:br>
              <a:rPr lang="en-GB" i="1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en-GB" i="1" dirty="0" smtClean="0">
                <a:solidFill>
                  <a:prstClr val="black"/>
                </a:solidFill>
                <a:latin typeface="Calibri" panose="020F0502020204030204"/>
              </a:rPr>
              <a:t>in </a:t>
            </a:r>
            <a:r>
              <a:rPr lang="en-GB" i="1" noProof="0" dirty="0" smtClean="0">
                <a:solidFill>
                  <a:prstClr val="black"/>
                </a:solidFill>
                <a:latin typeface="Calibri" panose="020F0502020204030204"/>
              </a:rPr>
              <a:t>design and policy decisions</a:t>
            </a:r>
            <a:r>
              <a:rPr lang="en-GB" i="1" dirty="0" smtClean="0">
                <a:solidFill>
                  <a:prstClr val="black"/>
                </a:solidFill>
                <a:latin typeface="Calibri" panose="020F0502020204030204"/>
              </a:rPr>
              <a:t>, e.g. energy and material impacts</a:t>
            </a:r>
            <a:endParaRPr lang="en-GB" i="1" noProof="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i="1" noProof="0" dirty="0" smtClean="0">
                <a:solidFill>
                  <a:prstClr val="black"/>
                </a:solidFill>
                <a:latin typeface="Calibri" panose="020F0502020204030204"/>
              </a:rPr>
              <a:t>Sufficiency and quality also important to avoid unnecessary environmental impacts: </a:t>
            </a:r>
            <a:r>
              <a:rPr lang="en-GB" i="1" noProof="0" dirty="0" smtClean="0">
                <a:solidFill>
                  <a:prstClr val="black"/>
                </a:solidFill>
                <a:latin typeface="Calibri" panose="020F0502020204030204"/>
              </a:rPr>
              <a:t>right </a:t>
            </a:r>
            <a:r>
              <a:rPr lang="en-GB" i="1" noProof="0" dirty="0" smtClean="0">
                <a:solidFill>
                  <a:prstClr val="black"/>
                </a:solidFill>
                <a:latin typeface="Calibri" panose="020F0502020204030204"/>
              </a:rPr>
              <a:t>light, </a:t>
            </a:r>
            <a:r>
              <a:rPr lang="en-GB" i="1" dirty="0" smtClean="0">
                <a:solidFill>
                  <a:prstClr val="black"/>
                </a:solidFill>
                <a:latin typeface="Calibri" panose="020F0502020204030204"/>
              </a:rPr>
              <a:t>right place, right time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2339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2540977" y="468321"/>
            <a:ext cx="6982150" cy="576174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cubicBezTo>
                  <a:pt x="5399" y="13184"/>
                  <a:pt x="6963" y="15286"/>
                  <a:pt x="9247" y="15971"/>
                </a:cubicBezTo>
                <a:lnTo>
                  <a:pt x="7694" y="21143"/>
                </a:lnTo>
                <a:cubicBezTo>
                  <a:pt x="3127" y="19772"/>
                  <a:pt x="0" y="15568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>
              <a:alpha val="58038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95759" tIns="47880" rIns="95759" bIns="47880" anchor="ctr"/>
          <a:lstStyle/>
          <a:p>
            <a:endParaRPr lang="en-GB" sz="2000" dirty="0"/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auto">
          <a:xfrm rot="16983086" flipH="1" flipV="1">
            <a:off x="4970867" y="1950624"/>
            <a:ext cx="3922473" cy="416749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8598"/>
                  <a:pt x="14863" y="6616"/>
                  <a:pt x="12821" y="5792"/>
                </a:cubicBezTo>
                <a:lnTo>
                  <a:pt x="14842" y="785"/>
                </a:lnTo>
                <a:cubicBezTo>
                  <a:pt x="18926" y="2433"/>
                  <a:pt x="21599" y="6396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>
              <a:alpha val="58038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95759" tIns="47880" rIns="95759" bIns="47880" anchor="ctr"/>
          <a:lstStyle/>
          <a:p>
            <a:endParaRPr lang="en-GB" sz="2000" dirty="0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287874" y="2469444"/>
            <a:ext cx="1054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59" tIns="47880" rIns="95759" bIns="47880"/>
          <a:lstStyle/>
          <a:p>
            <a:endParaRPr lang="en-GB" sz="2000" dirty="0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287874" y="2949223"/>
            <a:ext cx="1054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59" tIns="47880" rIns="95759" bIns="47880"/>
          <a:lstStyle/>
          <a:p>
            <a:endParaRPr lang="en-GB" sz="2000" dirty="0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287874" y="3430764"/>
            <a:ext cx="1054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59" tIns="47880" rIns="95759" bIns="47880"/>
          <a:lstStyle/>
          <a:p>
            <a:endParaRPr lang="en-GB" sz="2000" dirty="0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287874" y="3910543"/>
            <a:ext cx="1054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59" tIns="47880" rIns="95759" bIns="47880"/>
          <a:lstStyle/>
          <a:p>
            <a:endParaRPr lang="en-GB" sz="2000" dirty="0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287874" y="4388556"/>
            <a:ext cx="1054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59" tIns="47880" rIns="95759" bIns="47880"/>
          <a:lstStyle/>
          <a:p>
            <a:endParaRPr lang="en-GB" sz="2000" dirty="0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287874" y="4868333"/>
            <a:ext cx="1054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59" tIns="47880" rIns="95759" bIns="47880"/>
          <a:lstStyle/>
          <a:p>
            <a:endParaRPr lang="en-GB" sz="2000" dirty="0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287874" y="5349876"/>
            <a:ext cx="1054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59" tIns="47880" rIns="95759" bIns="47880"/>
          <a:lstStyle/>
          <a:p>
            <a:endParaRPr lang="en-GB" sz="2000" dirty="0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287874" y="5829653"/>
            <a:ext cx="1054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59" tIns="47880" rIns="95759" bIns="47880"/>
          <a:lstStyle/>
          <a:p>
            <a:endParaRPr lang="en-GB" sz="2000" dirty="0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10801360" y="2469444"/>
            <a:ext cx="1054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59" tIns="47880" rIns="95759" bIns="47880"/>
          <a:lstStyle/>
          <a:p>
            <a:endParaRPr lang="en-GB" sz="2000" dirty="0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10801360" y="2949223"/>
            <a:ext cx="1054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59" tIns="47880" rIns="95759" bIns="47880"/>
          <a:lstStyle/>
          <a:p>
            <a:endParaRPr lang="en-GB" sz="2000" dirty="0"/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>
            <a:off x="10801360" y="3430764"/>
            <a:ext cx="1054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59" tIns="47880" rIns="95759" bIns="47880"/>
          <a:lstStyle/>
          <a:p>
            <a:endParaRPr lang="en-GB" sz="2000" dirty="0"/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>
            <a:off x="10801360" y="3910543"/>
            <a:ext cx="1054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59" tIns="47880" rIns="95759" bIns="47880"/>
          <a:lstStyle/>
          <a:p>
            <a:endParaRPr lang="en-GB" sz="2000" dirty="0"/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>
            <a:off x="10801360" y="4388556"/>
            <a:ext cx="1054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59" tIns="47880" rIns="95759" bIns="47880"/>
          <a:lstStyle/>
          <a:p>
            <a:endParaRPr lang="en-GB" sz="2000" dirty="0"/>
          </a:p>
        </p:txBody>
      </p:sp>
      <p:sp>
        <p:nvSpPr>
          <p:cNvPr id="12305" name="Line 17"/>
          <p:cNvSpPr>
            <a:spLocks noChangeShapeType="1"/>
          </p:cNvSpPr>
          <p:nvPr/>
        </p:nvSpPr>
        <p:spPr bwMode="auto">
          <a:xfrm>
            <a:off x="10801360" y="4868333"/>
            <a:ext cx="1054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59" tIns="47880" rIns="95759" bIns="47880"/>
          <a:lstStyle/>
          <a:p>
            <a:endParaRPr lang="en-GB" sz="2000" dirty="0"/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>
            <a:off x="10801360" y="5349876"/>
            <a:ext cx="1054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59" tIns="47880" rIns="95759" bIns="47880"/>
          <a:lstStyle/>
          <a:p>
            <a:endParaRPr lang="en-GB" sz="2000" dirty="0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>
            <a:off x="10801360" y="5829653"/>
            <a:ext cx="1054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59" tIns="47880" rIns="95759" bIns="47880"/>
          <a:lstStyle/>
          <a:p>
            <a:endParaRPr lang="en-GB" sz="2000" dirty="0"/>
          </a:p>
        </p:txBody>
      </p:sp>
      <p:sp>
        <p:nvSpPr>
          <p:cNvPr id="12308" name="Rectangle 20"/>
          <p:cNvSpPr>
            <a:spLocks noChangeArrowheads="1"/>
          </p:cNvSpPr>
          <p:nvPr/>
        </p:nvSpPr>
        <p:spPr bwMode="auto">
          <a:xfrm>
            <a:off x="556306" y="1270008"/>
            <a:ext cx="1012523" cy="42511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59" tIns="47880" rIns="95759" bIns="4788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en-US" sz="2134" b="1" i="1" dirty="0"/>
              <a:t>Inputs</a:t>
            </a:r>
            <a:endParaRPr lang="en-US" altLang="en-US" sz="2134" b="1" i="1" dirty="0"/>
          </a:p>
        </p:txBody>
      </p:sp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10524435" y="1270008"/>
            <a:ext cx="1241752" cy="42511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59" tIns="47880" rIns="95759" bIns="4788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en-US" sz="2134" b="1" i="1" dirty="0"/>
              <a:t>Outputs</a:t>
            </a:r>
            <a:endParaRPr lang="en-US" altLang="en-US" sz="2134" b="1" i="1" dirty="0"/>
          </a:p>
        </p:txBody>
      </p:sp>
      <p:sp>
        <p:nvSpPr>
          <p:cNvPr id="12310" name="Rectangle 22"/>
          <p:cNvSpPr>
            <a:spLocks noChangeArrowheads="1"/>
          </p:cNvSpPr>
          <p:nvPr/>
        </p:nvSpPr>
        <p:spPr bwMode="auto">
          <a:xfrm>
            <a:off x="5276183" y="3189112"/>
            <a:ext cx="1347551" cy="7535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5759" tIns="47880" rIns="95759" bIns="4788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en-US" sz="2134" b="1" dirty="0" smtClean="0"/>
              <a:t>Product</a:t>
            </a:r>
            <a:r>
              <a:rPr lang="sv-SE" altLang="en-US" sz="2134" b="1" dirty="0"/>
              <a:t/>
            </a:r>
            <a:br>
              <a:rPr lang="sv-SE" altLang="en-US" sz="2134" b="1" dirty="0"/>
            </a:br>
            <a:r>
              <a:rPr lang="sv-SE" altLang="en-US" sz="2134" b="1" dirty="0" err="1" smtClean="0"/>
              <a:t>life</a:t>
            </a:r>
            <a:r>
              <a:rPr lang="sv-SE" altLang="en-US" sz="2134" b="1" dirty="0" smtClean="0"/>
              <a:t> </a:t>
            </a:r>
            <a:r>
              <a:rPr lang="sv-SE" altLang="en-US" sz="2134" b="1" dirty="0" smtClean="0"/>
              <a:t>cycle</a:t>
            </a:r>
            <a:endParaRPr lang="en-US" altLang="en-US" sz="2134" b="1" dirty="0"/>
          </a:p>
        </p:txBody>
      </p:sp>
      <p:grpSp>
        <p:nvGrpSpPr>
          <p:cNvPr id="12312" name="Group 27"/>
          <p:cNvGrpSpPr>
            <a:grpSpLocks/>
          </p:cNvGrpSpPr>
          <p:nvPr/>
        </p:nvGrpSpPr>
        <p:grpSpPr bwMode="auto">
          <a:xfrm>
            <a:off x="2136373" y="1331268"/>
            <a:ext cx="2785534" cy="2565130"/>
            <a:chOff x="2199" y="528"/>
            <a:chExt cx="1316" cy="1179"/>
          </a:xfrm>
        </p:grpSpPr>
        <p:sp>
          <p:nvSpPr>
            <p:cNvPr id="12330" name="Rectangle 28"/>
            <p:cNvSpPr>
              <a:spLocks noChangeArrowheads="1"/>
            </p:cNvSpPr>
            <p:nvPr/>
          </p:nvSpPr>
          <p:spPr bwMode="auto">
            <a:xfrm>
              <a:off x="2380" y="1003"/>
              <a:ext cx="1006" cy="208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22767" tIns="61384" rIns="122767" bIns="61384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sv-SE" altLang="en-US" sz="2134" b="1" dirty="0"/>
                <a:t>Manufacturing</a:t>
              </a:r>
              <a:endParaRPr lang="en-US" altLang="en-US" sz="2134" b="1" dirty="0"/>
            </a:p>
          </p:txBody>
        </p:sp>
        <p:sp>
          <p:nvSpPr>
            <p:cNvPr id="12331" name="AutoShape 29"/>
            <p:cNvSpPr>
              <a:spLocks noChangeArrowheads="1"/>
            </p:cNvSpPr>
            <p:nvPr/>
          </p:nvSpPr>
          <p:spPr bwMode="auto">
            <a:xfrm>
              <a:off x="2199" y="619"/>
              <a:ext cx="590" cy="1088"/>
            </a:xfrm>
            <a:prstGeom prst="curvedRightArrow">
              <a:avLst>
                <a:gd name="adj1" fmla="val 36881"/>
                <a:gd name="adj2" fmla="val 73763"/>
                <a:gd name="adj3" fmla="val 33333"/>
              </a:avLst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2767" tIns="61384" rIns="122767" bIns="61384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134" dirty="0"/>
            </a:p>
          </p:txBody>
        </p:sp>
        <p:sp>
          <p:nvSpPr>
            <p:cNvPr id="12332" name="AutoShape 30"/>
            <p:cNvSpPr>
              <a:spLocks noChangeArrowheads="1"/>
            </p:cNvSpPr>
            <p:nvPr/>
          </p:nvSpPr>
          <p:spPr bwMode="auto">
            <a:xfrm flipH="1" flipV="1">
              <a:off x="2925" y="528"/>
              <a:ext cx="590" cy="1088"/>
            </a:xfrm>
            <a:prstGeom prst="curvedRightArrow">
              <a:avLst>
                <a:gd name="adj1" fmla="val 36881"/>
                <a:gd name="adj2" fmla="val 73763"/>
                <a:gd name="adj3" fmla="val 33333"/>
              </a:avLst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2767" tIns="61384" rIns="122767" bIns="61384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134" dirty="0"/>
            </a:p>
          </p:txBody>
        </p:sp>
      </p:grpSp>
      <p:grpSp>
        <p:nvGrpSpPr>
          <p:cNvPr id="12313" name="Group 31"/>
          <p:cNvGrpSpPr>
            <a:grpSpLocks/>
          </p:cNvGrpSpPr>
          <p:nvPr/>
        </p:nvGrpSpPr>
        <p:grpSpPr bwMode="auto">
          <a:xfrm>
            <a:off x="4993216" y="173074"/>
            <a:ext cx="2355851" cy="2394458"/>
            <a:chOff x="3424" y="1163"/>
            <a:chExt cx="1316" cy="1179"/>
          </a:xfrm>
        </p:grpSpPr>
        <p:sp>
          <p:nvSpPr>
            <p:cNvPr id="12327" name="Rectangle 32"/>
            <p:cNvSpPr>
              <a:spLocks noChangeArrowheads="1"/>
            </p:cNvSpPr>
            <p:nvPr/>
          </p:nvSpPr>
          <p:spPr bwMode="auto">
            <a:xfrm>
              <a:off x="3637" y="1662"/>
              <a:ext cx="994" cy="22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22767" tIns="61384" rIns="122767" bIns="61384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sv-SE" altLang="en-US" sz="2134" b="1" dirty="0"/>
                <a:t>Distribution</a:t>
              </a:r>
              <a:endParaRPr lang="en-US" altLang="en-US" sz="2134" b="1" dirty="0"/>
            </a:p>
          </p:txBody>
        </p:sp>
        <p:sp>
          <p:nvSpPr>
            <p:cNvPr id="12328" name="AutoShape 33"/>
            <p:cNvSpPr>
              <a:spLocks noChangeArrowheads="1"/>
            </p:cNvSpPr>
            <p:nvPr/>
          </p:nvSpPr>
          <p:spPr bwMode="auto">
            <a:xfrm>
              <a:off x="3424" y="1254"/>
              <a:ext cx="590" cy="1088"/>
            </a:xfrm>
            <a:prstGeom prst="curvedRightArrow">
              <a:avLst>
                <a:gd name="adj1" fmla="val 36881"/>
                <a:gd name="adj2" fmla="val 73763"/>
                <a:gd name="adj3" fmla="val 33333"/>
              </a:avLst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2767" tIns="61384" rIns="122767" bIns="61384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134" dirty="0"/>
            </a:p>
          </p:txBody>
        </p:sp>
        <p:sp>
          <p:nvSpPr>
            <p:cNvPr id="12329" name="AutoShape 34"/>
            <p:cNvSpPr>
              <a:spLocks noChangeArrowheads="1"/>
            </p:cNvSpPr>
            <p:nvPr/>
          </p:nvSpPr>
          <p:spPr bwMode="auto">
            <a:xfrm flipH="1" flipV="1">
              <a:off x="4150" y="1163"/>
              <a:ext cx="590" cy="1088"/>
            </a:xfrm>
            <a:prstGeom prst="curvedRightArrow">
              <a:avLst>
                <a:gd name="adj1" fmla="val 36881"/>
                <a:gd name="adj2" fmla="val 73763"/>
                <a:gd name="adj3" fmla="val 33333"/>
              </a:avLst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2767" tIns="61384" rIns="122767" bIns="61384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134" dirty="0"/>
            </a:p>
          </p:txBody>
        </p:sp>
      </p:grpSp>
      <p:grpSp>
        <p:nvGrpSpPr>
          <p:cNvPr id="12314" name="Group 35"/>
          <p:cNvGrpSpPr>
            <a:grpSpLocks/>
          </p:cNvGrpSpPr>
          <p:nvPr/>
        </p:nvGrpSpPr>
        <p:grpSpPr bwMode="auto">
          <a:xfrm>
            <a:off x="7349066" y="1742711"/>
            <a:ext cx="2518061" cy="2240140"/>
            <a:chOff x="3515" y="2161"/>
            <a:chExt cx="1316" cy="1179"/>
          </a:xfrm>
        </p:grpSpPr>
        <p:sp>
          <p:nvSpPr>
            <p:cNvPr id="12324" name="Rectangle 36"/>
            <p:cNvSpPr>
              <a:spLocks noChangeArrowheads="1"/>
            </p:cNvSpPr>
            <p:nvPr/>
          </p:nvSpPr>
          <p:spPr bwMode="auto">
            <a:xfrm>
              <a:off x="3958" y="2614"/>
              <a:ext cx="392" cy="238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22767" tIns="61384" rIns="122767" bIns="61384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sv-SE" altLang="en-US" sz="2134" b="1" dirty="0"/>
                <a:t>Use</a:t>
              </a:r>
              <a:endParaRPr lang="en-US" altLang="en-US" sz="2134" b="1" dirty="0"/>
            </a:p>
          </p:txBody>
        </p:sp>
        <p:sp>
          <p:nvSpPr>
            <p:cNvPr id="12325" name="AutoShape 37"/>
            <p:cNvSpPr>
              <a:spLocks noChangeArrowheads="1"/>
            </p:cNvSpPr>
            <p:nvPr/>
          </p:nvSpPr>
          <p:spPr bwMode="auto">
            <a:xfrm>
              <a:off x="3515" y="2252"/>
              <a:ext cx="590" cy="1088"/>
            </a:xfrm>
            <a:prstGeom prst="curvedRightArrow">
              <a:avLst>
                <a:gd name="adj1" fmla="val 36881"/>
                <a:gd name="adj2" fmla="val 73763"/>
                <a:gd name="adj3" fmla="val 33333"/>
              </a:avLst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2767" tIns="61384" rIns="122767" bIns="61384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134" dirty="0"/>
            </a:p>
          </p:txBody>
        </p:sp>
        <p:sp>
          <p:nvSpPr>
            <p:cNvPr id="12326" name="AutoShape 38"/>
            <p:cNvSpPr>
              <a:spLocks noChangeArrowheads="1"/>
            </p:cNvSpPr>
            <p:nvPr/>
          </p:nvSpPr>
          <p:spPr bwMode="auto">
            <a:xfrm flipH="1" flipV="1">
              <a:off x="4241" y="2161"/>
              <a:ext cx="590" cy="1088"/>
            </a:xfrm>
            <a:prstGeom prst="curvedRightArrow">
              <a:avLst>
                <a:gd name="adj1" fmla="val 36881"/>
                <a:gd name="adj2" fmla="val 73763"/>
                <a:gd name="adj3" fmla="val 33333"/>
              </a:avLst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2767" tIns="61384" rIns="122767" bIns="61384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134" dirty="0"/>
            </a:p>
          </p:txBody>
        </p:sp>
      </p:grpSp>
      <p:grpSp>
        <p:nvGrpSpPr>
          <p:cNvPr id="12315" name="Group 39"/>
          <p:cNvGrpSpPr>
            <a:grpSpLocks/>
          </p:cNvGrpSpPr>
          <p:nvPr/>
        </p:nvGrpSpPr>
        <p:grpSpPr bwMode="auto">
          <a:xfrm>
            <a:off x="6964618" y="4034369"/>
            <a:ext cx="2579996" cy="2421818"/>
            <a:chOff x="2245" y="3022"/>
            <a:chExt cx="1316" cy="1179"/>
          </a:xfrm>
        </p:grpSpPr>
        <p:sp>
          <p:nvSpPr>
            <p:cNvPr id="12321" name="AutoShape 40"/>
            <p:cNvSpPr>
              <a:spLocks noChangeArrowheads="1"/>
            </p:cNvSpPr>
            <p:nvPr/>
          </p:nvSpPr>
          <p:spPr bwMode="auto">
            <a:xfrm>
              <a:off x="2245" y="3113"/>
              <a:ext cx="590" cy="1088"/>
            </a:xfrm>
            <a:prstGeom prst="curvedRightArrow">
              <a:avLst>
                <a:gd name="adj1" fmla="val 36881"/>
                <a:gd name="adj2" fmla="val 73763"/>
                <a:gd name="adj3" fmla="val 33333"/>
              </a:avLst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2767" tIns="61384" rIns="122767" bIns="61384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134" dirty="0"/>
            </a:p>
          </p:txBody>
        </p:sp>
        <p:sp>
          <p:nvSpPr>
            <p:cNvPr id="12322" name="AutoShape 41"/>
            <p:cNvSpPr>
              <a:spLocks noChangeArrowheads="1"/>
            </p:cNvSpPr>
            <p:nvPr/>
          </p:nvSpPr>
          <p:spPr bwMode="auto">
            <a:xfrm flipH="1" flipV="1">
              <a:off x="2971" y="3022"/>
              <a:ext cx="590" cy="1088"/>
            </a:xfrm>
            <a:prstGeom prst="curvedRightArrow">
              <a:avLst>
                <a:gd name="adj1" fmla="val 36881"/>
                <a:gd name="adj2" fmla="val 73763"/>
                <a:gd name="adj3" fmla="val 33333"/>
              </a:avLst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2767" tIns="61384" rIns="122767" bIns="61384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134" dirty="0"/>
            </a:p>
          </p:txBody>
        </p:sp>
        <p:sp>
          <p:nvSpPr>
            <p:cNvPr id="12323" name="Rectangle 42"/>
            <p:cNvSpPr>
              <a:spLocks noChangeArrowheads="1"/>
            </p:cNvSpPr>
            <p:nvPr/>
          </p:nvSpPr>
          <p:spPr bwMode="auto">
            <a:xfrm>
              <a:off x="2415" y="3431"/>
              <a:ext cx="979" cy="380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22767" tIns="61384" rIns="122767" bIns="61384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sv-SE" altLang="en-US" sz="2134" b="1" dirty="0"/>
                <a:t>End-of-Life</a:t>
              </a:r>
              <a:br>
                <a:rPr lang="sv-SE" altLang="en-US" sz="2134" b="1" dirty="0"/>
              </a:br>
              <a:r>
                <a:rPr lang="sv-SE" altLang="en-US" sz="2134" b="1" dirty="0"/>
                <a:t>Management</a:t>
              </a:r>
              <a:endParaRPr lang="en-US" altLang="en-US" sz="2134" b="1" dirty="0"/>
            </a:p>
          </p:txBody>
        </p:sp>
      </p:grpSp>
      <p:grpSp>
        <p:nvGrpSpPr>
          <p:cNvPr id="12316" name="Group 43"/>
          <p:cNvGrpSpPr>
            <a:grpSpLocks/>
          </p:cNvGrpSpPr>
          <p:nvPr/>
        </p:nvGrpSpPr>
        <p:grpSpPr bwMode="auto">
          <a:xfrm>
            <a:off x="3056568" y="3895087"/>
            <a:ext cx="2785534" cy="2534251"/>
            <a:chOff x="884" y="2160"/>
            <a:chExt cx="1316" cy="1179"/>
          </a:xfrm>
        </p:grpSpPr>
        <p:sp>
          <p:nvSpPr>
            <p:cNvPr id="12318" name="Rectangle 44"/>
            <p:cNvSpPr>
              <a:spLocks noChangeArrowheads="1"/>
            </p:cNvSpPr>
            <p:nvPr/>
          </p:nvSpPr>
          <p:spPr bwMode="auto">
            <a:xfrm>
              <a:off x="1032" y="2591"/>
              <a:ext cx="986" cy="210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22767" tIns="61384" rIns="122767" bIns="61384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sv-SE" altLang="en-US" sz="2134" b="1" dirty="0"/>
                <a:t>Raw</a:t>
              </a:r>
              <a:r>
                <a:rPr lang="sv-SE" altLang="en-US" sz="2134" b="1" dirty="0"/>
                <a:t> materials</a:t>
              </a:r>
              <a:endParaRPr lang="en-US" altLang="en-US" sz="2134" b="1" dirty="0"/>
            </a:p>
          </p:txBody>
        </p:sp>
        <p:sp>
          <p:nvSpPr>
            <p:cNvPr id="12319" name="AutoShape 45"/>
            <p:cNvSpPr>
              <a:spLocks noChangeArrowheads="1"/>
            </p:cNvSpPr>
            <p:nvPr/>
          </p:nvSpPr>
          <p:spPr bwMode="auto">
            <a:xfrm>
              <a:off x="884" y="2251"/>
              <a:ext cx="590" cy="1088"/>
            </a:xfrm>
            <a:prstGeom prst="curvedRightArrow">
              <a:avLst>
                <a:gd name="adj1" fmla="val 36881"/>
                <a:gd name="adj2" fmla="val 73763"/>
                <a:gd name="adj3" fmla="val 33333"/>
              </a:avLst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2767" tIns="61384" rIns="122767" bIns="61384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134" dirty="0"/>
            </a:p>
          </p:txBody>
        </p:sp>
        <p:sp>
          <p:nvSpPr>
            <p:cNvPr id="12320" name="AutoShape 46"/>
            <p:cNvSpPr>
              <a:spLocks noChangeArrowheads="1"/>
            </p:cNvSpPr>
            <p:nvPr/>
          </p:nvSpPr>
          <p:spPr bwMode="auto">
            <a:xfrm flipH="1" flipV="1">
              <a:off x="1610" y="2160"/>
              <a:ext cx="590" cy="1088"/>
            </a:xfrm>
            <a:prstGeom prst="curvedRightArrow">
              <a:avLst>
                <a:gd name="adj1" fmla="val 36881"/>
                <a:gd name="adj2" fmla="val 73763"/>
                <a:gd name="adj3" fmla="val 33333"/>
              </a:avLst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2767" tIns="61384" rIns="122767" bIns="61384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134" dirty="0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7536995" y="58347"/>
            <a:ext cx="4531959" cy="855145"/>
          </a:xfrm>
          <a:prstGeom prst="rect">
            <a:avLst/>
          </a:prstGeom>
          <a:noFill/>
        </p:spPr>
        <p:txBody>
          <a:bodyPr wrap="none" lIns="95098" tIns="47549" rIns="95098" bIns="47549">
            <a:spAutoFit/>
          </a:bodyPr>
          <a:lstStyle/>
          <a:p>
            <a:pPr algn="ctr"/>
            <a:r>
              <a:rPr lang="en-US" sz="4933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Life cycle system</a:t>
            </a:r>
          </a:p>
        </p:txBody>
      </p:sp>
    </p:spTree>
    <p:extLst>
      <p:ext uri="{BB962C8B-B14F-4D97-AF65-F5344CB8AC3E}">
        <p14:creationId xmlns:p14="http://schemas.microsoft.com/office/powerpoint/2010/main" val="3256924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54232" y="2645681"/>
            <a:ext cx="2894737" cy="41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588" tIns="42794" rIns="85588" bIns="4279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2160" dirty="0"/>
          </a:p>
        </p:txBody>
      </p:sp>
      <p:grpSp>
        <p:nvGrpSpPr>
          <p:cNvPr id="3" name="Group 2"/>
          <p:cNvGrpSpPr/>
          <p:nvPr/>
        </p:nvGrpSpPr>
        <p:grpSpPr>
          <a:xfrm>
            <a:off x="529617" y="1039665"/>
            <a:ext cx="10923475" cy="5687424"/>
            <a:chOff x="380385" y="1371570"/>
            <a:chExt cx="8192606" cy="4265568"/>
          </a:xfrm>
        </p:grpSpPr>
        <p:sp>
          <p:nvSpPr>
            <p:cNvPr id="5" name="Abgerundetes Rechteck 5"/>
            <p:cNvSpPr/>
            <p:nvPr/>
          </p:nvSpPr>
          <p:spPr>
            <a:xfrm>
              <a:off x="6837605" y="2712179"/>
              <a:ext cx="1735386" cy="1911534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588" tIns="42794" rIns="85588" bIns="42794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Outputs </a:t>
              </a:r>
              <a:r>
                <a:rPr lang="en-GB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to</a:t>
              </a:r>
              <a:r>
                <a:rPr lang="de-DE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b="1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Ecosphere</a:t>
              </a:r>
              <a:r>
                <a:rPr lang="de-DE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>
                <a:defRPr/>
              </a:pPr>
              <a:r>
                <a:rPr lang="de-DE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Emissions</a:t>
              </a:r>
              <a:r>
                <a:rPr lang="de-D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to</a:t>
              </a:r>
              <a:r>
                <a:rPr lang="de-D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air</a:t>
              </a:r>
              <a:r>
                <a:rPr lang="de-D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de-DE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water</a:t>
              </a:r>
              <a:r>
                <a:rPr lang="de-D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and</a:t>
              </a:r>
              <a:r>
                <a:rPr lang="de-D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soil</a:t>
              </a:r>
              <a:r>
                <a:rPr lang="de-D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de-DE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hazardous</a:t>
              </a:r>
              <a:r>
                <a:rPr lang="de-D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waste</a:t>
              </a:r>
              <a:r>
                <a:rPr lang="de-D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 </a:t>
              </a:r>
              <a:r>
                <a:rPr lang="de-DE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other</a:t>
              </a:r>
              <a:r>
                <a:rPr lang="de-DE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waste</a:t>
              </a:r>
              <a:endParaRPr lang="de-DE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80385" y="1371570"/>
              <a:ext cx="6395956" cy="4265568"/>
              <a:chOff x="1378522" y="1154464"/>
              <a:chExt cx="5131946" cy="3780420"/>
            </a:xfrm>
          </p:grpSpPr>
          <p:sp>
            <p:nvSpPr>
              <p:cNvPr id="6" name="Pfeil nach unten 10"/>
              <p:cNvSpPr/>
              <p:nvPr/>
            </p:nvSpPr>
            <p:spPr>
              <a:xfrm>
                <a:off x="5294783" y="1748530"/>
                <a:ext cx="144708" cy="161423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2666" dirty="0"/>
              </a:p>
            </p:txBody>
          </p:sp>
          <p:sp>
            <p:nvSpPr>
              <p:cNvPr id="7" name="Abgerundetes Rechteck 24"/>
              <p:cNvSpPr/>
              <p:nvPr/>
            </p:nvSpPr>
            <p:spPr>
              <a:xfrm>
                <a:off x="3399170" y="1154464"/>
                <a:ext cx="2673297" cy="3780420"/>
              </a:xfrm>
              <a:prstGeom prst="round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defRPr/>
                </a:pPr>
                <a:endParaRPr lang="de-DE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Abgerundetes Rechteck 25"/>
              <p:cNvSpPr/>
              <p:nvPr/>
            </p:nvSpPr>
            <p:spPr>
              <a:xfrm>
                <a:off x="4905937" y="1964556"/>
                <a:ext cx="1016573" cy="32337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de-DE" sz="1333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Manufacturing I </a:t>
                </a:r>
                <a:r>
                  <a:rPr lang="de-DE" sz="1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LED </a:t>
                </a:r>
                <a:r>
                  <a:rPr lang="de-DE" sz="12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chips</a:t>
                </a:r>
                <a:r>
                  <a:rPr lang="de-DE" sz="1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 </a:t>
                </a:r>
                <a:r>
                  <a:rPr lang="de-DE" sz="12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packages</a:t>
                </a:r>
                <a:endParaRPr lang="de-DE" sz="1067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Abgerundetes Rechteck 27"/>
              <p:cNvSpPr/>
              <p:nvPr/>
            </p:nvSpPr>
            <p:spPr>
              <a:xfrm>
                <a:off x="3544987" y="1370490"/>
                <a:ext cx="1016573" cy="32337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anchor="ctr"/>
              <a:lstStyle/>
              <a:p>
                <a:pPr algn="ctr"/>
                <a:r>
                  <a:rPr lang="de-DE" sz="1333" b="1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Raw</a:t>
                </a:r>
                <a:r>
                  <a:rPr lang="de-DE" sz="1333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Materials</a:t>
                </a:r>
              </a:p>
            </p:txBody>
          </p:sp>
          <p:sp>
            <p:nvSpPr>
              <p:cNvPr id="10" name="Abgerundetes Rechteck 28"/>
              <p:cNvSpPr/>
              <p:nvPr/>
            </p:nvSpPr>
            <p:spPr>
              <a:xfrm>
                <a:off x="4905469" y="2558620"/>
                <a:ext cx="1016573" cy="323374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de-DE" sz="1333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Transport </a:t>
                </a:r>
                <a:br>
                  <a:rPr lang="de-DE" sz="1333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de-DE" sz="12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to</a:t>
                </a:r>
                <a:r>
                  <a:rPr lang="de-DE" sz="1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POS/EU</a:t>
                </a:r>
                <a:endParaRPr lang="de-DE" sz="1067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Abgerundetes Rechteck 29"/>
              <p:cNvSpPr/>
              <p:nvPr/>
            </p:nvSpPr>
            <p:spPr>
              <a:xfrm>
                <a:off x="4251450" y="3261552"/>
                <a:ext cx="1016573" cy="323374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de-DE" sz="1333" b="1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Use</a:t>
                </a:r>
                <a:r>
                  <a:rPr lang="de-DE" sz="1333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Phase (</a:t>
                </a:r>
                <a:r>
                  <a:rPr lang="de-DE" sz="1333" b="1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electricity</a:t>
                </a:r>
                <a:r>
                  <a:rPr lang="de-DE" sz="1333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sz="1333" b="1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use</a:t>
                </a:r>
                <a:r>
                  <a:rPr lang="de-DE" sz="1333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  <a:endParaRPr lang="de-DE" sz="1067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Abgerundetes Rechteck 30"/>
              <p:cNvSpPr/>
              <p:nvPr/>
            </p:nvSpPr>
            <p:spPr>
              <a:xfrm>
                <a:off x="4251450" y="4503498"/>
                <a:ext cx="1016573" cy="32337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de-DE" sz="1333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End-</a:t>
                </a:r>
                <a:r>
                  <a:rPr lang="de-DE" sz="1333" b="1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of</a:t>
                </a:r>
                <a:r>
                  <a:rPr lang="de-DE" sz="1333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-Life </a:t>
                </a:r>
                <a:r>
                  <a:rPr lang="de-DE" sz="1333" b="1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treatment</a:t>
                </a:r>
                <a:endParaRPr lang="de-DE" sz="1067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Abgerundetes Rechteck 31"/>
              <p:cNvSpPr/>
              <p:nvPr/>
            </p:nvSpPr>
            <p:spPr>
              <a:xfrm>
                <a:off x="4905937" y="1370490"/>
                <a:ext cx="1016573" cy="32337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anchor="ctr"/>
              <a:lstStyle/>
              <a:p>
                <a:pPr algn="ctr"/>
                <a:r>
                  <a:rPr lang="de-DE" sz="1333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Transport </a:t>
                </a:r>
              </a:p>
              <a:p>
                <a:pPr algn="ctr"/>
                <a:r>
                  <a:rPr lang="de-DE" sz="1333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to</a:t>
                </a:r>
                <a:r>
                  <a:rPr lang="de-DE" sz="1333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sz="1333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manufacturer</a:t>
                </a:r>
                <a:r>
                  <a:rPr lang="de-DE" sz="1333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I</a:t>
                </a:r>
              </a:p>
            </p:txBody>
          </p:sp>
          <p:sp>
            <p:nvSpPr>
              <p:cNvPr id="14" name="Abgerundetes Rechteck 33"/>
              <p:cNvSpPr/>
              <p:nvPr/>
            </p:nvSpPr>
            <p:spPr>
              <a:xfrm>
                <a:off x="4251451" y="3746753"/>
                <a:ext cx="1043330" cy="48605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de-DE" sz="1333" b="1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Collection</a:t>
                </a:r>
                <a:r>
                  <a:rPr lang="de-DE" sz="1333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&amp; </a:t>
                </a:r>
                <a:r>
                  <a:rPr lang="de-DE" sz="1333" b="1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transport</a:t>
                </a:r>
                <a:r>
                  <a:rPr lang="de-DE" sz="1333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br>
                  <a:rPr lang="de-DE" sz="1333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de-DE" sz="12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to</a:t>
                </a:r>
                <a:r>
                  <a:rPr lang="de-DE" sz="1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sz="12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EoL</a:t>
                </a:r>
                <a:endParaRPr lang="de-DE" sz="1067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Pfeil nach unten 34"/>
              <p:cNvSpPr/>
              <p:nvPr/>
            </p:nvSpPr>
            <p:spPr>
              <a:xfrm>
                <a:off x="4032150" y="2342596"/>
                <a:ext cx="144708" cy="161423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2666" dirty="0"/>
              </a:p>
            </p:txBody>
          </p:sp>
          <p:sp>
            <p:nvSpPr>
              <p:cNvPr id="16" name="Pfeil nach unten 35"/>
              <p:cNvSpPr/>
              <p:nvPr/>
            </p:nvSpPr>
            <p:spPr>
              <a:xfrm>
                <a:off x="5051756" y="2990668"/>
                <a:ext cx="144708" cy="161423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2666" dirty="0"/>
              </a:p>
            </p:txBody>
          </p:sp>
          <p:sp>
            <p:nvSpPr>
              <p:cNvPr id="17" name="Pfeil nach unten 36"/>
              <p:cNvSpPr/>
              <p:nvPr/>
            </p:nvSpPr>
            <p:spPr>
              <a:xfrm>
                <a:off x="4687385" y="4287407"/>
                <a:ext cx="144708" cy="161423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2666" dirty="0"/>
              </a:p>
            </p:txBody>
          </p:sp>
          <p:sp>
            <p:nvSpPr>
              <p:cNvPr id="18" name="Pfeil nach unten 43"/>
              <p:cNvSpPr/>
              <p:nvPr/>
            </p:nvSpPr>
            <p:spPr>
              <a:xfrm rot="16200000">
                <a:off x="2920956" y="3228817"/>
                <a:ext cx="567585" cy="388844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2666" dirty="0"/>
              </a:p>
            </p:txBody>
          </p:sp>
          <p:sp>
            <p:nvSpPr>
              <p:cNvPr id="19" name="Abgerundetes Rechteck 45"/>
              <p:cNvSpPr/>
              <p:nvPr/>
            </p:nvSpPr>
            <p:spPr>
              <a:xfrm>
                <a:off x="1378522" y="2342597"/>
                <a:ext cx="1459849" cy="1716430"/>
              </a:xfrm>
              <a:prstGeom prst="round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de-DE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Inputs </a:t>
                </a:r>
                <a:r>
                  <a:rPr lang="de-DE" b="1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from</a:t>
                </a:r>
                <a:r>
                  <a:rPr lang="de-DE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b="1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Ecosphere</a:t>
                </a:r>
                <a:r>
                  <a:rPr lang="de-DE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:</a:t>
                </a:r>
              </a:p>
              <a:p>
                <a:pPr>
                  <a:defRPr/>
                </a:pPr>
                <a:r>
                  <a:rPr lang="de-DE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Land, </a:t>
                </a:r>
                <a:r>
                  <a:rPr lang="de-DE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resources</a:t>
                </a:r>
                <a:r>
                  <a:rPr lang="de-DE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(</a:t>
                </a:r>
                <a:r>
                  <a:rPr lang="de-DE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energy</a:t>
                </a:r>
                <a:r>
                  <a:rPr lang="de-DE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carriers</a:t>
                </a:r>
                <a:r>
                  <a:rPr lang="de-DE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de-DE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metals</a:t>
                </a:r>
                <a:r>
                  <a:rPr lang="de-DE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, rare </a:t>
                </a:r>
                <a:r>
                  <a:rPr lang="de-DE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earths</a:t>
                </a:r>
                <a:r>
                  <a:rPr lang="de-DE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de-DE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crude</a:t>
                </a:r>
                <a:r>
                  <a:rPr lang="de-DE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oil</a:t>
                </a:r>
                <a:r>
                  <a:rPr lang="de-DE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de-DE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water</a:t>
                </a:r>
                <a:r>
                  <a:rPr lang="de-DE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de-DE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process</a:t>
                </a:r>
                <a:r>
                  <a:rPr lang="de-DE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chemicals</a:t>
                </a:r>
                <a:r>
                  <a:rPr lang="de-DE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  <a:endParaRPr lang="de-DE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Abgerundetes Rechteck 55"/>
              <p:cNvSpPr/>
              <p:nvPr/>
            </p:nvSpPr>
            <p:spPr>
              <a:xfrm>
                <a:off x="3544987" y="2558620"/>
                <a:ext cx="1016573" cy="432048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de-DE" sz="1333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Manufacturing II </a:t>
                </a:r>
                <a:r>
                  <a:rPr lang="de-DE" sz="1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LED </a:t>
                </a:r>
                <a:r>
                  <a:rPr lang="de-DE" sz="12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lamps</a:t>
                </a:r>
                <a:r>
                  <a:rPr lang="de-DE" sz="1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de-DE" sz="12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luminaires</a:t>
                </a:r>
                <a:endParaRPr lang="de-DE" sz="934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Pfeil nach unten 56"/>
              <p:cNvSpPr/>
              <p:nvPr/>
            </p:nvSpPr>
            <p:spPr>
              <a:xfrm rot="16200000">
                <a:off x="6032253" y="3228817"/>
                <a:ext cx="567585" cy="388844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2666" dirty="0"/>
              </a:p>
            </p:txBody>
          </p:sp>
          <p:sp>
            <p:nvSpPr>
              <p:cNvPr id="22" name="Pfeil nach unten 57"/>
              <p:cNvSpPr/>
              <p:nvPr/>
            </p:nvSpPr>
            <p:spPr>
              <a:xfrm rot="5400000">
                <a:off x="4679342" y="2026314"/>
                <a:ext cx="160787" cy="145281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2666" dirty="0"/>
              </a:p>
            </p:txBody>
          </p:sp>
          <p:sp>
            <p:nvSpPr>
              <p:cNvPr id="23" name="Pfeil nach unten 26"/>
              <p:cNvSpPr/>
              <p:nvPr/>
            </p:nvSpPr>
            <p:spPr>
              <a:xfrm rot="16200000">
                <a:off x="4679342" y="1432248"/>
                <a:ext cx="160787" cy="145281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2666" dirty="0"/>
              </a:p>
            </p:txBody>
          </p:sp>
          <p:sp>
            <p:nvSpPr>
              <p:cNvPr id="24" name="Abgerundetes Rechteck 39"/>
              <p:cNvSpPr/>
              <p:nvPr/>
            </p:nvSpPr>
            <p:spPr>
              <a:xfrm>
                <a:off x="3549652" y="1965817"/>
                <a:ext cx="1016573" cy="32337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anchor="ctr"/>
              <a:lstStyle/>
              <a:p>
                <a:pPr algn="ctr"/>
                <a:r>
                  <a:rPr lang="de-DE" sz="1333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Transport </a:t>
                </a:r>
              </a:p>
              <a:p>
                <a:pPr algn="ctr"/>
                <a:r>
                  <a:rPr lang="de-DE" sz="1333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to</a:t>
                </a:r>
                <a:r>
                  <a:rPr lang="de-DE" sz="1333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sz="1333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manufacturer</a:t>
                </a:r>
                <a:r>
                  <a:rPr lang="de-DE" sz="1333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II</a:t>
                </a:r>
              </a:p>
            </p:txBody>
          </p:sp>
          <p:sp>
            <p:nvSpPr>
              <p:cNvPr id="25" name="Pfeil nach unten 40"/>
              <p:cNvSpPr/>
              <p:nvPr/>
            </p:nvSpPr>
            <p:spPr>
              <a:xfrm rot="16200000">
                <a:off x="4679342" y="2620380"/>
                <a:ext cx="160787" cy="145281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5588" tIns="42794" rIns="85588" bIns="42794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2666" dirty="0"/>
              </a:p>
            </p:txBody>
          </p:sp>
        </p:grpSp>
      </p:grp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236934" y="318323"/>
            <a:ext cx="11743250" cy="9906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sv-SE" dirty="0"/>
              <a:t>Inventory and </a:t>
            </a:r>
            <a:r>
              <a:rPr lang="en-US" altLang="sv-SE" dirty="0" smtClean="0"/>
              <a:t>boundaries </a:t>
            </a:r>
            <a:r>
              <a:rPr lang="en-US" altLang="sv-SE" dirty="0"/>
              <a:t>in life cycle assessments (LCAs)</a:t>
            </a:r>
          </a:p>
        </p:txBody>
      </p:sp>
    </p:spTree>
    <p:extLst>
      <p:ext uri="{BB962C8B-B14F-4D97-AF65-F5344CB8AC3E}">
        <p14:creationId xmlns:p14="http://schemas.microsoft.com/office/powerpoint/2010/main" val="10983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62" y="-73629"/>
            <a:ext cx="10058400" cy="5759974"/>
          </a:xfrm>
          <a:prstGeom prst="rect">
            <a:avLst/>
          </a:prstGeom>
        </p:spPr>
      </p:pic>
      <p:sp>
        <p:nvSpPr>
          <p:cNvPr id="22545" name="Text Box 23"/>
          <p:cNvSpPr txBox="1">
            <a:spLocks noChangeArrowheads="1"/>
          </p:cNvSpPr>
          <p:nvPr/>
        </p:nvSpPr>
        <p:spPr bwMode="auto">
          <a:xfrm>
            <a:off x="2383536" y="5310604"/>
            <a:ext cx="9382694" cy="42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altLang="sv-SE" sz="2400" i="1" dirty="0"/>
              <a:t>Which product is better from the life cycle perspective?</a:t>
            </a:r>
          </a:p>
        </p:txBody>
      </p:sp>
    </p:spTree>
    <p:extLst>
      <p:ext uri="{BB962C8B-B14F-4D97-AF65-F5344CB8AC3E}">
        <p14:creationId xmlns:p14="http://schemas.microsoft.com/office/powerpoint/2010/main" val="1925991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786" y="45721"/>
            <a:ext cx="9211459" cy="568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36726" y="5770379"/>
            <a:ext cx="10247259" cy="711580"/>
          </a:xfrm>
          <a:prstGeom prst="rect">
            <a:avLst/>
          </a:prstGeom>
        </p:spPr>
        <p:txBody>
          <a:bodyPr wrap="square" lIns="95098" tIns="47549" rIns="95098" bIns="47549">
            <a:spAutoFit/>
          </a:bodyPr>
          <a:lstStyle/>
          <a:p>
            <a:r>
              <a:rPr lang="en-GB" sz="2000" dirty="0"/>
              <a:t>Total life-cycle impacts of 4 street lighting technologies in 3 impact categories. </a:t>
            </a:r>
            <a:br>
              <a:rPr lang="en-GB" sz="2000" dirty="0"/>
            </a:br>
            <a:r>
              <a:rPr lang="en-GB" sz="2000" dirty="0"/>
              <a:t>100 % represents the impacts of the HPS luminaire </a:t>
            </a:r>
            <a:r>
              <a:rPr lang="en-GB" sz="2000" dirty="0" smtClean="0"/>
              <a:t> </a:t>
            </a:r>
            <a:r>
              <a:rPr lang="en-GB" sz="2000" i="1" dirty="0" smtClean="0"/>
              <a:t>Source</a:t>
            </a:r>
            <a:r>
              <a:rPr lang="en-GB" sz="2000" i="1" dirty="0"/>
              <a:t>: Dale et al. (2011</a:t>
            </a:r>
            <a:r>
              <a:rPr lang="en-GB" sz="2000" i="1" dirty="0" smtClean="0"/>
              <a:t>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4501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453" y="1397007"/>
            <a:ext cx="11087947" cy="502884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88" y="-136526"/>
            <a:ext cx="9740076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 rot="16200000">
            <a:off x="-544877" y="3797881"/>
            <a:ext cx="1565827" cy="26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098" tIns="47549" rIns="95098" bIns="47549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Source: Defra, 2009</a:t>
            </a:r>
            <a:endParaRPr lang="sv-SE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6198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" descr="Capture d’écran 2014-04-15 à 12.59.2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r="645"/>
          <a:stretch>
            <a:fillRect/>
          </a:stretch>
        </p:blipFill>
        <p:spPr>
          <a:xfrm>
            <a:off x="1774629" y="0"/>
            <a:ext cx="8700280" cy="6703789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 rot="16200000">
            <a:off x="-1878482" y="3797881"/>
            <a:ext cx="4233031" cy="26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098" tIns="47549" rIns="95098" bIns="47549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/>
              <a:t>Source: </a:t>
            </a:r>
            <a:r>
              <a:rPr lang="en-US" altLang="en-US" sz="1200" dirty="0" err="1"/>
              <a:t>Scholand</a:t>
            </a:r>
            <a:r>
              <a:rPr lang="en-US" altLang="en-US" sz="1200" dirty="0"/>
              <a:t> &amp; Dillon, US Department of Energy, 2012</a:t>
            </a:r>
            <a:endParaRPr lang="sv-SE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0374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2" y="-174114"/>
            <a:ext cx="10058400" cy="5759974"/>
          </a:xfrm>
          <a:prstGeom prst="rect">
            <a:avLst/>
          </a:prstGeom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01662" y="381977"/>
            <a:ext cx="6950807" cy="1143000"/>
          </a:xfrm>
        </p:spPr>
        <p:txBody>
          <a:bodyPr/>
          <a:lstStyle/>
          <a:p>
            <a:pPr algn="l" eaLnBrk="1" hangingPunct="1"/>
            <a:endParaRPr lang="en-GB" altLang="sv-SE" sz="2800" dirty="0" smtClean="0"/>
          </a:p>
        </p:txBody>
      </p:sp>
      <p:cxnSp>
        <p:nvCxnSpPr>
          <p:cNvPr id="22537" name="AutoShape 10"/>
          <p:cNvCxnSpPr>
            <a:cxnSpLocks noChangeShapeType="1"/>
          </p:cNvCxnSpPr>
          <p:nvPr/>
        </p:nvCxnSpPr>
        <p:spPr bwMode="auto">
          <a:xfrm>
            <a:off x="2923533" y="3253784"/>
            <a:ext cx="2794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4" name="Text Box 17"/>
          <p:cNvSpPr txBox="1">
            <a:spLocks noChangeArrowheads="1"/>
          </p:cNvSpPr>
          <p:nvPr/>
        </p:nvSpPr>
        <p:spPr bwMode="auto">
          <a:xfrm>
            <a:off x="1831848" y="5350986"/>
            <a:ext cx="10036048" cy="42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altLang="sv-SE" sz="2400" i="1" dirty="0"/>
              <a:t>Which life cycle stage has the largest environmental impact?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77872" y="3063284"/>
            <a:ext cx="7010400" cy="381000"/>
            <a:chOff x="2692400" y="4646559"/>
            <a:chExt cx="7010400" cy="381000"/>
          </a:xfrm>
        </p:grpSpPr>
        <p:sp>
          <p:nvSpPr>
            <p:cNvPr id="22532" name="Rectangle 5"/>
            <p:cNvSpPr>
              <a:spLocks noChangeArrowheads="1"/>
            </p:cNvSpPr>
            <p:nvPr/>
          </p:nvSpPr>
          <p:spPr bwMode="auto">
            <a:xfrm>
              <a:off x="2692400" y="4646559"/>
              <a:ext cx="609600" cy="381000"/>
            </a:xfrm>
            <a:prstGeom prst="rect">
              <a:avLst/>
            </a:prstGeom>
            <a:solidFill>
              <a:srgbClr val="33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000"/>
            </a:p>
          </p:txBody>
        </p:sp>
        <p:sp>
          <p:nvSpPr>
            <p:cNvPr id="22533" name="Rectangle 6"/>
            <p:cNvSpPr>
              <a:spLocks noChangeArrowheads="1"/>
            </p:cNvSpPr>
            <p:nvPr/>
          </p:nvSpPr>
          <p:spPr bwMode="auto">
            <a:xfrm>
              <a:off x="3606800" y="4646559"/>
              <a:ext cx="609600" cy="381000"/>
            </a:xfrm>
            <a:prstGeom prst="rect">
              <a:avLst/>
            </a:prstGeom>
            <a:solidFill>
              <a:srgbClr val="33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000"/>
            </a:p>
          </p:txBody>
        </p:sp>
        <p:sp>
          <p:nvSpPr>
            <p:cNvPr id="22534" name="Rectangle 7"/>
            <p:cNvSpPr>
              <a:spLocks noChangeArrowheads="1"/>
            </p:cNvSpPr>
            <p:nvPr/>
          </p:nvSpPr>
          <p:spPr bwMode="auto">
            <a:xfrm>
              <a:off x="4521200" y="4646559"/>
              <a:ext cx="609600" cy="381000"/>
            </a:xfrm>
            <a:prstGeom prst="rect">
              <a:avLst/>
            </a:prstGeom>
            <a:solidFill>
              <a:srgbClr val="33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000"/>
            </a:p>
          </p:txBody>
        </p:sp>
        <p:sp>
          <p:nvSpPr>
            <p:cNvPr id="22535" name="Rectangle 8"/>
            <p:cNvSpPr>
              <a:spLocks noChangeArrowheads="1"/>
            </p:cNvSpPr>
            <p:nvPr/>
          </p:nvSpPr>
          <p:spPr bwMode="auto">
            <a:xfrm>
              <a:off x="5435600" y="4646559"/>
              <a:ext cx="609600" cy="381000"/>
            </a:xfrm>
            <a:prstGeom prst="rect">
              <a:avLst/>
            </a:prstGeom>
            <a:solidFill>
              <a:srgbClr val="33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000"/>
            </a:p>
          </p:txBody>
        </p:sp>
        <p:sp>
          <p:nvSpPr>
            <p:cNvPr id="22536" name="Rectangle 9"/>
            <p:cNvSpPr>
              <a:spLocks noChangeArrowheads="1"/>
            </p:cNvSpPr>
            <p:nvPr/>
          </p:nvSpPr>
          <p:spPr bwMode="auto">
            <a:xfrm>
              <a:off x="6350000" y="4646559"/>
              <a:ext cx="609600" cy="381000"/>
            </a:xfrm>
            <a:prstGeom prst="rect">
              <a:avLst/>
            </a:prstGeom>
            <a:solidFill>
              <a:srgbClr val="33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000"/>
            </a:p>
          </p:txBody>
        </p:sp>
        <p:cxnSp>
          <p:nvCxnSpPr>
            <p:cNvPr id="22538" name="AutoShape 11"/>
            <p:cNvCxnSpPr>
              <a:cxnSpLocks noChangeShapeType="1"/>
              <a:stCxn id="22533" idx="3"/>
              <a:endCxn id="22534" idx="1"/>
            </p:cNvCxnSpPr>
            <p:nvPr/>
          </p:nvCxnSpPr>
          <p:spPr bwMode="auto">
            <a:xfrm>
              <a:off x="4229100" y="4837059"/>
              <a:ext cx="279400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39" name="AutoShape 12"/>
            <p:cNvCxnSpPr>
              <a:cxnSpLocks noChangeShapeType="1"/>
              <a:stCxn id="22534" idx="3"/>
              <a:endCxn id="22535" idx="1"/>
            </p:cNvCxnSpPr>
            <p:nvPr/>
          </p:nvCxnSpPr>
          <p:spPr bwMode="auto">
            <a:xfrm>
              <a:off x="5143500" y="4837059"/>
              <a:ext cx="279400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0" name="AutoShape 13"/>
            <p:cNvCxnSpPr>
              <a:cxnSpLocks noChangeShapeType="1"/>
              <a:stCxn id="22535" idx="3"/>
              <a:endCxn id="22536" idx="1"/>
            </p:cNvCxnSpPr>
            <p:nvPr/>
          </p:nvCxnSpPr>
          <p:spPr bwMode="auto">
            <a:xfrm>
              <a:off x="6057900" y="4837059"/>
              <a:ext cx="279400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541" name="Rectangle 14"/>
            <p:cNvSpPr>
              <a:spLocks noChangeArrowheads="1"/>
            </p:cNvSpPr>
            <p:nvPr/>
          </p:nvSpPr>
          <p:spPr bwMode="auto">
            <a:xfrm>
              <a:off x="7264400" y="4646559"/>
              <a:ext cx="609600" cy="381000"/>
            </a:xfrm>
            <a:prstGeom prst="rect">
              <a:avLst/>
            </a:prstGeom>
            <a:solidFill>
              <a:srgbClr val="33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000"/>
            </a:p>
          </p:txBody>
        </p:sp>
        <p:cxnSp>
          <p:nvCxnSpPr>
            <p:cNvPr id="22542" name="AutoShape 15"/>
            <p:cNvCxnSpPr>
              <a:cxnSpLocks noChangeShapeType="1"/>
              <a:stCxn id="22536" idx="3"/>
              <a:endCxn id="22541" idx="1"/>
            </p:cNvCxnSpPr>
            <p:nvPr/>
          </p:nvCxnSpPr>
          <p:spPr bwMode="auto">
            <a:xfrm>
              <a:off x="6972300" y="4837059"/>
              <a:ext cx="279400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546" name="Rectangle 24"/>
            <p:cNvSpPr>
              <a:spLocks noChangeArrowheads="1"/>
            </p:cNvSpPr>
            <p:nvPr/>
          </p:nvSpPr>
          <p:spPr bwMode="auto">
            <a:xfrm>
              <a:off x="8178800" y="4646559"/>
              <a:ext cx="609600" cy="381000"/>
            </a:xfrm>
            <a:prstGeom prst="rect">
              <a:avLst/>
            </a:prstGeom>
            <a:solidFill>
              <a:srgbClr val="33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000"/>
            </a:p>
          </p:txBody>
        </p:sp>
        <p:cxnSp>
          <p:nvCxnSpPr>
            <p:cNvPr id="22547" name="AutoShape 25"/>
            <p:cNvCxnSpPr>
              <a:cxnSpLocks noChangeShapeType="1"/>
              <a:endCxn id="22546" idx="1"/>
            </p:cNvCxnSpPr>
            <p:nvPr/>
          </p:nvCxnSpPr>
          <p:spPr bwMode="auto">
            <a:xfrm>
              <a:off x="7886700" y="4837059"/>
              <a:ext cx="279400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548" name="Rectangle 26"/>
            <p:cNvSpPr>
              <a:spLocks noChangeArrowheads="1"/>
            </p:cNvSpPr>
            <p:nvPr/>
          </p:nvSpPr>
          <p:spPr bwMode="auto">
            <a:xfrm>
              <a:off x="9093200" y="4646559"/>
              <a:ext cx="609600" cy="381000"/>
            </a:xfrm>
            <a:prstGeom prst="rect">
              <a:avLst/>
            </a:prstGeom>
            <a:solidFill>
              <a:srgbClr val="33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sv-SE" altLang="sv-SE" sz="2000"/>
            </a:p>
          </p:txBody>
        </p:sp>
        <p:cxnSp>
          <p:nvCxnSpPr>
            <p:cNvPr id="22549" name="AutoShape 27"/>
            <p:cNvCxnSpPr>
              <a:cxnSpLocks noChangeShapeType="1"/>
              <a:endCxn id="22548" idx="1"/>
            </p:cNvCxnSpPr>
            <p:nvPr/>
          </p:nvCxnSpPr>
          <p:spPr bwMode="auto">
            <a:xfrm>
              <a:off x="8801100" y="4837059"/>
              <a:ext cx="279400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195308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685</Words>
  <Application>Microsoft Office PowerPoint</Application>
  <PresentationFormat>Widescreen</PresentationFormat>
  <Paragraphs>200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Franklin Gothic Book</vt:lpstr>
      <vt:lpstr>Times New Roman</vt:lpstr>
      <vt:lpstr>Office-tema</vt:lpstr>
      <vt:lpstr>Office Theme</vt:lpstr>
      <vt:lpstr>PowerPoint Presentation</vt:lpstr>
      <vt:lpstr>PowerPoint Presentation</vt:lpstr>
      <vt:lpstr>PowerPoint Presentation</vt:lpstr>
      <vt:lpstr>Inventory and boundaries in life cycle assessments (LCAs)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efficient lighting products:  largest impact areas based on 13 LCAs from 2009-2017</vt:lpstr>
      <vt:lpstr>Life cycle environmental aspects</vt:lpstr>
      <vt:lpstr>LCA: environmental aspects and trade-offs</vt:lpstr>
      <vt:lpstr>PowerPoint Presentation</vt:lpstr>
      <vt:lpstr>PowerPoint Presentation</vt:lpstr>
      <vt:lpstr>PowerPoint Presentation</vt:lpstr>
      <vt:lpstr>Impact categories (e.g.)</vt:lpstr>
      <vt:lpstr>Other environmental issues in life cycle</vt:lpstr>
      <vt:lpstr>Life cycle perspective can inform decision</vt:lpstr>
      <vt:lpstr>Expanding standards and voluntary criteria</vt:lpstr>
      <vt:lpstr>Light Pollution</vt:lpstr>
      <vt:lpstr>Rebound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Magnus Adolfsson</dc:creator>
  <cp:lastModifiedBy>Jessika Luth Richter</cp:lastModifiedBy>
  <cp:revision>36</cp:revision>
  <dcterms:created xsi:type="dcterms:W3CDTF">2018-08-10T13:41:07Z</dcterms:created>
  <dcterms:modified xsi:type="dcterms:W3CDTF">2018-09-11T12:53:50Z</dcterms:modified>
</cp:coreProperties>
</file>