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  <p:sldMasterId id="2147493474" r:id="rId5"/>
    <p:sldMasterId id="2147493492" r:id="rId6"/>
    <p:sldMasterId id="2147493499" r:id="rId7"/>
  </p:sldMasterIdLst>
  <p:notesMasterIdLst>
    <p:notesMasterId r:id="rId19"/>
  </p:notesMasterIdLst>
  <p:handoutMasterIdLst>
    <p:handoutMasterId r:id="rId20"/>
  </p:handoutMasterIdLst>
  <p:sldIdLst>
    <p:sldId id="454" r:id="rId8"/>
    <p:sldId id="457" r:id="rId9"/>
    <p:sldId id="340" r:id="rId10"/>
    <p:sldId id="423" r:id="rId11"/>
    <p:sldId id="440" r:id="rId12"/>
    <p:sldId id="411" r:id="rId13"/>
    <p:sldId id="455" r:id="rId14"/>
    <p:sldId id="413" r:id="rId15"/>
    <p:sldId id="416" r:id="rId16"/>
    <p:sldId id="421" r:id="rId17"/>
    <p:sldId id="456" r:id="rId18"/>
  </p:sldIdLst>
  <p:sldSz cx="9144000" cy="6858000" type="screen4x3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  <p15:guide id="4" pos="28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BE0"/>
    <a:srgbClr val="ED00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llanmörkt format 2 - Dekorfär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9" autoAdjust="0"/>
    <p:restoredTop sz="94669" autoAdjust="0"/>
  </p:normalViewPr>
  <p:slideViewPr>
    <p:cSldViewPr snapToGrid="0" snapToObjects="1">
      <p:cViewPr varScale="1">
        <p:scale>
          <a:sx n="82" d="100"/>
          <a:sy n="82" d="100"/>
        </p:scale>
        <p:origin x="1627" y="62"/>
      </p:cViewPr>
      <p:guideLst>
        <p:guide orient="horz" pos="2160"/>
        <p:guide pos="2880"/>
        <p:guide orient="horz" pos="2161"/>
        <p:guide pos="28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4FB9A-6D49-8747-89EF-AAAAC1065FB4}" type="datetimeFigureOut">
              <a:rPr lang="sv-SE" smtClean="0"/>
              <a:t>2018-03-22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BB71C-D5C8-C240-AB7D-30AF5256BFA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2933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D63A0-F340-8847-A888-B04F52F22B4C}" type="datetimeFigureOut">
              <a:rPr lang="sv-SE" smtClean="0"/>
              <a:t>2018-03-22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4336D-418D-2B4A-B9DA-80210A9962A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5962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Vi har ett dubbelt uppdrag och därmed två tydliga mål. </a:t>
            </a:r>
          </a:p>
          <a:p>
            <a:endParaRPr lang="sv-SE"/>
          </a:p>
          <a:p>
            <a:r>
              <a:rPr lang="sv-SE"/>
              <a:t>Vi skapar tillväxt i Skåne och det gör vi genom att erbjuda affärsrådgivning till snabbväxande bolag och att utveckla branscher med avstamp i </a:t>
            </a:r>
            <a:r>
              <a:rPr lang="sv-SE" baseline="0"/>
              <a:t>Skånska styrkeområden och som möter globala behov och utmaningar.</a:t>
            </a:r>
          </a:p>
          <a:p>
            <a:endParaRPr lang="sv-SE"/>
          </a:p>
          <a:p>
            <a:r>
              <a:rPr lang="sv-SE" kern="1200"/>
              <a:t>Vi arbetar också för att stärka innovationsförmågan i Region Skånes verksamhet och</a:t>
            </a:r>
            <a:r>
              <a:rPr lang="sv-SE" kern="1200" baseline="0"/>
              <a:t> bidra till ökad effektivitet och kvalitet - </a:t>
            </a:r>
            <a:r>
              <a:rPr lang="sv-SE"/>
              <a:t>det gör vi genom innovation och industrinära samarbeten</a:t>
            </a:r>
            <a:r>
              <a:rPr lang="sv-SE" baseline="0"/>
              <a:t> och </a:t>
            </a:r>
            <a:r>
              <a:rPr lang="sv-SE"/>
              <a:t>att stödja införande av nya välfärdstjänster.</a:t>
            </a:r>
          </a:p>
          <a:p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Vi utgör en viktig</a:t>
            </a:r>
            <a:r>
              <a:rPr lang="sv-SE" baseline="0"/>
              <a:t> </a:t>
            </a:r>
            <a:r>
              <a:rPr lang="sv-SE"/>
              <a:t>länk mellan näringslivet och Region Skånes verksamheter</a:t>
            </a:r>
            <a:r>
              <a:rPr lang="sv-SE" baseline="0"/>
              <a:t>, mer om detta längre fram. </a:t>
            </a:r>
            <a:br>
              <a:rPr lang="sv-SE" baseline="0"/>
            </a:br>
            <a:br>
              <a:rPr lang="sv-SE" baseline="0"/>
            </a:br>
            <a:r>
              <a:rPr lang="sv-SE" baseline="0"/>
              <a:t>Vi har vårt absoluta fokus i skärningspunkten - </a:t>
            </a:r>
            <a:r>
              <a:rPr lang="sv-SE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innovationsinsatser som stärker både tillväxt och framtidens välfärdstjänster. Idag har vi tex satsningar inom </a:t>
            </a:r>
            <a:r>
              <a:rPr lang="sv-SE" sz="1200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healthTech</a:t>
            </a:r>
            <a:r>
              <a:rPr lang="sv-SE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ett område som stärker och bidrar till båda övergripande mål.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8F6F7-9043-594C-937E-C65E7A83F4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497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1"/>
              <a:t>SKÅNES STRATEGISKA FOKUSOMRÅDEN</a:t>
            </a:r>
            <a:br>
              <a:rPr lang="sv-SE" sz="1200" b="1"/>
            </a:br>
            <a:r>
              <a:rPr lang="sv-SE" sz="1200" b="1"/>
              <a:t>Skapar affärer ur unika förutsättningar i regionen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/>
              <a:t>Möta regional utvecklings mål och Skånes behov tydligare vad gäller </a:t>
            </a:r>
            <a:r>
              <a:rPr lang="sv-SE" sz="1200" b="0" err="1"/>
              <a:t>jobbtilllväxt</a:t>
            </a:r>
            <a:r>
              <a:rPr lang="sv-SE" sz="1200" b="0"/>
              <a:t> genom innovation</a:t>
            </a:r>
            <a:r>
              <a:rPr lang="sv-SE" sz="1200" b="0" baseline="0"/>
              <a:t>: vidareutveckla tillväxtmetoder, återanvända de lärdomar vi drar i projektområden för nya branscher </a:t>
            </a:r>
            <a:endParaRPr lang="sv-SE" sz="1200" b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1" err="1"/>
              <a:t>HealthTech</a:t>
            </a:r>
            <a:r>
              <a:rPr lang="sv-SE" sz="1200" b="1"/>
              <a:t> Nordic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/>
              <a:t>Accelerera</a:t>
            </a:r>
            <a:r>
              <a:rPr lang="sv-SE" sz="1200" b="0" baseline="0"/>
              <a:t> hjälpa bygga företag inom </a:t>
            </a:r>
            <a:r>
              <a:rPr lang="sv-SE" sz="1200" b="0" baseline="0" err="1"/>
              <a:t>healthtech</a:t>
            </a:r>
            <a:r>
              <a:rPr lang="sv-SE" sz="1200" b="0" baseline="0"/>
              <a:t>, stor satsning Norden, mer om detta strax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/>
              <a:t>Materials</a:t>
            </a:r>
            <a:r>
              <a:rPr lang="sv-SE" b="1" baseline="0"/>
              <a:t> Business Center: </a:t>
            </a:r>
            <a:r>
              <a:rPr lang="sv-SE" baseline="0"/>
              <a:t>Globalt epicenter för nya produkter och </a:t>
            </a:r>
            <a:r>
              <a:rPr lang="sv-SE" baseline="0" err="1"/>
              <a:t>affärerer</a:t>
            </a:r>
            <a:r>
              <a:rPr lang="sv-SE" baseline="0"/>
              <a:t> baserat på materiallösningar och innovation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1" i="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Lighting</a:t>
            </a:r>
            <a:r>
              <a:rPr lang="sv-SE" sz="1200" b="1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Metropolis: </a:t>
            </a:r>
            <a:r>
              <a:rPr lang="sv-S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Skåne potential att bli världsledande inom framtidens belysning, en belysning som inte bara minskar energiförbrukningen utan också ökar välbefinnandet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8F6F7-9043-594C-937E-C65E7A83F4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42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Utvecklings- och innovationsprojekt med</a:t>
            </a:r>
            <a:r>
              <a:rPr lang="sv-SE" baseline="0"/>
              <a:t> behovsägare i hälso- och sjukvården. </a:t>
            </a:r>
            <a:r>
              <a:rPr lang="sv-SE" sz="1200"/>
              <a:t>Stödja Region Skåne i  innovationsprojekt – t ex primärvårdsprojekten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/>
              <a:t>Innovation Skåne är både</a:t>
            </a:r>
            <a:r>
              <a:rPr lang="sv-SE" sz="1200" baseline="0"/>
              <a:t> en extern konsult och en ”verksamhetsenhet” – det vi lär oss i ett projekt tar vi med in i nästa. Förra året 13 utvecklingsprojekt i Region Skåne – ger oss erfarenhet som ni kan använda er av!</a:t>
            </a:r>
            <a:endParaRPr lang="sv-SE" sz="1200"/>
          </a:p>
          <a:p>
            <a:endParaRPr lang="sv-SE"/>
          </a:p>
          <a:p>
            <a:r>
              <a:rPr lang="sv-SE"/>
              <a:t>Andra aktiviteter: </a:t>
            </a:r>
          </a:p>
          <a:p>
            <a:r>
              <a:rPr lang="sv-SE" sz="1200" b="1"/>
              <a:t>Formaliserade samarbeten med förvaltningarna</a:t>
            </a:r>
            <a:endParaRPr lang="sv-SE" sz="1200"/>
          </a:p>
          <a:p>
            <a:r>
              <a:rPr lang="sv-SE" sz="1200" b="1"/>
              <a:t>13 förbättringsprojekt 2017</a:t>
            </a:r>
            <a:endParaRPr lang="sv-SE" sz="1200"/>
          </a:p>
          <a:p>
            <a:r>
              <a:rPr lang="sv-SE" sz="1200" b="1"/>
              <a:t>Digitala tjänster </a:t>
            </a:r>
            <a:r>
              <a:rPr lang="sv-SE"/>
              <a:t>ex graviditet och</a:t>
            </a:r>
            <a:r>
              <a:rPr lang="sv-SE" baseline="0"/>
              <a:t> </a:t>
            </a:r>
            <a:r>
              <a:rPr lang="sv-SE"/>
              <a:t>mödravården, UM Online</a:t>
            </a:r>
            <a:endParaRPr lang="sv-SE" sz="1200" b="1"/>
          </a:p>
          <a:p>
            <a:r>
              <a:rPr lang="sv-SE" sz="1200" b="1"/>
              <a:t>Innovationsupphandling</a:t>
            </a:r>
            <a:endParaRPr lang="sv-SE" sz="1200">
              <a:solidFill>
                <a:schemeClr val="bg1"/>
              </a:solidFill>
            </a:endParaRPr>
          </a:p>
          <a:p>
            <a:pPr lvl="1"/>
            <a:br>
              <a:rPr lang="sv-SE"/>
            </a:br>
            <a:r>
              <a:rPr lang="sv-SE"/>
              <a:t>Kräver kunskap om nu- och framtida marknadens situation </a:t>
            </a:r>
          </a:p>
          <a:p>
            <a:pPr lvl="1"/>
            <a:r>
              <a:rPr lang="sv-SE"/>
              <a:t>Kräver nätverk i RS hälso- och sjukvårdsorganisation, bland marknadsaktörer och inom FoU</a:t>
            </a:r>
          </a:p>
          <a:p>
            <a:pPr lvl="1"/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8F6F7-9043-594C-937E-C65E7A83F4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618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Exempel Trygga avtal, </a:t>
            </a:r>
            <a:r>
              <a:rPr lang="sv-SE" err="1"/>
              <a:t>JointAcademy</a:t>
            </a:r>
            <a:r>
              <a:rPr lang="sv-SE"/>
              <a:t>, </a:t>
            </a:r>
            <a:r>
              <a:rPr lang="sv-SE" err="1"/>
              <a:t>Cupcake</a:t>
            </a:r>
            <a:r>
              <a:rPr lang="sv-SE"/>
              <a:t>, </a:t>
            </a:r>
            <a:r>
              <a:rPr lang="sv-SE" err="1"/>
              <a:t>NextStep</a:t>
            </a:r>
            <a:r>
              <a:rPr lang="sv-SE"/>
              <a:t> Dynamics,</a:t>
            </a:r>
            <a:r>
              <a:rPr lang="sv-SE" baseline="0"/>
              <a:t> </a:t>
            </a:r>
            <a:r>
              <a:rPr lang="sv-SE" baseline="0" err="1"/>
              <a:t>Öresundspuls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ECFD21-7A9C-9143-8C89-CBBF06EA3E98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0375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/>
              <a:t>FILM – spridit</a:t>
            </a:r>
            <a:r>
              <a:rPr lang="sv-SE" sz="1200" baseline="0"/>
              <a:t> tillsammans med RS</a:t>
            </a:r>
            <a:br>
              <a:rPr lang="sv-SE" sz="1200" baseline="0"/>
            </a:br>
            <a:r>
              <a:rPr lang="sv-SE" sz="1200"/>
              <a:t>Lakanet som förenklar patientlyft i samband med operation</a:t>
            </a:r>
          </a:p>
          <a:p>
            <a:r>
              <a:rPr lang="sv-SE" sz="1200"/>
              <a:t>reseintyg för personer med diabetes</a:t>
            </a:r>
          </a:p>
          <a:p>
            <a:r>
              <a:rPr lang="sv-S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Diktatmatta som fungerar </a:t>
            </a:r>
            <a:r>
              <a:rPr lang="sv-SE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nŠr</a:t>
            </a:r>
            <a:r>
              <a:rPr lang="sv-S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man vill arbeta </a:t>
            </a:r>
            <a:r>
              <a:rPr lang="sv-SE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stŒende</a:t>
            </a:r>
            <a:r>
              <a:rPr lang="sv-S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sv-SE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Urilett</a:t>
            </a:r>
            <a:r>
              <a:rPr lang="sv-S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utgšr</a:t>
            </a:r>
            <a:r>
              <a:rPr lang="sv-S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ett smidigt </a:t>
            </a:r>
            <a:r>
              <a:rPr lang="sv-SE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hjŠlpmedel</a:t>
            </a:r>
            <a:r>
              <a:rPr lang="sv-S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vid </a:t>
            </a:r>
            <a:r>
              <a:rPr lang="sv-SE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toalettbesšk</a:t>
            </a:r>
            <a:r>
              <a:rPr lang="sv-SE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8F6F7-9043-594C-937E-C65E7A83F4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915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1"/>
              <a:t>SKÅNES STRATEGISKA FOKUSOMRÅDEN</a:t>
            </a:r>
            <a:br>
              <a:rPr lang="sv-SE" sz="1200" b="1"/>
            </a:br>
            <a:r>
              <a:rPr lang="sv-SE" sz="1200" b="1"/>
              <a:t>Skapar affärer ur unika förutsättningar i regionen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/>
              <a:t>Möta regional utvecklings mål och Skånes behov tydligare vad gäller </a:t>
            </a:r>
            <a:r>
              <a:rPr lang="sv-SE" sz="1200" b="0" err="1"/>
              <a:t>jobbtilllväxt</a:t>
            </a:r>
            <a:r>
              <a:rPr lang="sv-SE" sz="1200" b="0"/>
              <a:t> genom innovation</a:t>
            </a:r>
            <a:r>
              <a:rPr lang="sv-SE" sz="1200" b="0" baseline="0"/>
              <a:t>: vidareutveckla tillväxtmetoder, återanvända de lärdomar vi drar i projektområden för nya branscher </a:t>
            </a:r>
            <a:endParaRPr lang="sv-SE" sz="1200" b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1" err="1"/>
              <a:t>HealthTech</a:t>
            </a:r>
            <a:r>
              <a:rPr lang="sv-SE" sz="1200" b="1"/>
              <a:t> Nordic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/>
              <a:t>Accelerera</a:t>
            </a:r>
            <a:r>
              <a:rPr lang="sv-SE" sz="1200" b="0" baseline="0"/>
              <a:t> hjälpa bygga företag inom </a:t>
            </a:r>
            <a:r>
              <a:rPr lang="sv-SE" sz="1200" b="0" baseline="0" err="1"/>
              <a:t>healthtech</a:t>
            </a:r>
            <a:r>
              <a:rPr lang="sv-SE" sz="1200" b="0" baseline="0"/>
              <a:t>, stor satsning Norden, mer om detta strax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/>
              <a:t>Materials</a:t>
            </a:r>
            <a:r>
              <a:rPr lang="sv-SE" b="1" baseline="0"/>
              <a:t> Business Center: </a:t>
            </a:r>
            <a:r>
              <a:rPr lang="sv-SE" baseline="0"/>
              <a:t>Globalt epicenter för nya produkter och </a:t>
            </a:r>
            <a:r>
              <a:rPr lang="sv-SE" baseline="0" err="1"/>
              <a:t>affärerer</a:t>
            </a:r>
            <a:r>
              <a:rPr lang="sv-SE" baseline="0"/>
              <a:t> baserat på materiallösningar och innovation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1" i="0" kern="1200" baseline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Lighting</a:t>
            </a:r>
            <a:r>
              <a:rPr lang="sv-SE" sz="1200" b="1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Metropolis: </a:t>
            </a:r>
            <a:r>
              <a:rPr lang="sv-S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Skåne potential att bli världsledande inom framtidens belysning, en belysning som inte bara minskar energiförbrukningen utan också ökar välbefinnandet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8F6F7-9043-594C-937E-C65E7A83F4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272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43529"/>
            <a:ext cx="7772400" cy="147002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10825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 cap="all" spc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sv-SE" noProof="0" smtClean="0"/>
              <a:t>2018-03-22</a:t>
            </a:fld>
            <a:endParaRPr lang="sv-S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2C6B1FF6-39B9-40F5-8B67-33C6354A3D4F}" type="slidenum">
              <a:rPr kumimoji="0" lang="sv-SE" noProof="0" smtClean="0"/>
              <a:pPr eaLnBrk="1" latinLnBrk="0" hangingPunct="1"/>
              <a:t>‹#›</a:t>
            </a:fld>
            <a:endParaRPr kumimoji="0" lang="sv-SE" noProof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sv-SE" noProof="0" smtClean="0"/>
              <a:t>2018-03-22</a:t>
            </a:fld>
            <a:endParaRPr lang="sv-S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sv-SE" noProof="0" smtClean="0"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40800"/>
            <a:ext cx="7772400" cy="1470025"/>
          </a:xfrm>
        </p:spPr>
        <p:txBody>
          <a:bodyPr anchor="b" anchorCtr="0"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8096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 cap="all" spc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  <p:pic>
        <p:nvPicPr>
          <p:cNvPr id="4" name="Picture 3" descr="PPT_InnovationSkane_Objekt4.png"/>
          <p:cNvPicPr>
            <a:picLocks noChangeAspect="1"/>
          </p:cNvPicPr>
          <p:nvPr userDrawn="1"/>
        </p:nvPicPr>
        <p:blipFill>
          <a:blip r:embed="rId2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4934" y="923579"/>
            <a:ext cx="1999435" cy="1999435"/>
          </a:xfrm>
          <a:prstGeom prst="rect">
            <a:avLst/>
          </a:prstGeom>
        </p:spPr>
      </p:pic>
      <p:pic>
        <p:nvPicPr>
          <p:cNvPr id="5" name="Picture 4" descr="PPT_InnovationSkane_Objekt2.png"/>
          <p:cNvPicPr>
            <a:picLocks noChangeAspect="1"/>
          </p:cNvPicPr>
          <p:nvPr userDrawn="1"/>
        </p:nvPicPr>
        <p:blipFill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093" y="-1460663"/>
            <a:ext cx="3669551" cy="3669551"/>
          </a:xfrm>
          <a:prstGeom prst="rect">
            <a:avLst/>
          </a:prstGeom>
        </p:spPr>
      </p:pic>
      <p:pic>
        <p:nvPicPr>
          <p:cNvPr id="6" name="Picture 5" descr="PPT_InnovationSkane_Objekt3.png"/>
          <p:cNvPicPr>
            <a:picLocks noChangeAspect="1"/>
          </p:cNvPicPr>
          <p:nvPr userDrawn="1"/>
        </p:nvPicPr>
        <p:blipFill>
          <a:blip r:embed="rId4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89" y="408642"/>
            <a:ext cx="1342717" cy="13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dark-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83" y="5968239"/>
            <a:ext cx="1760317" cy="88976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276269" y="688679"/>
            <a:ext cx="6591462" cy="548064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 b="1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39500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light-B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83" y="5968239"/>
            <a:ext cx="1760316" cy="88976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276269" y="688679"/>
            <a:ext cx="6591462" cy="548064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62080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 dirty="0"/>
              <a:t>Klicka här för att ändra format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57200" y="1855440"/>
            <a:ext cx="8229600" cy="435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721991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989" y="1943529"/>
            <a:ext cx="4231161" cy="1470025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988" y="3624803"/>
            <a:ext cx="4068347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 cap="none" spc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 descr="PPT_InnovationSkane_Objekt4.png"/>
          <p:cNvPicPr>
            <a:picLocks noChangeAspect="1"/>
          </p:cNvPicPr>
          <p:nvPr userDrawn="1"/>
        </p:nvPicPr>
        <p:blipFill>
          <a:blip r:embed="rId2" cstate="print">
            <a:alphaModFix amt="9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65064" y="-1427766"/>
            <a:ext cx="2681764" cy="2681764"/>
          </a:xfrm>
          <a:prstGeom prst="rect">
            <a:avLst/>
          </a:prstGeom>
        </p:spPr>
      </p:pic>
      <p:pic>
        <p:nvPicPr>
          <p:cNvPr id="5" name="Picture 4" descr="PPT_InnovationSkane_Objekt2.png"/>
          <p:cNvPicPr>
            <a:picLocks noChangeAspect="1"/>
          </p:cNvPicPr>
          <p:nvPr userDrawn="1"/>
        </p:nvPicPr>
        <p:blipFill>
          <a:blip r:embed="rId3" cstate="print">
            <a:alphaModFix amt="7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293" y="-645209"/>
            <a:ext cx="3066788" cy="3066788"/>
          </a:xfrm>
          <a:prstGeom prst="rect">
            <a:avLst/>
          </a:prstGeom>
        </p:spPr>
      </p:pic>
      <p:pic>
        <p:nvPicPr>
          <p:cNvPr id="6" name="Picture 5" descr="PPT_InnovationSkane_Objekt3.png"/>
          <p:cNvPicPr>
            <a:picLocks noChangeAspect="1"/>
          </p:cNvPicPr>
          <p:nvPr userDrawn="1"/>
        </p:nvPicPr>
        <p:blipFill>
          <a:blip r:embed="rId4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282" y="2160954"/>
            <a:ext cx="1035174" cy="103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6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Klicka här för att ändra format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57200" y="1855440"/>
            <a:ext cx="8229600" cy="435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pic>
        <p:nvPicPr>
          <p:cNvPr id="4" name="Picture 3" descr="PPT_InnovationSkane_Objekt4.png"/>
          <p:cNvPicPr>
            <a:picLocks noChangeAspect="1"/>
          </p:cNvPicPr>
          <p:nvPr userDrawn="1"/>
        </p:nvPicPr>
        <p:blipFill>
          <a:blip r:embed="rId2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0798" y="673159"/>
            <a:ext cx="1999435" cy="1999435"/>
          </a:xfrm>
          <a:prstGeom prst="rect">
            <a:avLst/>
          </a:prstGeom>
        </p:spPr>
      </p:pic>
      <p:pic>
        <p:nvPicPr>
          <p:cNvPr id="6" name="Picture 5" descr="PPT_InnovationSkane_Objekt2.png"/>
          <p:cNvPicPr>
            <a:picLocks noChangeAspect="1"/>
          </p:cNvPicPr>
          <p:nvPr userDrawn="1"/>
        </p:nvPicPr>
        <p:blipFill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167" y="-1031359"/>
            <a:ext cx="2704236" cy="2704236"/>
          </a:xfrm>
          <a:prstGeom prst="rect">
            <a:avLst/>
          </a:prstGeom>
        </p:spPr>
      </p:pic>
      <p:pic>
        <p:nvPicPr>
          <p:cNvPr id="7" name="Picture 6" descr="PPT_InnovationSkane_Objekt3.png"/>
          <p:cNvPicPr>
            <a:picLocks noChangeAspect="1"/>
          </p:cNvPicPr>
          <p:nvPr userDrawn="1"/>
        </p:nvPicPr>
        <p:blipFill>
          <a:blip r:embed="rId4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441" y="2087360"/>
            <a:ext cx="830339" cy="83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5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Klicka här för att ändra format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57200" y="1855440"/>
            <a:ext cx="8229600" cy="435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pic>
        <p:nvPicPr>
          <p:cNvPr id="7" name="Picture 6" descr="PPT_InnovationSkane_Objekt3.png"/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650" y="-1197920"/>
            <a:ext cx="2559994" cy="2559994"/>
          </a:xfrm>
          <a:prstGeom prst="rect">
            <a:avLst/>
          </a:prstGeom>
        </p:spPr>
      </p:pic>
      <p:pic>
        <p:nvPicPr>
          <p:cNvPr id="4" name="Picture 3" descr="PPT_InnovationSkane_Objekt4.png"/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7639" y="352317"/>
            <a:ext cx="1653866" cy="165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0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9E7B99-7C3F-4BC3-B7B8-7E1F8C620B24}" type="datetime1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8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Klicka här för att ändra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sv-SE" noProof="0" smtClean="0"/>
              <a:t>2018-03-22</a:t>
            </a:fld>
            <a:endParaRPr lang="sv-S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sv-SE" noProof="0" smtClean="0"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16157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sv-SE" noProof="0" smtClean="0"/>
              <a:t>2018-03-22</a:t>
            </a:fld>
            <a:endParaRPr lang="sv-SE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sv-SE" noProof="0" smtClean="0"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24629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0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8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sv-SE" noProof="0" smtClean="0"/>
              <a:t>2018-03-22</a:t>
            </a:fld>
            <a:endParaRPr lang="sv-S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2C6B1FF6-39B9-40F5-8B67-33C6354A3D4F}" type="slidenum">
              <a:rPr kumimoji="0" lang="sv-SE" noProof="0" smtClean="0"/>
              <a:pPr eaLnBrk="1" latinLnBrk="0" hangingPunct="1"/>
              <a:t>‹#›</a:t>
            </a:fld>
            <a:endParaRPr kumimoji="0" lang="sv-SE" noProof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8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noProof="0"/>
              <a:t>Klicka på ikonen för att lägga till en bild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sv-SE" noProof="0" smtClean="0"/>
              <a:t>2018-03-22</a:t>
            </a:fld>
            <a:endParaRPr lang="sv-S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sv-SE" noProof="0" smtClean="0"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56503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4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dark-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3683" y="5968239"/>
            <a:ext cx="1760317" cy="88976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276269" y="688679"/>
            <a:ext cx="6591462" cy="548064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 b="1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9619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5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0000"/>
              </a:lnSpc>
              <a:defRPr kern="3000" spc="-100"/>
            </a:lvl1pPr>
            <a:lvl2pPr>
              <a:lnSpc>
                <a:spcPct val="110000"/>
              </a:lnSpc>
              <a:defRPr kern="3000" spc="-100"/>
            </a:lvl2pPr>
            <a:lvl3pPr>
              <a:lnSpc>
                <a:spcPct val="110000"/>
              </a:lnSpc>
              <a:defRPr kern="3000" spc="-100"/>
            </a:lvl3pPr>
            <a:lvl4pPr>
              <a:lnSpc>
                <a:spcPct val="110000"/>
              </a:lnSpc>
              <a:defRPr kern="3000" spc="-100"/>
            </a:lvl4pPr>
            <a:lvl5pPr>
              <a:lnSpc>
                <a:spcPct val="110000"/>
              </a:lnSpc>
              <a:defRPr kern="3000" spc="-1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  <p:pic>
        <p:nvPicPr>
          <p:cNvPr id="4" name="Picture 6" descr="Innovation_Skane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83" y="5968239"/>
            <a:ext cx="1760317" cy="88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1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31640" y="2996952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19636611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11560" y="1052736"/>
            <a:ext cx="8229600" cy="780685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90872" y="1916832"/>
            <a:ext cx="8229600" cy="34172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1398627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722313" y="1340768"/>
            <a:ext cx="7772400" cy="845741"/>
          </a:xfrm>
          <a:prstGeom prst="rect">
            <a:avLst/>
          </a:prstGeo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text 2"/>
          <p:cNvSpPr>
            <a:spLocks noGrp="1"/>
          </p:cNvSpPr>
          <p:nvPr>
            <p:ph type="body" idx="1"/>
          </p:nvPr>
        </p:nvSpPr>
        <p:spPr>
          <a:xfrm>
            <a:off x="747340" y="1997224"/>
            <a:ext cx="7772400" cy="4345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4237265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720652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2310335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63688" y="4005064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92696"/>
            <a:ext cx="5486400" cy="332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63688" y="4571802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487418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31640" y="2996952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3907145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light-B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3683" y="5968239"/>
            <a:ext cx="1760316" cy="88976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276269" y="688679"/>
            <a:ext cx="6591462" cy="548064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710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11560" y="1052736"/>
            <a:ext cx="8229600" cy="780685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90872" y="1916832"/>
            <a:ext cx="8229600" cy="34172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960259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722313" y="1340768"/>
            <a:ext cx="7772400" cy="845741"/>
          </a:xfrm>
          <a:prstGeom prst="rect">
            <a:avLst/>
          </a:prstGeo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text 2"/>
          <p:cNvSpPr>
            <a:spLocks noGrp="1"/>
          </p:cNvSpPr>
          <p:nvPr>
            <p:ph type="body" idx="1"/>
          </p:nvPr>
        </p:nvSpPr>
        <p:spPr>
          <a:xfrm>
            <a:off x="747340" y="1997224"/>
            <a:ext cx="7772400" cy="4345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6415239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208262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198534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63688" y="4005064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92696"/>
            <a:ext cx="5486400" cy="332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63688" y="4571802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837312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bg>
      <p:bgPr>
        <a:solidFill>
          <a:srgbClr val="00A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36287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0000"/>
              </a:lnSpc>
              <a:defRPr kern="3000" spc="-100"/>
            </a:lvl1pPr>
            <a:lvl2pPr>
              <a:lnSpc>
                <a:spcPct val="110000"/>
              </a:lnSpc>
              <a:defRPr kern="3000" spc="-100"/>
            </a:lvl2pPr>
            <a:lvl3pPr>
              <a:lnSpc>
                <a:spcPct val="110000"/>
              </a:lnSpc>
              <a:defRPr kern="3000" spc="-100"/>
            </a:lvl3pPr>
            <a:lvl4pPr>
              <a:lnSpc>
                <a:spcPct val="110000"/>
              </a:lnSpc>
              <a:defRPr kern="3000" spc="-100"/>
            </a:lvl4pPr>
            <a:lvl5pPr>
              <a:lnSpc>
                <a:spcPct val="110000"/>
              </a:lnSpc>
              <a:defRPr kern="3000" spc="-1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9E7B99-7C3F-4BC3-B7B8-7E1F8C620B24}" type="datetime1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sv-SE" noProof="0" smtClean="0"/>
              <a:t>2018-03-22</a:t>
            </a:fld>
            <a:endParaRPr lang="sv-S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sv-SE" noProof="0" smtClean="0"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sv-SE" noProof="0" smtClean="0"/>
              <a:t>2018-03-22</a:t>
            </a:fld>
            <a:endParaRPr lang="sv-SE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sv-SE" noProof="0" smtClean="0"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298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440"/>
            <a:ext cx="8229600" cy="435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  <p:pic>
        <p:nvPicPr>
          <p:cNvPr id="7" name="Picture 6" descr="Innovation_Skane_CMYK.eps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3683" y="5968239"/>
            <a:ext cx="1760317" cy="88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69" r:id="rId2"/>
    <p:sldLayoutId id="2147493467" r:id="rId3"/>
    <p:sldLayoutId id="2147493468" r:id="rId4"/>
    <p:sldLayoutId id="2147493472" r:id="rId5"/>
    <p:sldLayoutId id="2147493457" r:id="rId6"/>
    <p:sldLayoutId id="2147493458" r:id="rId7"/>
    <p:sldLayoutId id="2147493459" r:id="rId8"/>
    <p:sldLayoutId id="2147493460" r:id="rId9"/>
    <p:sldLayoutId id="2147493461" r:id="rId10"/>
    <p:sldLayoutId id="2147493462" r:id="rId11"/>
    <p:sldLayoutId id="2147493463" r:id="rId12"/>
    <p:sldLayoutId id="2147493464" r:id="rId13"/>
    <p:sldLayoutId id="2147493465" r:id="rId14"/>
    <p:sldLayoutId id="2147493466" r:id="rId15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b="1" kern="3000" spc="-18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3000" spc="-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3000" spc="-1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3000" spc="-1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3000" spc="-1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3000" spc="-1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298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440"/>
            <a:ext cx="8229600" cy="435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sv-SE" noProof="0" dirty="0"/>
          </a:p>
        </p:txBody>
      </p:sp>
      <p:pic>
        <p:nvPicPr>
          <p:cNvPr id="7" name="Picture 6" descr="Innovation_Skane_CMYK.eps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83" y="5968239"/>
            <a:ext cx="1760317" cy="88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0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75" r:id="rId1"/>
    <p:sldLayoutId id="2147493476" r:id="rId2"/>
    <p:sldLayoutId id="2147493477" r:id="rId3"/>
    <p:sldLayoutId id="2147493478" r:id="rId4"/>
    <p:sldLayoutId id="2147493479" r:id="rId5"/>
    <p:sldLayoutId id="2147493480" r:id="rId6"/>
    <p:sldLayoutId id="2147493481" r:id="rId7"/>
    <p:sldLayoutId id="2147493482" r:id="rId8"/>
    <p:sldLayoutId id="2147493483" r:id="rId9"/>
    <p:sldLayoutId id="2147493484" r:id="rId10"/>
    <p:sldLayoutId id="2147493485" r:id="rId11"/>
    <p:sldLayoutId id="2147493486" r:id="rId12"/>
    <p:sldLayoutId id="2147493487" r:id="rId13"/>
    <p:sldLayoutId id="2147493488" r:id="rId14"/>
    <p:sldLayoutId id="2147493489" r:id="rId15"/>
    <p:sldLayoutId id="2147493490" r:id="rId16"/>
    <p:sldLayoutId id="2147493491" r:id="rId17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b="1" kern="4000" spc="-18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800"/>
        </a:spcBef>
        <a:buFont typeface="Arial"/>
        <a:buChar char="•"/>
        <a:defRPr sz="2400" kern="2000" spc="-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800"/>
        </a:spcBef>
        <a:buFont typeface="Arial"/>
        <a:buChar char="–"/>
        <a:defRPr sz="2000" kern="2000" spc="-1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800"/>
        </a:spcBef>
        <a:buFont typeface="Arial"/>
        <a:buChar char="•"/>
        <a:defRPr sz="1800" kern="2000" spc="-1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800"/>
        </a:spcBef>
        <a:buFont typeface="Arial"/>
        <a:buChar char="–"/>
        <a:defRPr sz="1600" kern="2000" spc="-1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800"/>
        </a:spcBef>
        <a:buFont typeface="Arial"/>
        <a:buChar char="»"/>
        <a:defRPr sz="1600" kern="2000" spc="-1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 descr="RegionSkåne_logo_RG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788" y="188913"/>
            <a:ext cx="631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Sexhörning 5"/>
          <p:cNvSpPr>
            <a:spLocks noChangeArrowheads="1"/>
          </p:cNvSpPr>
          <p:nvPr/>
        </p:nvSpPr>
        <p:spPr bwMode="auto">
          <a:xfrm>
            <a:off x="2633663" y="5373688"/>
            <a:ext cx="1001712" cy="863600"/>
          </a:xfrm>
          <a:prstGeom prst="hexagon">
            <a:avLst>
              <a:gd name="adj" fmla="val 24997"/>
              <a:gd name="vf" fmla="val 115470"/>
            </a:avLst>
          </a:prstGeom>
          <a:solidFill>
            <a:schemeClr val="bg1"/>
          </a:solidFill>
          <a:ln w="12700" algn="ctr">
            <a:solidFill>
              <a:srgbClr val="F5D300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endParaRPr lang="sv-SE" altLang="sv-SE"/>
          </a:p>
        </p:txBody>
      </p:sp>
      <p:sp>
        <p:nvSpPr>
          <p:cNvPr id="15364" name="Sexhörning 6"/>
          <p:cNvSpPr>
            <a:spLocks noChangeArrowheads="1"/>
          </p:cNvSpPr>
          <p:nvPr/>
        </p:nvSpPr>
        <p:spPr bwMode="auto">
          <a:xfrm>
            <a:off x="1851025" y="4941888"/>
            <a:ext cx="1001713" cy="863600"/>
          </a:xfrm>
          <a:prstGeom prst="hexagon">
            <a:avLst>
              <a:gd name="adj" fmla="val 24998"/>
              <a:gd name="vf" fmla="val 115470"/>
            </a:avLst>
          </a:prstGeom>
          <a:solidFill>
            <a:schemeClr val="bg1"/>
          </a:solidFill>
          <a:ln w="12700" algn="ctr">
            <a:solidFill>
              <a:srgbClr val="F5D300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endParaRPr lang="sv-SE" altLang="sv-SE"/>
          </a:p>
        </p:txBody>
      </p:sp>
      <p:sp>
        <p:nvSpPr>
          <p:cNvPr id="15365" name="Sexhörning 7"/>
          <p:cNvSpPr>
            <a:spLocks noChangeArrowheads="1"/>
          </p:cNvSpPr>
          <p:nvPr/>
        </p:nvSpPr>
        <p:spPr bwMode="auto">
          <a:xfrm>
            <a:off x="1063625" y="5373688"/>
            <a:ext cx="1001713" cy="863600"/>
          </a:xfrm>
          <a:prstGeom prst="hexagon">
            <a:avLst>
              <a:gd name="adj" fmla="val 24998"/>
              <a:gd name="vf" fmla="val 115470"/>
            </a:avLst>
          </a:prstGeom>
          <a:solidFill>
            <a:srgbClr val="F5D300"/>
          </a:solidFill>
          <a:ln w="12700" algn="ctr">
            <a:solidFill>
              <a:srgbClr val="F5D300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endParaRPr lang="sv-SE" altLang="sv-SE"/>
          </a:p>
        </p:txBody>
      </p:sp>
      <p:sp>
        <p:nvSpPr>
          <p:cNvPr id="15366" name="Sexhörning 8"/>
          <p:cNvSpPr>
            <a:spLocks noChangeArrowheads="1"/>
          </p:cNvSpPr>
          <p:nvPr/>
        </p:nvSpPr>
        <p:spPr bwMode="auto">
          <a:xfrm>
            <a:off x="276225" y="5805488"/>
            <a:ext cx="1003300" cy="863600"/>
          </a:xfrm>
          <a:prstGeom prst="hexagon">
            <a:avLst>
              <a:gd name="adj" fmla="val 25037"/>
              <a:gd name="vf" fmla="val 115470"/>
            </a:avLst>
          </a:prstGeom>
          <a:solidFill>
            <a:schemeClr val="bg1"/>
          </a:solidFill>
          <a:ln w="12700" algn="ctr">
            <a:solidFill>
              <a:srgbClr val="F5D300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endParaRPr lang="sv-SE" altLang="sv-SE"/>
          </a:p>
        </p:txBody>
      </p:sp>
      <p:sp>
        <p:nvSpPr>
          <p:cNvPr id="15367" name="Sexhörning 9"/>
          <p:cNvSpPr>
            <a:spLocks noChangeArrowheads="1"/>
          </p:cNvSpPr>
          <p:nvPr/>
        </p:nvSpPr>
        <p:spPr bwMode="auto">
          <a:xfrm>
            <a:off x="-508000" y="5373688"/>
            <a:ext cx="1001713" cy="863600"/>
          </a:xfrm>
          <a:prstGeom prst="hexagon">
            <a:avLst>
              <a:gd name="adj" fmla="val 24998"/>
              <a:gd name="vf" fmla="val 115470"/>
            </a:avLst>
          </a:prstGeom>
          <a:solidFill>
            <a:schemeClr val="bg1"/>
          </a:solidFill>
          <a:ln w="12700" algn="ctr">
            <a:solidFill>
              <a:srgbClr val="F5D300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30922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93" r:id="rId1"/>
    <p:sldLayoutId id="2147493494" r:id="rId2"/>
    <p:sldLayoutId id="2147493495" r:id="rId3"/>
    <p:sldLayoutId id="2147493496" r:id="rId4"/>
    <p:sldLayoutId id="2147493497" r:id="rId5"/>
    <p:sldLayoutId id="2147493498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  <a:cs typeface="ヒラギノ角ゴ Pro W3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RegionSkåne_logo_RG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788" y="188913"/>
            <a:ext cx="631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Sexhörning 6"/>
          <p:cNvSpPr>
            <a:spLocks noChangeArrowheads="1"/>
          </p:cNvSpPr>
          <p:nvPr/>
        </p:nvSpPr>
        <p:spPr bwMode="auto">
          <a:xfrm>
            <a:off x="7548563" y="5597525"/>
            <a:ext cx="827087" cy="714375"/>
          </a:xfrm>
          <a:prstGeom prst="hexagon">
            <a:avLst>
              <a:gd name="adj" fmla="val 24951"/>
              <a:gd name="vf" fmla="val 115470"/>
            </a:avLst>
          </a:prstGeom>
          <a:solidFill>
            <a:schemeClr val="bg1"/>
          </a:solidFill>
          <a:ln w="12700" algn="ctr">
            <a:solidFill>
              <a:srgbClr val="F5D300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endParaRPr lang="sv-SE" altLang="sv-SE"/>
          </a:p>
        </p:txBody>
      </p:sp>
      <p:sp>
        <p:nvSpPr>
          <p:cNvPr id="16388" name="Sexhörning 7"/>
          <p:cNvSpPr>
            <a:spLocks noChangeArrowheads="1"/>
          </p:cNvSpPr>
          <p:nvPr/>
        </p:nvSpPr>
        <p:spPr bwMode="auto">
          <a:xfrm>
            <a:off x="8202613" y="5956300"/>
            <a:ext cx="827087" cy="712788"/>
          </a:xfrm>
          <a:prstGeom prst="hexagon">
            <a:avLst>
              <a:gd name="adj" fmla="val 25007"/>
              <a:gd name="vf" fmla="val 115470"/>
            </a:avLst>
          </a:prstGeom>
          <a:solidFill>
            <a:srgbClr val="F5D300"/>
          </a:solidFill>
          <a:ln w="12700" algn="ctr">
            <a:solidFill>
              <a:srgbClr val="F5D300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endParaRPr lang="sv-SE" altLang="sv-SE"/>
          </a:p>
        </p:txBody>
      </p:sp>
      <p:sp>
        <p:nvSpPr>
          <p:cNvPr id="16389" name="Sexhörning 9"/>
          <p:cNvSpPr>
            <a:spLocks noChangeArrowheads="1"/>
          </p:cNvSpPr>
          <p:nvPr/>
        </p:nvSpPr>
        <p:spPr bwMode="auto">
          <a:xfrm>
            <a:off x="8856663" y="5603875"/>
            <a:ext cx="828675" cy="714375"/>
          </a:xfrm>
          <a:prstGeom prst="hexagon">
            <a:avLst>
              <a:gd name="adj" fmla="val 24999"/>
              <a:gd name="vf" fmla="val 115470"/>
            </a:avLst>
          </a:prstGeom>
          <a:solidFill>
            <a:schemeClr val="bg1"/>
          </a:solidFill>
          <a:ln w="12700" algn="ctr">
            <a:solidFill>
              <a:srgbClr val="F5D300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908073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00" r:id="rId1"/>
    <p:sldLayoutId id="2147493501" r:id="rId2"/>
    <p:sldLayoutId id="2147493502" r:id="rId3"/>
    <p:sldLayoutId id="2147493503" r:id="rId4"/>
    <p:sldLayoutId id="2147493504" r:id="rId5"/>
    <p:sldLayoutId id="2147493505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  <a:cs typeface="ヒラギノ角ゴ Pro W3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ヒラギノ角ゴ Pro W3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NZjx3avk6g0" TargetMode="External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hyperlink" Target="https://youtu.be/cnJ_6XNsEV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.wdp"/><Relationship Id="rId3" Type="http://schemas.openxmlformats.org/officeDocument/2006/relationships/image" Target="../media/image14.jpeg"/><Relationship Id="rId7" Type="http://schemas.openxmlformats.org/officeDocument/2006/relationships/image" Target="../media/image18.emf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jpeg"/><Relationship Id="rId11" Type="http://schemas.openxmlformats.org/officeDocument/2006/relationships/image" Target="../media/image13.emf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innehåll 1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246" y="516202"/>
            <a:ext cx="6199640" cy="6341798"/>
          </a:xfr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-859062" y="5842530"/>
            <a:ext cx="7345064" cy="1372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3000" spc="-18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pc="-150" dirty="0"/>
              <a:t>Greater Copenhagen = 3.8 million people </a:t>
            </a:r>
            <a:endParaRPr lang="sv-SE" sz="3200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Skåne</a:t>
            </a:r>
            <a:r>
              <a:rPr lang="en-US"/>
              <a:t> &amp; Greater Copenhagen</a:t>
            </a:r>
          </a:p>
        </p:txBody>
      </p:sp>
    </p:spTree>
    <p:extLst>
      <p:ext uri="{BB962C8B-B14F-4D97-AF65-F5344CB8AC3E}">
        <p14:creationId xmlns:p14="http://schemas.microsoft.com/office/powerpoint/2010/main" val="128112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42404"/>
            <a:ext cx="8229600" cy="1143000"/>
          </a:xfrm>
        </p:spPr>
        <p:txBody>
          <a:bodyPr/>
          <a:lstStyle/>
          <a:p>
            <a:r>
              <a:rPr lang="sv-SE"/>
              <a:t>IDEAS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5" y="1672877"/>
            <a:ext cx="5096511" cy="2216340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5" y="4138590"/>
            <a:ext cx="3028262" cy="2211231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641" y="4176690"/>
            <a:ext cx="3082093" cy="2211231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399" y="1696717"/>
            <a:ext cx="3277266" cy="2168660"/>
          </a:xfrm>
          <a:prstGeom prst="rect">
            <a:avLst/>
          </a:prstGeom>
        </p:spPr>
      </p:pic>
      <p:pic>
        <p:nvPicPr>
          <p:cNvPr id="8" name="Platshållare för innehåll 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84" r="5121"/>
          <a:stretch/>
        </p:blipFill>
        <p:spPr>
          <a:xfrm>
            <a:off x="6769449" y="4176689"/>
            <a:ext cx="2122216" cy="2211231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406035" y="6387920"/>
            <a:ext cx="2973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ouTube Noto" charset="0"/>
                <a:ea typeface="+mn-ea"/>
                <a:cs typeface="+mn-cs"/>
                <a:hlinkClick r:id="rId8"/>
              </a:rPr>
              <a:t>https://youtu.be/NZjx3avk6g0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343432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268564" y="3807359"/>
            <a:ext cx="3076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YouTube Noto" charset="0"/>
                <a:ea typeface="+mn-ea"/>
                <a:cs typeface="+mn-cs"/>
                <a:hlinkClick r:id="rId9" tooltip="Dela länk"/>
              </a:rPr>
              <a:t>https://youtu.be/cnJ_6XNsEV0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343432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17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2"/>
          <p:cNvSpPr>
            <a:spLocks noGrp="1"/>
          </p:cNvSpPr>
          <p:nvPr>
            <p:ph idx="4294967295"/>
          </p:nvPr>
        </p:nvSpPr>
        <p:spPr>
          <a:xfrm>
            <a:off x="0" y="2217738"/>
            <a:ext cx="8229600" cy="39893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sz="1800"/>
          </a:p>
          <a:p>
            <a:pPr marL="0" indent="0">
              <a:buNone/>
            </a:pPr>
            <a:endParaRPr lang="sv-SE" sz="1800"/>
          </a:p>
        </p:txBody>
      </p:sp>
      <p:grpSp>
        <p:nvGrpSpPr>
          <p:cNvPr id="8" name="Grupp 7"/>
          <p:cNvGrpSpPr/>
          <p:nvPr/>
        </p:nvGrpSpPr>
        <p:grpSpPr>
          <a:xfrm>
            <a:off x="1941999" y="730032"/>
            <a:ext cx="5260002" cy="5255870"/>
            <a:chOff x="6141480" y="3485462"/>
            <a:chExt cx="2340000" cy="2338162"/>
          </a:xfrm>
        </p:grpSpPr>
        <p:pic>
          <p:nvPicPr>
            <p:cNvPr id="9" name="Bildobjekt 8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1480" y="3485462"/>
              <a:ext cx="2340000" cy="2338162"/>
            </a:xfrm>
            <a:prstGeom prst="ellipse">
              <a:avLst/>
            </a:prstGeom>
          </p:spPr>
        </p:pic>
        <p:pic>
          <p:nvPicPr>
            <p:cNvPr id="10" name="Bildobjekt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1480" y="4089952"/>
              <a:ext cx="2340000" cy="1036401"/>
            </a:xfrm>
            <a:prstGeom prst="rect">
              <a:avLst/>
            </a:prstGeom>
          </p:spPr>
        </p:pic>
      </p:grpSp>
      <p:pic>
        <p:nvPicPr>
          <p:cNvPr id="26" name="Bildobjekt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7345"/>
            <a:ext cx="2983910" cy="884516"/>
          </a:xfrm>
          <a:prstGeom prst="rect">
            <a:avLst/>
          </a:prstGeom>
        </p:spPr>
      </p:pic>
      <p:sp>
        <p:nvSpPr>
          <p:cNvPr id="15" name="Rubrik 14"/>
          <p:cNvSpPr>
            <a:spLocks noGrp="1"/>
          </p:cNvSpPr>
          <p:nvPr>
            <p:ph type="title"/>
          </p:nvPr>
        </p:nvSpPr>
        <p:spPr>
          <a:xfrm>
            <a:off x="457200" y="972764"/>
            <a:ext cx="8229600" cy="11430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24148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34014"/>
            <a:ext cx="8229600" cy="1143000"/>
          </a:xfrm>
        </p:spPr>
        <p:txBody>
          <a:bodyPr/>
          <a:lstStyle/>
          <a:p>
            <a:r>
              <a:rPr lang="en-US" dirty="0" err="1"/>
              <a:t>Dagens</a:t>
            </a:r>
            <a:r>
              <a:rPr lang="en-US" dirty="0"/>
              <a:t> program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029530"/>
            <a:ext cx="8686800" cy="554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1900" dirty="0"/>
              <a:t>09.00 Välkomna!</a:t>
            </a:r>
          </a:p>
          <a:p>
            <a:pPr marL="0" indent="0">
              <a:buNone/>
            </a:pPr>
            <a:r>
              <a:rPr lang="sv-SE" sz="1900" dirty="0"/>
              <a:t>09.10 Upplevelser av utomhusbelysning, ljusets betydelse för fotgängare </a:t>
            </a:r>
          </a:p>
          <a:p>
            <a:pPr marL="0" indent="0">
              <a:buNone/>
            </a:pPr>
            <a:r>
              <a:rPr lang="sv-SE" sz="1900" dirty="0"/>
              <a:t>09.40 Utomhusbelysning för personer med synnedsättning – Projektet vid Dammfri i Malmö                                                                                                 10.10 Resultat av enkätundersökning och planer för framtidens utomhusbelysning</a:t>
            </a:r>
            <a:br>
              <a:rPr lang="sv-SE" sz="1900" dirty="0"/>
            </a:br>
            <a:r>
              <a:rPr lang="sv-SE" sz="1900" dirty="0"/>
              <a:t>						</a:t>
            </a:r>
            <a:r>
              <a:rPr lang="sv-SE" sz="1900" b="1" dirty="0"/>
              <a:t>10:30 – kaffe </a:t>
            </a:r>
          </a:p>
          <a:p>
            <a:pPr marL="0" indent="0">
              <a:buNone/>
            </a:pPr>
            <a:r>
              <a:rPr lang="sv-SE" sz="1900" dirty="0"/>
              <a:t>10:45 Smarta lösningar för att skapa nya möjligheter med utomhusbelysning </a:t>
            </a:r>
          </a:p>
          <a:p>
            <a:pPr marL="0" indent="0">
              <a:buNone/>
            </a:pPr>
            <a:r>
              <a:rPr lang="sv-SE" sz="1900" dirty="0"/>
              <a:t>11:15 Vad saknas för att göra bytet till LED hållbart ur ett livscykelperspektiv </a:t>
            </a:r>
          </a:p>
          <a:p>
            <a:pPr marL="0" indent="0">
              <a:buNone/>
            </a:pPr>
            <a:r>
              <a:rPr lang="sv-SE" sz="1900" dirty="0"/>
              <a:t>11:45 Visning av två demoprojekt med dynamiskt inomhusljus </a:t>
            </a:r>
          </a:p>
          <a:p>
            <a:pPr marL="0" indent="0">
              <a:buNone/>
            </a:pPr>
            <a:r>
              <a:rPr lang="sv-SE" sz="1900" b="1" dirty="0"/>
              <a:t>						12.00 Lunch </a:t>
            </a:r>
          </a:p>
          <a:p>
            <a:pPr marL="0" indent="0">
              <a:buNone/>
            </a:pPr>
            <a:r>
              <a:rPr lang="sv-SE" sz="1900" dirty="0"/>
              <a:t>12:45 </a:t>
            </a:r>
            <a:r>
              <a:rPr lang="sv-SE" sz="1900" dirty="0" err="1"/>
              <a:t>Lighting</a:t>
            </a:r>
            <a:r>
              <a:rPr lang="sv-SE" sz="1900" dirty="0"/>
              <a:t> Metropolis 2.0: Planer för ett gemensamt program för fullskaliga investeringar i nya ljuslösningar utomhus i </a:t>
            </a:r>
            <a:r>
              <a:rPr lang="sv-SE" sz="1900" dirty="0" err="1"/>
              <a:t>Greater</a:t>
            </a:r>
            <a:r>
              <a:rPr lang="sv-SE" sz="1900" dirty="0"/>
              <a:t> </a:t>
            </a:r>
            <a:r>
              <a:rPr lang="sv-SE" sz="1900"/>
              <a:t>Copenhagen                       13:15 </a:t>
            </a:r>
            <a:r>
              <a:rPr lang="sv-SE" sz="1900" dirty="0"/>
              <a:t>Innovationsupphandling – hur kan man handla upp nya innovativa lösningar i </a:t>
            </a:r>
            <a:r>
              <a:rPr lang="sv-SE" sz="1900"/>
              <a:t>samverkan                                                                                                          13:45 </a:t>
            </a:r>
            <a:r>
              <a:rPr lang="sv-SE" sz="1900" dirty="0"/>
              <a:t>Frågor och diskussioner </a:t>
            </a:r>
          </a:p>
          <a:p>
            <a:pPr marL="0" indent="0">
              <a:buNone/>
            </a:pPr>
            <a:r>
              <a:rPr lang="sv-SE" sz="1900" b="1" dirty="0"/>
              <a:t>						14.00 Avrundning</a:t>
            </a:r>
            <a:endParaRPr lang="en-US" sz="1900" b="1" dirty="0"/>
          </a:p>
        </p:txBody>
      </p:sp>
    </p:spTree>
    <p:extLst>
      <p:ext uri="{BB962C8B-B14F-4D97-AF65-F5344CB8AC3E}">
        <p14:creationId xmlns:p14="http://schemas.microsoft.com/office/powerpoint/2010/main" val="15825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Innovation_Skane_CMY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220" y="2145192"/>
            <a:ext cx="6290478" cy="317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7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06891"/>
            <a:ext cx="8229600" cy="1143000"/>
          </a:xfrm>
        </p:spPr>
        <p:txBody>
          <a:bodyPr/>
          <a:lstStyle/>
          <a:p>
            <a:r>
              <a:rPr lang="sv-SE"/>
              <a:t>Innovation for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37466" y="4779056"/>
            <a:ext cx="3934496" cy="155868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sv-SE" dirty="0" err="1"/>
              <a:t>Supporting</a:t>
            </a:r>
            <a:r>
              <a:rPr lang="sv-SE" dirty="0"/>
              <a:t> </a:t>
            </a:r>
            <a:r>
              <a:rPr lang="sv-SE" dirty="0" err="1"/>
              <a:t>high</a:t>
            </a:r>
            <a:r>
              <a:rPr lang="sv-SE" dirty="0"/>
              <a:t> </a:t>
            </a:r>
            <a:r>
              <a:rPr lang="sv-SE" dirty="0" err="1"/>
              <a:t>growth</a:t>
            </a:r>
            <a:r>
              <a:rPr lang="sv-SE" dirty="0"/>
              <a:t> in innovative </a:t>
            </a:r>
            <a:r>
              <a:rPr lang="sv-SE" dirty="0" err="1"/>
              <a:t>companies</a:t>
            </a:r>
            <a:r>
              <a:rPr lang="sv-SE" dirty="0"/>
              <a:t> and new </a:t>
            </a:r>
            <a:r>
              <a:rPr lang="sv-SE" dirty="0" err="1"/>
              <a:t>industries</a:t>
            </a:r>
            <a:r>
              <a:rPr lang="sv-SE" dirty="0"/>
              <a:t>.</a:t>
            </a:r>
            <a:endParaRPr lang="sv-SE" sz="2000" dirty="0"/>
          </a:p>
        </p:txBody>
      </p:sp>
      <p:cxnSp>
        <p:nvCxnSpPr>
          <p:cNvPr id="13" name="Rak 12"/>
          <p:cNvCxnSpPr/>
          <p:nvPr/>
        </p:nvCxnSpPr>
        <p:spPr>
          <a:xfrm>
            <a:off x="4572000" y="4884702"/>
            <a:ext cx="0" cy="108182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ruta 15"/>
          <p:cNvSpPr txBox="1"/>
          <p:nvPr/>
        </p:nvSpPr>
        <p:spPr>
          <a:xfrm>
            <a:off x="4752304" y="4785634"/>
            <a:ext cx="4069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Contributing</a:t>
            </a: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to </a:t>
            </a:r>
            <a:r>
              <a:rPr kumimoji="0" 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improved</a:t>
            </a: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quailty</a:t>
            </a: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and </a:t>
            </a:r>
            <a:r>
              <a:rPr kumimoji="0" 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efficiency</a:t>
            </a: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in Region </a:t>
            </a:r>
            <a:r>
              <a:rPr kumimoji="0" 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Skåne’s</a:t>
            </a: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activities</a:t>
            </a: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err="1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through</a:t>
            </a: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innovation.</a:t>
            </a:r>
          </a:p>
        </p:txBody>
      </p:sp>
      <p:sp>
        <p:nvSpPr>
          <p:cNvPr id="25" name="Oval 3"/>
          <p:cNvSpPr/>
          <p:nvPr/>
        </p:nvSpPr>
        <p:spPr>
          <a:xfrm>
            <a:off x="935798" y="1410017"/>
            <a:ext cx="3089177" cy="2905399"/>
          </a:xfrm>
          <a:prstGeom prst="ellipse">
            <a:avLst/>
          </a:prstGeom>
          <a:solidFill>
            <a:schemeClr val="accent4">
              <a:alpha val="59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  <p:sp>
        <p:nvSpPr>
          <p:cNvPr id="26" name="Oval 4"/>
          <p:cNvSpPr/>
          <p:nvPr/>
        </p:nvSpPr>
        <p:spPr>
          <a:xfrm>
            <a:off x="5006828" y="1376630"/>
            <a:ext cx="3089177" cy="2905399"/>
          </a:xfrm>
          <a:prstGeom prst="ellipse">
            <a:avLst/>
          </a:prstGeom>
          <a:solidFill>
            <a:schemeClr val="accent2">
              <a:alpha val="5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  <p:sp>
        <p:nvSpPr>
          <p:cNvPr id="27" name="TextBox 5"/>
          <p:cNvSpPr txBox="1"/>
          <p:nvPr/>
        </p:nvSpPr>
        <p:spPr>
          <a:xfrm>
            <a:off x="5096163" y="2598496"/>
            <a:ext cx="2910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Societal</a:t>
            </a:r>
            <a:r>
              <a:rPr kumimoji="0" lang="sv-SE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</a:t>
            </a:r>
            <a:r>
              <a:rPr kumimoji="0" lang="sv-SE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impact</a:t>
            </a:r>
            <a:endParaRPr kumimoji="0" lang="sv-S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1615989" y="2598496"/>
            <a:ext cx="1728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Gothic MT"/>
              </a:rPr>
              <a:t>Growth</a:t>
            </a:r>
            <a:endParaRPr kumimoji="0" lang="sv-SE" sz="28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1050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257 0.00185 " pathEditMode="relative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0.12257 0.001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8" y="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-0.12812 0.001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2812 0.00185 " pathEditMode="relative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llips 20"/>
          <p:cNvSpPr/>
          <p:nvPr/>
        </p:nvSpPr>
        <p:spPr>
          <a:xfrm>
            <a:off x="2374832" y="2172955"/>
            <a:ext cx="3736258" cy="3736258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ubrik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Growth &amp; Societal impact</a:t>
            </a:r>
          </a:p>
        </p:txBody>
      </p:sp>
      <p:sp>
        <p:nvSpPr>
          <p:cNvPr id="32" name="Platshållare för innehåll 31"/>
          <p:cNvSpPr>
            <a:spLocks noGrp="1"/>
          </p:cNvSpPr>
          <p:nvPr>
            <p:ph idx="1"/>
          </p:nvPr>
        </p:nvSpPr>
        <p:spPr>
          <a:xfrm>
            <a:off x="553463" y="1855440"/>
            <a:ext cx="3689498" cy="4351234"/>
          </a:xfrm>
        </p:spPr>
        <p:txBody>
          <a:bodyPr/>
          <a:lstStyle/>
          <a:p>
            <a:pPr marL="0" indent="0">
              <a:buNone/>
            </a:pPr>
            <a:r>
              <a:rPr lang="en-US" err="1">
                <a:solidFill>
                  <a:schemeClr val="accent6"/>
                </a:solidFill>
              </a:rPr>
              <a:t>Coala</a:t>
            </a:r>
            <a:r>
              <a:rPr lang="en-US">
                <a:solidFill>
                  <a:schemeClr val="accent6"/>
                </a:solidFill>
              </a:rPr>
              <a:t> Life, </a:t>
            </a:r>
            <a:r>
              <a:rPr lang="en-US" err="1">
                <a:solidFill>
                  <a:schemeClr val="accent6"/>
                </a:solidFill>
              </a:rPr>
              <a:t>LifePod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33" name="Platshållare för innehåll 31"/>
          <p:cNvSpPr txBox="1">
            <a:spLocks/>
          </p:cNvSpPr>
          <p:nvPr/>
        </p:nvSpPr>
        <p:spPr>
          <a:xfrm>
            <a:off x="5454502" y="1855440"/>
            <a:ext cx="3689498" cy="435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kern="2000" spc="-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800"/>
              </a:spcBef>
              <a:buFont typeface="Arial"/>
              <a:buChar char="–"/>
              <a:defRPr sz="2000" kern="2000" spc="-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1800" kern="2000" spc="-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800"/>
              </a:spcBef>
              <a:buFont typeface="Arial"/>
              <a:buChar char="–"/>
              <a:defRPr sz="1600" kern="2000" spc="-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800"/>
              </a:spcBef>
              <a:buFont typeface="Arial"/>
              <a:buChar char="»"/>
              <a:defRPr sz="1600" kern="2000" spc="-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accent6"/>
                </a:solidFill>
              </a:rPr>
              <a:t>- 40% hospitalization*</a:t>
            </a:r>
          </a:p>
        </p:txBody>
      </p:sp>
      <p:sp>
        <p:nvSpPr>
          <p:cNvPr id="36" name="textruta 35"/>
          <p:cNvSpPr txBox="1"/>
          <p:nvPr/>
        </p:nvSpPr>
        <p:spPr>
          <a:xfrm>
            <a:off x="6414977" y="4007974"/>
            <a:ext cx="2052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Innovation Support</a:t>
            </a:r>
          </a:p>
        </p:txBody>
      </p:sp>
      <p:pic>
        <p:nvPicPr>
          <p:cNvPr id="3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53" y="4515223"/>
            <a:ext cx="1883879" cy="412840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170805" y="4007974"/>
            <a:ext cx="2052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New Industries</a:t>
            </a:r>
          </a:p>
        </p:txBody>
      </p:sp>
    </p:spTree>
    <p:extLst>
      <p:ext uri="{BB962C8B-B14F-4D97-AF65-F5344CB8AC3E}">
        <p14:creationId xmlns:p14="http://schemas.microsoft.com/office/powerpoint/2010/main" val="91203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457200" y="180269"/>
            <a:ext cx="8229600" cy="1280623"/>
          </a:xfrm>
        </p:spPr>
        <p:txBody>
          <a:bodyPr>
            <a:normAutofit/>
          </a:bodyPr>
          <a:lstStyle/>
          <a:p>
            <a:r>
              <a:rPr lang="sv-SE"/>
              <a:t>New </a:t>
            </a:r>
            <a:r>
              <a:rPr lang="sv-SE" err="1"/>
              <a:t>Industries</a:t>
            </a:r>
            <a:endParaRPr lang="sv-SE"/>
          </a:p>
        </p:txBody>
      </p:sp>
      <p:sp>
        <p:nvSpPr>
          <p:cNvPr id="7" name="Platshållare för innehåll 2"/>
          <p:cNvSpPr>
            <a:spLocks noGrp="1"/>
          </p:cNvSpPr>
          <p:nvPr>
            <p:ph idx="1"/>
          </p:nvPr>
        </p:nvSpPr>
        <p:spPr>
          <a:xfrm>
            <a:off x="457200" y="2217420"/>
            <a:ext cx="8229600" cy="398925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sz="1800"/>
          </a:p>
          <a:p>
            <a:pPr marL="0" indent="0">
              <a:buNone/>
            </a:pPr>
            <a:endParaRPr lang="sv-SE" sz="1800"/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453" y="2147401"/>
            <a:ext cx="2316840" cy="2316840"/>
          </a:xfrm>
          <a:prstGeom prst="ellipse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097" y="2920188"/>
            <a:ext cx="1331913" cy="749201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660" y="4692736"/>
            <a:ext cx="540000" cy="536059"/>
          </a:xfrm>
          <a:prstGeom prst="rect">
            <a:avLst/>
          </a:prstGeom>
        </p:spPr>
      </p:pic>
      <p:grpSp>
        <p:nvGrpSpPr>
          <p:cNvPr id="8" name="Grupp 7"/>
          <p:cNvGrpSpPr/>
          <p:nvPr/>
        </p:nvGrpSpPr>
        <p:grpSpPr>
          <a:xfrm>
            <a:off x="3407207" y="2148839"/>
            <a:ext cx="2340000" cy="2338162"/>
            <a:chOff x="6141480" y="3485462"/>
            <a:chExt cx="2340000" cy="2338162"/>
          </a:xfrm>
        </p:grpSpPr>
        <p:pic>
          <p:nvPicPr>
            <p:cNvPr id="9" name="Bildobjekt 8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1480" y="3485462"/>
              <a:ext cx="2340000" cy="2338162"/>
            </a:xfrm>
            <a:prstGeom prst="ellipse">
              <a:avLst/>
            </a:prstGeom>
          </p:spPr>
        </p:pic>
        <p:pic>
          <p:nvPicPr>
            <p:cNvPr id="10" name="Bildobjekt 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1480" y="4089952"/>
              <a:ext cx="2340000" cy="1036401"/>
            </a:xfrm>
            <a:prstGeom prst="rect">
              <a:avLst/>
            </a:prstGeom>
          </p:spPr>
        </p:pic>
      </p:grpSp>
      <p:pic>
        <p:nvPicPr>
          <p:cNvPr id="17" name="Bildobjekt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0" y="2136213"/>
            <a:ext cx="2456622" cy="2456622"/>
          </a:xfrm>
          <a:prstGeom prst="rect">
            <a:avLst/>
          </a:prstGeom>
        </p:spPr>
      </p:pic>
      <p:pic>
        <p:nvPicPr>
          <p:cNvPr id="18" name="Bildobjekt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24" y="4765768"/>
            <a:ext cx="1151114" cy="341223"/>
          </a:xfrm>
          <a:prstGeom prst="rect">
            <a:avLst/>
          </a:prstGeom>
        </p:spPr>
      </p:pic>
      <p:sp>
        <p:nvSpPr>
          <p:cNvPr id="29" name="textruta 28"/>
          <p:cNvSpPr txBox="1"/>
          <p:nvPr/>
        </p:nvSpPr>
        <p:spPr>
          <a:xfrm>
            <a:off x="457200" y="1220281"/>
            <a:ext cx="7619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sv-SE" b="1" err="1">
                <a:solidFill>
                  <a:srgbClr val="343432"/>
                </a:solidFill>
              </a:rPr>
              <a:t>Combining</a:t>
            </a:r>
            <a:r>
              <a:rPr lang="sv-SE" b="1">
                <a:solidFill>
                  <a:srgbClr val="343432"/>
                </a:solidFill>
              </a:rPr>
              <a:t> </a:t>
            </a:r>
            <a:r>
              <a:rPr lang="sv-SE" b="1" err="1">
                <a:solidFill>
                  <a:srgbClr val="343432"/>
                </a:solidFill>
              </a:rPr>
              <a:t>unique</a:t>
            </a:r>
            <a:r>
              <a:rPr lang="sv-SE" b="1">
                <a:solidFill>
                  <a:srgbClr val="343432"/>
                </a:solidFill>
              </a:rPr>
              <a:t> regional </a:t>
            </a:r>
            <a:r>
              <a:rPr lang="sv-SE" b="1" err="1">
                <a:solidFill>
                  <a:srgbClr val="343432"/>
                </a:solidFill>
              </a:rPr>
              <a:t>strenghts</a:t>
            </a:r>
            <a:r>
              <a:rPr lang="sv-SE" b="1">
                <a:solidFill>
                  <a:srgbClr val="343432"/>
                </a:solidFill>
              </a:rPr>
              <a:t> to </a:t>
            </a:r>
            <a:r>
              <a:rPr kumimoji="0" lang="sv-SE" sz="1800" b="1" i="0" u="none" strike="noStrike" kern="1200" cap="none" spc="0" normalizeH="0" baseline="0" noProof="0" err="1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address</a:t>
            </a: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err="1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unmet</a:t>
            </a: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regional and global </a:t>
            </a:r>
            <a:r>
              <a:rPr kumimoji="0" lang="sv-SE" sz="1800" b="1" i="0" u="none" strike="noStrike" kern="1200" cap="none" spc="0" normalizeH="0" baseline="0" noProof="0" err="1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challenges</a:t>
            </a:r>
            <a:endParaRPr kumimoji="0" lang="sv-SE" sz="1800" b="1" i="0" u="none" strike="noStrike" kern="1200" cap="none" spc="0" normalizeH="0" baseline="0" noProof="0">
              <a:ln>
                <a:noFill/>
              </a:ln>
              <a:solidFill>
                <a:srgbClr val="343432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0" u="none" strike="noStrike" kern="1200" cap="none" spc="0" normalizeH="0" baseline="0" noProof="0">
              <a:ln>
                <a:noFill/>
              </a:ln>
              <a:solidFill>
                <a:srgbClr val="343432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368136" y="5529263"/>
            <a:ext cx="251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PERSONAL HEALTH</a:t>
            </a:r>
          </a:p>
        </p:txBody>
      </p:sp>
      <p:sp>
        <p:nvSpPr>
          <p:cNvPr id="30" name="textruta 29"/>
          <p:cNvSpPr txBox="1"/>
          <p:nvPr/>
        </p:nvSpPr>
        <p:spPr>
          <a:xfrm>
            <a:off x="6261620" y="5529263"/>
            <a:ext cx="2366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SMART</a:t>
            </a:r>
            <a:r>
              <a:rPr kumimoji="0" lang="sv-SE" sz="1800" b="0" i="0" u="none" strike="noStrike" kern="1200" cap="none" spc="0" normalizeH="0" noProof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MATERIALS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343432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  <p:sp>
        <p:nvSpPr>
          <p:cNvPr id="31" name="textruta 30"/>
          <p:cNvSpPr txBox="1"/>
          <p:nvPr/>
        </p:nvSpPr>
        <p:spPr>
          <a:xfrm>
            <a:off x="3388609" y="5514982"/>
            <a:ext cx="2366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SMART SUSTAINABLE</a:t>
            </a:r>
            <a:r>
              <a:rPr kumimoji="0" lang="sv-SE" sz="1800" b="0" i="0" u="none" strike="noStrike" kern="1200" cap="none" spc="0" normalizeH="0" noProof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CITIES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343432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  <p:sp>
        <p:nvSpPr>
          <p:cNvPr id="19" name="Ellips 18">
            <a:extLst>
              <a:ext uri="{FF2B5EF4-FFF2-40B4-BE49-F238E27FC236}">
                <a16:creationId xmlns:a16="http://schemas.microsoft.com/office/drawing/2014/main" id="{F9813DE4-B35F-4A95-8927-3079730FFE6E}"/>
              </a:ext>
            </a:extLst>
          </p:cNvPr>
          <p:cNvSpPr/>
          <p:nvPr/>
        </p:nvSpPr>
        <p:spPr>
          <a:xfrm>
            <a:off x="375470" y="2136213"/>
            <a:ext cx="2456622" cy="2456622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4" name="Grupp 3"/>
          <p:cNvGrpSpPr/>
          <p:nvPr/>
        </p:nvGrpSpPr>
        <p:grpSpPr>
          <a:xfrm>
            <a:off x="756538" y="3764305"/>
            <a:ext cx="1737441" cy="492251"/>
            <a:chOff x="-1208596" y="3177138"/>
            <a:chExt cx="1737441" cy="492251"/>
          </a:xfrm>
        </p:grpSpPr>
        <p:sp>
          <p:nvSpPr>
            <p:cNvPr id="3" name="Rektangel 2"/>
            <p:cNvSpPr/>
            <p:nvPr/>
          </p:nvSpPr>
          <p:spPr>
            <a:xfrm>
              <a:off x="-1208596" y="3177138"/>
              <a:ext cx="1737441" cy="49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6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90725" y="3286138"/>
              <a:ext cx="1547925" cy="339218"/>
            </a:xfrm>
            <a:prstGeom prst="rect">
              <a:avLst/>
            </a:prstGeom>
          </p:spPr>
        </p:pic>
      </p:grpSp>
      <p:pic>
        <p:nvPicPr>
          <p:cNvPr id="5" name="Bildobjekt 4">
            <a:extLst>
              <a:ext uri="{FF2B5EF4-FFF2-40B4-BE49-F238E27FC236}">
                <a16:creationId xmlns:a16="http://schemas.microsoft.com/office/drawing/2014/main" id="{8AB16BB8-21A9-45D3-B353-00E370E5ADF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830" b="61015" l="12771" r="86631"/>
                    </a14:imgEffect>
                  </a14:imgLayer>
                </a14:imgProps>
              </a:ext>
            </a:extLst>
          </a:blip>
          <a:srcRect l="3538" t="37182" r="4137" b="36337"/>
          <a:stretch/>
        </p:blipFill>
        <p:spPr>
          <a:xfrm>
            <a:off x="4983385" y="2833383"/>
            <a:ext cx="4502550" cy="1291407"/>
          </a:xfrm>
          <a:prstGeom prst="rect">
            <a:avLst/>
          </a:prstGeom>
        </p:spPr>
      </p:pic>
      <p:pic>
        <p:nvPicPr>
          <p:cNvPr id="26" name="Bildobjekt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42" y="4767532"/>
            <a:ext cx="1151114" cy="34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1D4E490D-C137-4146-806D-55E8F09D8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065" y="2995941"/>
            <a:ext cx="1967784" cy="1678793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EBD12D59-3909-4903-A136-425594A59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065" y="4460400"/>
            <a:ext cx="1967784" cy="120231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7B9F7AC-38EF-4481-AC70-4A52F3FD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016"/>
            <a:ext cx="8229600" cy="814202"/>
          </a:xfrm>
        </p:spPr>
        <p:txBody>
          <a:bodyPr>
            <a:normAutofit/>
          </a:bodyPr>
          <a:lstStyle/>
          <a:p>
            <a:r>
              <a:rPr lang="sv-SE" sz="3600"/>
              <a:t>Innovation Skåne AB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350E7C75-FB79-4345-9E39-6793F2123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43" y="1904883"/>
            <a:ext cx="1947935" cy="134768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BEDE3527-BE56-4742-8117-856CB2065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443" y="3140795"/>
            <a:ext cx="1947931" cy="1586961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615D7C8-9B06-45DE-A26C-C1A39C9012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439" y="4699991"/>
            <a:ext cx="1947934" cy="106073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13765720-F936-4589-8192-4BE32C01DC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2065" y="1896345"/>
            <a:ext cx="1967784" cy="1347685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FEF6C3F-E7E2-4834-9B84-184C067E30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6780" y="1907716"/>
            <a:ext cx="1955379" cy="1277604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B2B3CEDA-D3AB-4E17-A63C-0531E5AAB2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6780" y="4433095"/>
            <a:ext cx="1951065" cy="1651148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4EF0AD85-E738-448B-A5E2-A479351009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6780" y="3187420"/>
            <a:ext cx="1951065" cy="1397068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BCD601E8-E7CD-4694-8FBE-18EBD9F7AE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2871" y="2658475"/>
            <a:ext cx="1933929" cy="2233451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7A588D27-DA10-4CE2-8F8B-58589770FE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34776" y="4505532"/>
            <a:ext cx="1960799" cy="1347685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1158A793-553C-4325-9E9D-25CBDF80BB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47640" y="1905000"/>
            <a:ext cx="1947935" cy="1344790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C29D4C59-7A10-4DDE-B543-39C9909B38AD}"/>
              </a:ext>
            </a:extLst>
          </p:cNvPr>
          <p:cNvSpPr/>
          <p:nvPr/>
        </p:nvSpPr>
        <p:spPr>
          <a:xfrm>
            <a:off x="438901" y="1250373"/>
            <a:ext cx="8886074" cy="489758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4EAF190C-EF38-4A2A-961F-42B7C16DFA5D}"/>
              </a:ext>
            </a:extLst>
          </p:cNvPr>
          <p:cNvSpPr/>
          <p:nvPr/>
        </p:nvSpPr>
        <p:spPr>
          <a:xfrm>
            <a:off x="586900" y="978858"/>
            <a:ext cx="1648262" cy="97376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/>
              <a:t>Business </a:t>
            </a:r>
            <a:r>
              <a:rPr lang="sv-SE" b="1" err="1"/>
              <a:t>Advisory</a:t>
            </a:r>
            <a:endParaRPr lang="sv-SE" b="1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70537F0-EC66-4BFE-9C0E-741569EED2E5}"/>
              </a:ext>
            </a:extLst>
          </p:cNvPr>
          <p:cNvSpPr/>
          <p:nvPr/>
        </p:nvSpPr>
        <p:spPr>
          <a:xfrm>
            <a:off x="2691023" y="978858"/>
            <a:ext cx="1648262" cy="101451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>
                <a:solidFill>
                  <a:schemeClr val="tx1"/>
                </a:solidFill>
              </a:rPr>
              <a:t>New </a:t>
            </a:r>
            <a:r>
              <a:rPr lang="sv-SE" b="1" err="1">
                <a:solidFill>
                  <a:schemeClr val="tx1"/>
                </a:solidFill>
              </a:rPr>
              <a:t>Industries</a:t>
            </a:r>
            <a:endParaRPr lang="sv-SE" b="1">
              <a:solidFill>
                <a:schemeClr val="tx1"/>
              </a:solidFill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09AC389A-BE0F-4183-8620-A257A2C76F6C}"/>
              </a:ext>
            </a:extLst>
          </p:cNvPr>
          <p:cNvSpPr/>
          <p:nvPr/>
        </p:nvSpPr>
        <p:spPr>
          <a:xfrm>
            <a:off x="4795146" y="978858"/>
            <a:ext cx="1648262" cy="10145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chemeClr val="tx1"/>
                </a:solidFill>
              </a:rPr>
              <a:t>Innovation Support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5A9147F9-BAD7-4223-AE6A-6AB52F3126B6}"/>
              </a:ext>
            </a:extLst>
          </p:cNvPr>
          <p:cNvSpPr/>
          <p:nvPr/>
        </p:nvSpPr>
        <p:spPr>
          <a:xfrm>
            <a:off x="6889744" y="978858"/>
            <a:ext cx="1648262" cy="101451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err="1"/>
              <a:t>Employee</a:t>
            </a:r>
            <a:r>
              <a:rPr lang="sv-SE" b="1"/>
              <a:t> </a:t>
            </a:r>
            <a:r>
              <a:rPr lang="sv-SE" b="1" err="1"/>
              <a:t>Ideas</a:t>
            </a:r>
            <a:endParaRPr lang="sv-SE" b="1"/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4228ADA4-1B5E-4E88-B04E-F5DAE906B8F6}"/>
              </a:ext>
            </a:extLst>
          </p:cNvPr>
          <p:cNvSpPr txBox="1"/>
          <p:nvPr/>
        </p:nvSpPr>
        <p:spPr>
          <a:xfrm rot="16200000">
            <a:off x="765445" y="3414988"/>
            <a:ext cx="1328312" cy="400110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/>
          <a:p>
            <a:r>
              <a:rPr lang="sv-SE" sz="2000" b="1"/>
              <a:t>New </a:t>
            </a:r>
            <a:r>
              <a:rPr lang="sv-SE" sz="2000" b="1" err="1"/>
              <a:t>jobs</a:t>
            </a:r>
            <a:endParaRPr lang="sv-SE" sz="2000" b="1"/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32CE3AA8-E081-4DDB-8F6B-0B7DD96D6924}"/>
              </a:ext>
            </a:extLst>
          </p:cNvPr>
          <p:cNvSpPr txBox="1"/>
          <p:nvPr/>
        </p:nvSpPr>
        <p:spPr>
          <a:xfrm rot="16200000">
            <a:off x="2392112" y="3414987"/>
            <a:ext cx="2291397" cy="400110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/>
          <a:p>
            <a:r>
              <a:rPr lang="sv-SE" sz="2000" b="1"/>
              <a:t>Industry </a:t>
            </a:r>
            <a:r>
              <a:rPr lang="sv-SE" sz="2000" b="1" err="1"/>
              <a:t>projects</a:t>
            </a:r>
            <a:endParaRPr lang="sv-SE" sz="2000" b="1"/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9173D5D9-B8D1-42F6-B115-BEFBA017E4AA}"/>
              </a:ext>
            </a:extLst>
          </p:cNvPr>
          <p:cNvSpPr txBox="1"/>
          <p:nvPr/>
        </p:nvSpPr>
        <p:spPr>
          <a:xfrm rot="16200000">
            <a:off x="4123362" y="3414987"/>
            <a:ext cx="3010761" cy="400110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/>
          <a:p>
            <a:r>
              <a:rPr lang="sv-SE" sz="2000" b="1" err="1"/>
              <a:t>Improvement</a:t>
            </a:r>
            <a:r>
              <a:rPr lang="sv-SE" sz="2000" b="1"/>
              <a:t> </a:t>
            </a:r>
            <a:r>
              <a:rPr lang="sv-SE" sz="2000" b="1" err="1"/>
              <a:t>activities</a:t>
            </a:r>
            <a:endParaRPr lang="sv-SE" sz="2000" b="1"/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7721C0EF-4B98-4828-99C6-97C98B77DE84}"/>
              </a:ext>
            </a:extLst>
          </p:cNvPr>
          <p:cNvSpPr txBox="1"/>
          <p:nvPr/>
        </p:nvSpPr>
        <p:spPr>
          <a:xfrm rot="16200000">
            <a:off x="6345838" y="3414987"/>
            <a:ext cx="2736070" cy="400110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/>
          <a:p>
            <a:r>
              <a:rPr lang="sv-SE" sz="2000" b="1" err="1"/>
              <a:t>Employees</a:t>
            </a:r>
            <a:r>
              <a:rPr lang="sv-SE" sz="2000" b="1"/>
              <a:t> </a:t>
            </a:r>
            <a:r>
              <a:rPr lang="sv-SE" sz="2000" b="1" err="1"/>
              <a:t>demands</a:t>
            </a:r>
            <a:endParaRPr lang="sv-SE" sz="2000" b="1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EA602594-2BF5-4CCC-8193-D09ADA71E621}"/>
              </a:ext>
            </a:extLst>
          </p:cNvPr>
          <p:cNvSpPr/>
          <p:nvPr/>
        </p:nvSpPr>
        <p:spPr>
          <a:xfrm>
            <a:off x="438901" y="5529335"/>
            <a:ext cx="4070948" cy="315991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/>
              <a:t>I</a:t>
            </a:r>
            <a:r>
              <a:rPr lang="sv-SE" b="1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sv-SE" b="1">
                <a:solidFill>
                  <a:schemeClr val="accent5">
                    <a:lumMod val="75000"/>
                  </a:schemeClr>
                </a:solidFill>
              </a:rPr>
              <a:t>E</a:t>
            </a:r>
            <a:r>
              <a:rPr lang="sv-SE" b="1">
                <a:solidFill>
                  <a:schemeClr val="accent6">
                    <a:lumMod val="60000"/>
                    <a:lumOff val="40000"/>
                  </a:schemeClr>
                </a:solidFill>
              </a:rPr>
              <a:t>A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E691A725-19B7-4DEE-8104-3E62646BB729}"/>
              </a:ext>
            </a:extLst>
          </p:cNvPr>
          <p:cNvSpPr/>
          <p:nvPr/>
        </p:nvSpPr>
        <p:spPr>
          <a:xfrm>
            <a:off x="4645037" y="5529335"/>
            <a:ext cx="4052649" cy="31599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>
                <a:solidFill>
                  <a:srgbClr val="C00000"/>
                </a:solidFill>
              </a:rPr>
              <a:t>DEMAND</a:t>
            </a: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F4CA3442-7DE2-434B-8F72-502C1AAB3622}"/>
              </a:ext>
            </a:extLst>
          </p:cNvPr>
          <p:cNvSpPr/>
          <p:nvPr/>
        </p:nvSpPr>
        <p:spPr>
          <a:xfrm>
            <a:off x="438901" y="5216915"/>
            <a:ext cx="4070948" cy="3159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>
                <a:solidFill>
                  <a:schemeClr val="tx1"/>
                </a:solidFill>
              </a:rPr>
              <a:t>EXTERNAL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5A945B6D-3B39-44A0-BA99-4FC9BE34FC1B}"/>
              </a:ext>
            </a:extLst>
          </p:cNvPr>
          <p:cNvSpPr/>
          <p:nvPr/>
        </p:nvSpPr>
        <p:spPr>
          <a:xfrm>
            <a:off x="4645037" y="5216915"/>
            <a:ext cx="4052649" cy="3159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/>
              <a:t>INTERNAL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0A154E37-B307-47BC-B746-A85EF1FB60DF}"/>
              </a:ext>
            </a:extLst>
          </p:cNvPr>
          <p:cNvSpPr/>
          <p:nvPr/>
        </p:nvSpPr>
        <p:spPr>
          <a:xfrm>
            <a:off x="438901" y="5841755"/>
            <a:ext cx="4070948" cy="31599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/>
              <a:t>GROWTH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38059BB5-FF5A-4F25-9F52-D7E2614067A4}"/>
              </a:ext>
            </a:extLst>
          </p:cNvPr>
          <p:cNvSpPr/>
          <p:nvPr/>
        </p:nvSpPr>
        <p:spPr>
          <a:xfrm>
            <a:off x="4645037" y="5841755"/>
            <a:ext cx="4052649" cy="315991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/>
              <a:t>QUALITY &amp; EFFICIENCY</a:t>
            </a:r>
          </a:p>
        </p:txBody>
      </p:sp>
      <p:sp>
        <p:nvSpPr>
          <p:cNvPr id="3" name="Pil: vänster-höger 2">
            <a:extLst>
              <a:ext uri="{FF2B5EF4-FFF2-40B4-BE49-F238E27FC236}">
                <a16:creationId xmlns:a16="http://schemas.microsoft.com/office/drawing/2014/main" id="{512B8978-7745-4187-98C3-95A443DED727}"/>
              </a:ext>
            </a:extLst>
          </p:cNvPr>
          <p:cNvSpPr/>
          <p:nvPr/>
        </p:nvSpPr>
        <p:spPr>
          <a:xfrm>
            <a:off x="3473962" y="4978765"/>
            <a:ext cx="2193235" cy="1397068"/>
          </a:xfrm>
          <a:prstGeom prst="leftRightArrow">
            <a:avLst>
              <a:gd name="adj1" fmla="val 68971"/>
              <a:gd name="adj2" fmla="val 50000"/>
            </a:avLst>
          </a:prstGeom>
          <a:solidFill>
            <a:schemeClr val="accent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err="1">
                <a:solidFill>
                  <a:schemeClr val="tx1"/>
                </a:solidFill>
              </a:rPr>
              <a:t>Unique</a:t>
            </a:r>
            <a:r>
              <a:rPr lang="sv-SE" b="1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sv-SE" b="1">
                <a:solidFill>
                  <a:schemeClr val="tx1"/>
                </a:solidFill>
              </a:rPr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162416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" r="70437"/>
          <a:stretch/>
        </p:blipFill>
        <p:spPr>
          <a:xfrm>
            <a:off x="344634" y="2307517"/>
            <a:ext cx="1921408" cy="4447718"/>
          </a:xfrm>
          <a:prstGeom prst="rect">
            <a:avLst/>
          </a:prstGeom>
        </p:spPr>
      </p:pic>
      <p:pic>
        <p:nvPicPr>
          <p:cNvPr id="60" name="Bildobjekt 5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"/>
          <a:stretch/>
        </p:blipFill>
        <p:spPr>
          <a:xfrm>
            <a:off x="2266042" y="2307517"/>
            <a:ext cx="6506483" cy="4447718"/>
          </a:xfrm>
          <a:prstGeom prst="rect">
            <a:avLst/>
          </a:prstGeom>
        </p:spPr>
      </p:pic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443779" y="294890"/>
            <a:ext cx="8229600" cy="1143000"/>
          </a:xfrm>
        </p:spPr>
        <p:txBody>
          <a:bodyPr>
            <a:normAutofit/>
          </a:bodyPr>
          <a:lstStyle/>
          <a:p>
            <a:r>
              <a:rPr lang="sv-SE"/>
              <a:t>INNOVATION SUPPORT</a:t>
            </a:r>
          </a:p>
        </p:txBody>
      </p:sp>
      <p:sp>
        <p:nvSpPr>
          <p:cNvPr id="21" name="Platshållare för innehåll 2"/>
          <p:cNvSpPr txBox="1">
            <a:spLocks/>
          </p:cNvSpPr>
          <p:nvPr/>
        </p:nvSpPr>
        <p:spPr>
          <a:xfrm>
            <a:off x="344635" y="2328598"/>
            <a:ext cx="3428580" cy="4434482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Char char="•"/>
              <a:defRPr sz="3200" kern="3000" spc="-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Char char="–"/>
              <a:defRPr sz="2800" kern="3000" spc="-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Char char="•"/>
              <a:defRPr sz="2400" kern="3000" spc="-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Char char="–"/>
              <a:defRPr sz="2000" kern="3000" spc="-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Char char="»"/>
              <a:defRPr sz="2000" kern="3000" spc="-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v-SE" sz="2000" b="0" i="0" u="none" strike="noStrike" kern="3000" cap="none" spc="-100" normalizeH="0" baseline="0" noProof="0" err="1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Building</a:t>
            </a:r>
            <a:r>
              <a:rPr kumimoji="0" lang="sv-SE" sz="2000" b="0" i="0" u="none" strike="noStrike" kern="3000" cap="none" spc="-100" normalizeH="0" baseline="0" noProof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regional innovation </a:t>
            </a:r>
            <a:r>
              <a:rPr kumimoji="0" lang="sv-SE" sz="2000" b="0" i="0" u="none" strike="noStrike" kern="3000" cap="none" spc="-100" normalizeH="0" baseline="0" noProof="0" err="1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power</a:t>
            </a:r>
            <a:endParaRPr kumimoji="0" lang="sv-SE" sz="2000" b="0" i="0" u="none" strike="noStrike" kern="3000" cap="none" spc="-100" normalizeH="0" baseline="0" noProof="0">
              <a:ln>
                <a:noFill/>
              </a:ln>
              <a:solidFill>
                <a:srgbClr val="343432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v-SE" sz="2000" b="0" i="0" u="none" strike="noStrike" kern="3000" cap="none" spc="-100" normalizeH="0" baseline="0" noProof="0" err="1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Supporting</a:t>
            </a:r>
            <a:r>
              <a:rPr kumimoji="0" lang="sv-SE" sz="2000" b="0" i="0" u="none" strike="noStrike" kern="3000" cap="none" spc="-100" normalizeH="0" baseline="0" noProof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Region Skåne in innovation </a:t>
            </a:r>
            <a:r>
              <a:rPr kumimoji="0" lang="sv-SE" sz="2000" b="0" i="0" u="none" strike="noStrike" kern="3000" cap="none" spc="-100" normalizeH="0" baseline="0" noProof="0" err="1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projects</a:t>
            </a:r>
            <a:endParaRPr kumimoji="0" lang="sv-SE" sz="2000" b="0" i="0" u="none" strike="noStrike" kern="3000" cap="none" spc="-100" normalizeH="0" baseline="0" noProof="0">
              <a:ln>
                <a:noFill/>
              </a:ln>
              <a:solidFill>
                <a:srgbClr val="343432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sv-SE" sz="2000" b="0" i="0" u="none" strike="noStrike" kern="3000" cap="none" spc="-100" normalizeH="0" baseline="0" noProof="0" err="1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Inspiring</a:t>
            </a:r>
            <a:r>
              <a:rPr kumimoji="0" lang="sv-SE" sz="2000" b="0" i="0" u="none" strike="noStrike" kern="3000" cap="none" spc="-100" normalizeH="0" noProof="0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public service </a:t>
            </a:r>
            <a:r>
              <a:rPr kumimoji="0" lang="sv-SE" sz="2000" b="0" i="0" u="none" strike="noStrike" kern="3000" cap="none" spc="-100" normalizeH="0" noProof="0" err="1">
                <a:ln>
                  <a:noFill/>
                </a:ln>
                <a:solidFill>
                  <a:srgbClr val="343432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providers</a:t>
            </a:r>
            <a:endParaRPr kumimoji="0" lang="sv-SE" sz="2000" b="1" i="0" u="none" strike="noStrike" kern="3000" cap="none" spc="-100" normalizeH="0" baseline="0" noProof="0">
              <a:ln>
                <a:noFill/>
              </a:ln>
              <a:solidFill>
                <a:srgbClr val="343432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  <a:p>
            <a:pPr marL="180975" marR="0" lvl="0" indent="-180975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sv-SE" sz="2000" b="0" i="0" u="none" strike="noStrike" kern="3000" cap="none" spc="-1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525517" y="1479902"/>
            <a:ext cx="8247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sv-SE" b="1" err="1">
                <a:solidFill>
                  <a:srgbClr val="343432"/>
                </a:solidFill>
              </a:rPr>
              <a:t>Contributing</a:t>
            </a:r>
            <a:r>
              <a:rPr lang="sv-SE" b="1">
                <a:solidFill>
                  <a:srgbClr val="343432"/>
                </a:solidFill>
              </a:rPr>
              <a:t> to </a:t>
            </a:r>
            <a:r>
              <a:rPr lang="sv-SE" b="1" err="1">
                <a:solidFill>
                  <a:srgbClr val="343432"/>
                </a:solidFill>
              </a:rPr>
              <a:t>improved</a:t>
            </a:r>
            <a:r>
              <a:rPr lang="sv-SE" b="1">
                <a:solidFill>
                  <a:srgbClr val="343432"/>
                </a:solidFill>
              </a:rPr>
              <a:t> </a:t>
            </a:r>
            <a:r>
              <a:rPr lang="sv-SE" b="1" err="1">
                <a:solidFill>
                  <a:srgbClr val="343432"/>
                </a:solidFill>
              </a:rPr>
              <a:t>quailty</a:t>
            </a:r>
            <a:r>
              <a:rPr lang="sv-SE" b="1">
                <a:solidFill>
                  <a:srgbClr val="343432"/>
                </a:solidFill>
              </a:rPr>
              <a:t> and </a:t>
            </a:r>
            <a:r>
              <a:rPr lang="sv-SE" b="1" err="1">
                <a:solidFill>
                  <a:srgbClr val="343432"/>
                </a:solidFill>
              </a:rPr>
              <a:t>efficiency</a:t>
            </a:r>
            <a:r>
              <a:rPr lang="sv-SE" b="1">
                <a:solidFill>
                  <a:srgbClr val="343432"/>
                </a:solidFill>
              </a:rPr>
              <a:t> in Region </a:t>
            </a:r>
            <a:r>
              <a:rPr lang="sv-SE" b="1" err="1">
                <a:solidFill>
                  <a:srgbClr val="343432"/>
                </a:solidFill>
              </a:rPr>
              <a:t>Skåne’s</a:t>
            </a:r>
            <a:r>
              <a:rPr lang="sv-SE" b="1">
                <a:solidFill>
                  <a:srgbClr val="343432"/>
                </a:solidFill>
              </a:rPr>
              <a:t> </a:t>
            </a:r>
            <a:r>
              <a:rPr lang="sv-SE" b="1" err="1">
                <a:solidFill>
                  <a:srgbClr val="343432"/>
                </a:solidFill>
              </a:rPr>
              <a:t>activities</a:t>
            </a:r>
            <a:r>
              <a:rPr lang="sv-SE" b="1">
                <a:solidFill>
                  <a:srgbClr val="343432"/>
                </a:solidFill>
              </a:rPr>
              <a:t> </a:t>
            </a:r>
            <a:r>
              <a:rPr lang="sv-SE" b="1" err="1">
                <a:solidFill>
                  <a:srgbClr val="343432"/>
                </a:solidFill>
              </a:rPr>
              <a:t>through</a:t>
            </a:r>
            <a:r>
              <a:rPr lang="sv-SE" b="1">
                <a:solidFill>
                  <a:srgbClr val="343432"/>
                </a:solidFill>
              </a:rPr>
              <a:t> innovation</a:t>
            </a:r>
          </a:p>
        </p:txBody>
      </p:sp>
    </p:spTree>
    <p:extLst>
      <p:ext uri="{BB962C8B-B14F-4D97-AF65-F5344CB8AC3E}">
        <p14:creationId xmlns:p14="http://schemas.microsoft.com/office/powerpoint/2010/main" val="153770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4900"/>
              <a:t>STARTUPS</a:t>
            </a:r>
            <a:br>
              <a:rPr lang="sv-SE"/>
            </a:br>
            <a:endParaRPr lang="sv-SE"/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innehåll 3" descr="Skärmavbild 2017-03-07 kl. 16.41.5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9" t="10486" r="14483" b="6533"/>
          <a:stretch/>
        </p:blipFill>
        <p:spPr>
          <a:xfrm>
            <a:off x="5912441" y="3935098"/>
            <a:ext cx="2600938" cy="2207489"/>
          </a:xfrm>
          <a:prstGeom prst="rect">
            <a:avLst/>
          </a:prstGeom>
        </p:spPr>
      </p:pic>
      <p:pic>
        <p:nvPicPr>
          <p:cNvPr id="8" name="Bildobjekt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8"/>
          <a:stretch/>
        </p:blipFill>
        <p:spPr>
          <a:xfrm>
            <a:off x="434475" y="1557311"/>
            <a:ext cx="3484624" cy="2231846"/>
          </a:xfrm>
          <a:prstGeom prst="rect">
            <a:avLst/>
          </a:prstGeom>
        </p:spPr>
      </p:pic>
      <p:pic>
        <p:nvPicPr>
          <p:cNvPr id="9" name="Bildobjekt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3" r="-1"/>
          <a:stretch/>
        </p:blipFill>
        <p:spPr>
          <a:xfrm>
            <a:off x="3186854" y="3935098"/>
            <a:ext cx="2593835" cy="2207489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6540137" y="-261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7"/>
          <a:stretch/>
        </p:blipFill>
        <p:spPr>
          <a:xfrm>
            <a:off x="434475" y="3925556"/>
            <a:ext cx="2620627" cy="2217031"/>
          </a:xfrm>
          <a:prstGeom prst="rect">
            <a:avLst/>
          </a:prstGeom>
        </p:spPr>
      </p:pic>
      <p:pic>
        <p:nvPicPr>
          <p:cNvPr id="10" name="Platshållare för innehåll 3" descr="Skärmavbild 2017-03-02 kl. 15.26.36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32" t="7865" r="-23" b="12719"/>
          <a:stretch/>
        </p:blipFill>
        <p:spPr>
          <a:xfrm>
            <a:off x="2892319" y="1557311"/>
            <a:ext cx="5621060" cy="223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8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InnovationSkane">
      <a:dk1>
        <a:srgbClr val="343432"/>
      </a:dk1>
      <a:lt1>
        <a:sysClr val="window" lastClr="FFFFFF"/>
      </a:lt1>
      <a:dk2>
        <a:srgbClr val="000000"/>
      </a:dk2>
      <a:lt2>
        <a:srgbClr val="EBEBE9"/>
      </a:lt2>
      <a:accent1>
        <a:srgbClr val="E4051F"/>
      </a:accent1>
      <a:accent2>
        <a:srgbClr val="00A7DD"/>
      </a:accent2>
      <a:accent3>
        <a:srgbClr val="FFD500"/>
      </a:accent3>
      <a:accent4>
        <a:srgbClr val="6CB52D"/>
      </a:accent4>
      <a:accent5>
        <a:srgbClr val="B0358B"/>
      </a:accent5>
      <a:accent6>
        <a:srgbClr val="004A85"/>
      </a:accent6>
      <a:hlink>
        <a:srgbClr val="E4051F"/>
      </a:hlink>
      <a:folHlink>
        <a:srgbClr val="E4051F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nnovationSkane_PPT_template_v1.01">
  <a:themeElements>
    <a:clrScheme name="InnovationSkane">
      <a:dk1>
        <a:srgbClr val="343432"/>
      </a:dk1>
      <a:lt1>
        <a:sysClr val="window" lastClr="FFFFFF"/>
      </a:lt1>
      <a:dk2>
        <a:srgbClr val="000000"/>
      </a:dk2>
      <a:lt2>
        <a:srgbClr val="EBEBE9"/>
      </a:lt2>
      <a:accent1>
        <a:srgbClr val="E4051F"/>
      </a:accent1>
      <a:accent2>
        <a:srgbClr val="00A7DD"/>
      </a:accent2>
      <a:accent3>
        <a:srgbClr val="FFD500"/>
      </a:accent3>
      <a:accent4>
        <a:srgbClr val="6CB52D"/>
      </a:accent4>
      <a:accent5>
        <a:srgbClr val="B0358B"/>
      </a:accent5>
      <a:accent6>
        <a:srgbClr val="004A85"/>
      </a:accent6>
      <a:hlink>
        <a:srgbClr val="E4051F"/>
      </a:hlink>
      <a:folHlink>
        <a:srgbClr val="E4051F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nnovationSkane_PPT_template_v1 02 [Skrivskyddad]" id="{0542F7B0-1367-40AA-9F23-BCAF943C4A62}" vid="{9EA5127F-D389-48D1-8202-0BFD7FF0AB14}"/>
    </a:ext>
  </a:extLst>
</a:theme>
</file>

<file path=ppt/theme/theme3.xml><?xml version="1.0" encoding="utf-8"?>
<a:theme xmlns:a="http://schemas.openxmlformats.org/drawingml/2006/main" name="1_Presentationssidor">
  <a:themeElements>
    <a:clrScheme name="Region Skån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C81A"/>
      </a:accent1>
      <a:accent2>
        <a:srgbClr val="ED0025"/>
      </a:accent2>
      <a:accent3>
        <a:srgbClr val="9D156A"/>
      </a:accent3>
      <a:accent4>
        <a:srgbClr val="B33177"/>
      </a:accent4>
      <a:accent5>
        <a:srgbClr val="FF6500"/>
      </a:accent5>
      <a:accent6>
        <a:srgbClr val="C2002D"/>
      </a:accent6>
      <a:hlink>
        <a:srgbClr val="049048"/>
      </a:hlink>
      <a:folHlink>
        <a:srgbClr val="959C28"/>
      </a:folHlink>
    </a:clrScheme>
    <a:fontScheme name="Tom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Presentationssidor">
  <a:themeElements>
    <a:clrScheme name="Region Skån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C81A"/>
      </a:accent1>
      <a:accent2>
        <a:srgbClr val="ED0025"/>
      </a:accent2>
      <a:accent3>
        <a:srgbClr val="9D156A"/>
      </a:accent3>
      <a:accent4>
        <a:srgbClr val="B33177"/>
      </a:accent4>
      <a:accent5>
        <a:srgbClr val="FF6500"/>
      </a:accent5>
      <a:accent6>
        <a:srgbClr val="C2002D"/>
      </a:accent6>
      <a:hlink>
        <a:srgbClr val="049048"/>
      </a:hlink>
      <a:folHlink>
        <a:srgbClr val="959C28"/>
      </a:folHlink>
    </a:clrScheme>
    <a:fontScheme name="Tom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C63BF9C92B99240B3E7F14218F461BB" ma:contentTypeVersion="8" ma:contentTypeDescription="Skapa ett nytt dokument." ma:contentTypeScope="" ma:versionID="9622308b3f1d117dca0643262ef13980">
  <xsd:schema xmlns:xsd="http://www.w3.org/2001/XMLSchema" xmlns:xs="http://www.w3.org/2001/XMLSchema" xmlns:p="http://schemas.microsoft.com/office/2006/metadata/properties" xmlns:ns2="896da0be-b8ae-4568-9a1a-0711e334fa0c" xmlns:ns3="fc694d6d-e3de-4f99-b58a-c28e7f4dd3ae" targetNamespace="http://schemas.microsoft.com/office/2006/metadata/properties" ma:root="true" ma:fieldsID="569b5eb6959fc9ed19b76ba9effc3aae" ns2:_="" ns3:_="">
    <xsd:import namespace="896da0be-b8ae-4568-9a1a-0711e334fa0c"/>
    <xsd:import namespace="fc694d6d-e3de-4f99-b58a-c28e7f4dd3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6da0be-b8ae-4568-9a1a-0711e334fa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694d6d-e3de-4f99-b58a-c28e7f4dd3a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527060-7C15-4E3C-87AB-DCBD6C42D31F}"/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7305</TotalTime>
  <Words>398</Words>
  <Application>Microsoft Office PowerPoint</Application>
  <PresentationFormat>Bildspel på skärmen (4:3)</PresentationFormat>
  <Paragraphs>95</Paragraphs>
  <Slides>11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11</vt:i4>
      </vt:variant>
    </vt:vector>
  </HeadingPairs>
  <TitlesOfParts>
    <vt:vector size="20" baseType="lpstr">
      <vt:lpstr>Arial</vt:lpstr>
      <vt:lpstr>Calibri</vt:lpstr>
      <vt:lpstr>News Gothic MT</vt:lpstr>
      <vt:lpstr>YouTube Noto</vt:lpstr>
      <vt:lpstr>ヒラギノ角ゴ Pro W3</vt:lpstr>
      <vt:lpstr>Office Theme</vt:lpstr>
      <vt:lpstr>InnovationSkane_PPT_template_v1.01</vt:lpstr>
      <vt:lpstr>1_Presentationssidor</vt:lpstr>
      <vt:lpstr>2_Presentationssidor</vt:lpstr>
      <vt:lpstr>Skåne &amp; Greater Copenhagen</vt:lpstr>
      <vt:lpstr>Dagens program</vt:lpstr>
      <vt:lpstr>PowerPoint-presentation</vt:lpstr>
      <vt:lpstr>Innovation for</vt:lpstr>
      <vt:lpstr>Growth &amp; Societal impact</vt:lpstr>
      <vt:lpstr>New Industries</vt:lpstr>
      <vt:lpstr>Innovation Skåne AB</vt:lpstr>
      <vt:lpstr>INNOVATION SUPPORT</vt:lpstr>
      <vt:lpstr>STARTUPS </vt:lpstr>
      <vt:lpstr>IDEAS</vt:lpstr>
      <vt:lpstr>Welcome!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Fredrik Malmberg</cp:lastModifiedBy>
  <cp:revision>274</cp:revision>
  <cp:lastPrinted>2018-03-06T15:59:10Z</cp:lastPrinted>
  <dcterms:created xsi:type="dcterms:W3CDTF">2010-04-12T23:12:02Z</dcterms:created>
  <dcterms:modified xsi:type="dcterms:W3CDTF">2018-03-22T05:07:09Z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0x0101000C63BF9C92B99240B3E7F14218F461BB</vt:lpwstr>
  </property>
</Properties>
</file>